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88" r:id="rId1"/>
    <p:sldMasterId id="2147483789" r:id="rId2"/>
  </p:sldMasterIdLst>
  <p:notesMasterIdLst>
    <p:notesMasterId r:id="rId25"/>
  </p:notesMasterIdLst>
  <p:sldIdLst>
    <p:sldId id="321" r:id="rId3"/>
    <p:sldId id="257" r:id="rId4"/>
    <p:sldId id="731" r:id="rId5"/>
    <p:sldId id="732" r:id="rId6"/>
    <p:sldId id="733" r:id="rId7"/>
    <p:sldId id="736" r:id="rId8"/>
    <p:sldId id="790" r:id="rId9"/>
    <p:sldId id="737" r:id="rId10"/>
    <p:sldId id="738" r:id="rId11"/>
    <p:sldId id="740" r:id="rId12"/>
    <p:sldId id="741" r:id="rId13"/>
    <p:sldId id="742" r:id="rId14"/>
    <p:sldId id="744" r:id="rId15"/>
    <p:sldId id="745" r:id="rId16"/>
    <p:sldId id="743" r:id="rId17"/>
    <p:sldId id="746" r:id="rId18"/>
    <p:sldId id="766" r:id="rId19"/>
    <p:sldId id="747" r:id="rId20"/>
    <p:sldId id="761" r:id="rId21"/>
    <p:sldId id="762" r:id="rId22"/>
    <p:sldId id="522" r:id="rId23"/>
    <p:sldId id="553" r:id="rId2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2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83935" autoAdjust="0"/>
  </p:normalViewPr>
  <p:slideViewPr>
    <p:cSldViewPr>
      <p:cViewPr varScale="1">
        <p:scale>
          <a:sx n="72" d="100"/>
          <a:sy n="72" d="100"/>
        </p:scale>
        <p:origin x="2910" y="54"/>
      </p:cViewPr>
      <p:guideLst>
        <p:guide orient="horz" pos="2155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68BB49E-9700-4D65-A110-F106A9DBC801}" type="datetime1">
              <a:rPr lang="ko-KR" altLang="en-US"/>
              <a:pPr lvl="0">
                <a:defRPr/>
              </a:pPr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218D12D-20AA-45BA-B03B-0D67958AE05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3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4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5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6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8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9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10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11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12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13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14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15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16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pPr marL="0" marR="0" lvl="0" indent="0" algn="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t>18</a:t>
            </a:fld>
            <a:endParaRPr kumimoji="0" lang="en-US" altLang="en-US" sz="1200" b="0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992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948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9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승계계획과 리더십이전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119146" y="232841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70647" y="361313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2856" y="2251595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2041782" y="2304556"/>
            <a:ext cx="59957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승계계획의 고려사항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105482" y="3379432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2041782" y="3367595"/>
            <a:ext cx="60098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후계자 선발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70781" y="338342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105482" y="435603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 </a:t>
            </a:r>
            <a:r>
              <a:rPr lang="ko-KR" altLang="en-US" sz="2000" b="1" dirty="0"/>
              <a:t>리더십이전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268001" y="4395470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105482" y="5337114"/>
            <a:ext cx="7218588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o-KR" altLang="en-US" sz="2000" b="1" dirty="0">
                <a:solidFill>
                  <a:prstClr val="white"/>
                </a:solidFill>
                <a:latin typeface="Arial" charset="0"/>
              </a:rPr>
              <a:t>           가업승계와 조세</a:t>
            </a:r>
            <a:endParaRPr lang="en-US" altLang="ko-KR" sz="2000" b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280773" y="5337114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현 경영자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255588" y="1628775"/>
            <a:ext cx="8639175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rgbClr val="FF0000"/>
                </a:solidFill>
                <a:sym typeface="+mn-ea"/>
              </a:rPr>
              <a:t>계획행동이론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</a:t>
            </a:r>
            <a:r>
              <a:rPr lang="en-US" altLang="ko-KR" sz="2000" b="1" noProof="1">
                <a:solidFill>
                  <a:srgbClr val="000000"/>
                </a:solidFill>
                <a:sym typeface="+mn-ea"/>
              </a:rPr>
              <a:t>Theory of Planned Behavior):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 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Krueger &amp; Carsrud(1993)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        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태도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(attitude) →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의도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(intention) → </a:t>
            </a:r>
            <a:r>
              <a:rPr lang="ko-KR" altLang="en-US" sz="2000" noProof="1">
                <a:solidFill>
                  <a:srgbClr val="000000"/>
                </a:solidFill>
                <a:sym typeface="+mn-ea"/>
              </a:rPr>
              <a:t>행동</a:t>
            </a:r>
            <a:r>
              <a:rPr lang="en-US" altLang="ko-KR" sz="2000" noProof="1">
                <a:solidFill>
                  <a:srgbClr val="000000"/>
                </a:solidFill>
                <a:sym typeface="+mn-ea"/>
              </a:rPr>
              <a:t>(behavior)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noProof="1">
              <a:solidFill>
                <a:srgbClr val="000000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성공적인 승계계획이 </a:t>
            </a:r>
            <a:r>
              <a:rPr sz="2000" noProof="1">
                <a:solidFill>
                  <a:schemeClr val="tx1"/>
                </a:solidFill>
                <a:sym typeface="+mn-ea"/>
              </a:rPr>
              <a:t>필요한 현 경영자와 관련되는 요인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현 경영자와 후계자의 원만한 관계 구축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좋은 관계란 높은 수준의 신뢰, 상호지원, 개방적이고 정직한 커뮤니케이션과 상대방의 성과에 대한 인정 등을 포함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커뮤니케이션 및 가치 공유: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원활한 커뮤니케이션은 가족 구성원 간 가족기업의 </a:t>
            </a:r>
            <a:r>
              <a:rPr lang="en-US" altLang="ko-KR" sz="2000" noProof="1">
                <a:solidFill>
                  <a:srgbClr val="FF0000"/>
                </a:solidFill>
                <a:sym typeface="+mn-ea"/>
              </a:rPr>
              <a:t>가치를 공유(shared value)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하기 위한 가장 중요한 수단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rgbClr val="FF0000"/>
                </a:solidFill>
                <a:sym typeface="+mn-ea"/>
              </a:rPr>
              <a:t>자발적 은퇴(willingness to let go)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승계과정에 대한 가족들의 만족, 후계자의 능력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에 대한 신뢰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은퇴 후 회사 업무 이외의 개인적 관심사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와 관련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</a:t>
            </a:r>
          </a:p>
          <a:p>
            <a:pPr marL="906780" lvl="1" indent="-342900" algn="just" eaLnBrk="1" hangingPunct="1">
              <a:buClr>
                <a:srgbClr val="0000FF"/>
              </a:buClr>
              <a:buFont typeface="Wingdings" panose="05000000000000000000" pitchFamily="2" charset="2"/>
              <a:buChar char="ü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은퇴를 꺼리는 이유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기업은 자신의 삶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가족과 회사 내에서 통제권의 상실에 대한 두려움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은퇴나 사망에 대한 두려움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등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후계자 육성 및 지식 이전: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현 경영자들이 가지고 있는 암묵지와 인적 네트워크를 어떻게 후게자에게 이전하느냐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이는 후계자가 실무 기반의 학습(learning-by-doing)을 통해 획득할 수 있음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6762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현 경영자</a:t>
            </a:r>
            <a:endParaRPr lang="en-US" altLang="ko-KR" sz="2400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2900" y="1268413"/>
            <a:ext cx="8462963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1)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현 경영자와 후계자의 원만한 관계구축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        </a:t>
            </a:r>
            <a:endParaRPr kumimoji="0" lang="en-AU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상호존중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과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이해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를 근간으로 한 관계가 필요</a:t>
            </a:r>
            <a:endParaRPr kumimoji="0" lang="en-AU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신뢰와 피드백의 덕의 순환을 창조</a:t>
            </a:r>
            <a:endParaRPr kumimoji="0" lang="en-AU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6263" marR="0" lvl="1" indent="-230188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학습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은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집에서 일찍부터 시작하고 일터에서 계속하여 이루어지는 진화과정을 통하여 나타날 수 있다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571500" marR="0" lvl="0" indent="-57150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AU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2</a:t>
            </a:r>
            <a:r>
              <a:rPr lang="en-AU" altLang="ko-KR" b="1" dirty="0">
                <a:latin typeface="Arial"/>
              </a:rPr>
              <a:t>)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커뮤니케이션 및 가치 공유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800100" marR="0" lvl="1" indent="-342900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개방적이고 정직한 커뮤니케이션은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신뢰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”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형성 요인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.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SimHei" pitchFamily="49" charset="-122"/>
              <a:cs typeface="+mn-cs"/>
            </a:endParaRPr>
          </a:p>
          <a:p>
            <a:pPr marL="800100" marR="0" lvl="1" indent="-342900" algn="just" defTabSz="914400" rtl="0" eaLnBrk="1" fontAlgn="base" latinLnBrk="0" hangingPunct="1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원활한 커뮤니케이션은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가치 공유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의 중요한 수단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ea"/>
                <a:cs typeface="+mn-cs"/>
              </a:rPr>
              <a:t>.</a:t>
            </a:r>
            <a:endParaRPr kumimoji="0" lang="en-AU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A197C2D-F4BC-D43C-45EC-7BDB0BE17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57931"/>
            <a:ext cx="6450127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9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현 경영자</a:t>
            </a:r>
            <a:endParaRPr lang="en-US" altLang="ko-KR" sz="2400" b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006" y="1032797"/>
            <a:ext cx="8535988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just" rtl="0" eaLnBrk="0" fontAlgn="base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 kern="1200">
                <a:solidFill>
                  <a:srgbClr val="2397A3"/>
                </a:solidFill>
                <a:latin typeface="+mn-lt"/>
                <a:ea typeface="SimHei" pitchFamily="49" charset="-122"/>
                <a:cs typeface="+mn-cs"/>
              </a:defRPr>
            </a:lvl1pPr>
            <a:lvl2pPr marL="576263" indent="-230188" algn="just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+mn-lt"/>
                <a:ea typeface="SimHei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endParaRPr kumimoji="0" lang="en-US" altLang="ko-KR" sz="800" b="1" i="0" u="none" strike="noStrike" kern="1200" cap="none" spc="0" normalizeH="0" baseline="0" noProof="0" dirty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ea typeface="SimHei" pitchFamily="49" charset="-122"/>
                <a:cs typeface="+mn-cs"/>
              </a:rPr>
              <a:t>3)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97A3"/>
                </a:solidFill>
                <a:effectLst/>
                <a:uLnTx/>
                <a:uFillTx/>
                <a:latin typeface="Arial"/>
                <a:cs typeface="+mn-cs"/>
              </a:rPr>
              <a:t>자발적 은퇴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srgbClr val="2397A3"/>
              </a:solidFill>
              <a:effectLst/>
              <a:uLnTx/>
              <a:uFillTx/>
              <a:latin typeface="Arial"/>
              <a:ea typeface="SimHei" pitchFamily="49" charset="-122"/>
              <a:cs typeface="+mn-cs"/>
            </a:endParaRPr>
          </a:p>
          <a:p>
            <a:pPr marR="0" lvl="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현 경영자의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신명조" panose="02030600000101010101" pitchFamily="18" charset="-127"/>
              </a:rPr>
              <a:t>자발적 은퇴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신명조" panose="02030600000101010101" pitchFamily="18" charset="-127"/>
              </a:rPr>
              <a:t>(willingness to let go)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신명조" panose="02030600000101010101" pitchFamily="18" charset="-127"/>
              </a:rPr>
              <a:t>의지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가 가장 중요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HY신명조" panose="02030600000101010101" pitchFamily="18" charset="-127"/>
            </a:endParaRPr>
          </a:p>
          <a:p>
            <a:pPr marR="0" lvl="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2000" dirty="0">
                <a:solidFill>
                  <a:srgbClr val="3F3F3F"/>
                </a:solidFill>
                <a:ea typeface="HY신명조" panose="02030600000101010101" pitchFamily="18" charset="-127"/>
              </a:rPr>
              <a:t>경영자의 은퇴 의지가 가장 중요</a:t>
            </a:r>
            <a:endParaRPr lang="en-US" altLang="ko-KR" sz="2000" dirty="0">
              <a:solidFill>
                <a:srgbClr val="3F3F3F"/>
              </a:solidFill>
              <a:ea typeface="HY신명조" panose="02030600000101010101" pitchFamily="18" charset="-127"/>
            </a:endParaRPr>
          </a:p>
          <a:p>
            <a:pPr marR="0" lvl="0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은퇴를 꺼리는 이유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은퇴를 생각해보지 못함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,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통제권의 상실에 대한 두려움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,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은퇴나 사망에 대한 두려움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신명조" panose="02030600000101010101" pitchFamily="18" charset="-127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신명조" panose="02030600000101010101" pitchFamily="18" charset="-127"/>
              </a:rPr>
              <a:t>승계의 장애물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HY신명조" panose="02030600000101010101" pitchFamily="18" charset="-127"/>
            </a:endParaRPr>
          </a:p>
          <a:p>
            <a:pPr eaLnBrk="1" latinLnBrk="0" hangingPunct="1">
              <a:buClr>
                <a:srgbClr val="34C5D4"/>
              </a:buClr>
              <a:buNone/>
              <a:defRPr/>
            </a:pPr>
            <a:r>
              <a:rPr lang="en-US" altLang="ko-KR" b="1" dirty="0">
                <a:latin typeface="Arial"/>
              </a:rPr>
              <a:t>4) </a:t>
            </a:r>
            <a:r>
              <a:rPr lang="ko-KR" altLang="en-US" b="1" dirty="0">
                <a:latin typeface="Arial"/>
              </a:rPr>
              <a:t>후계자 육성 및 </a:t>
            </a:r>
            <a:r>
              <a:rPr lang="ko-KR" altLang="en-US" b="1" dirty="0" err="1">
                <a:latin typeface="Arial"/>
              </a:rPr>
              <a:t>지식이전</a:t>
            </a:r>
            <a:endParaRPr lang="en-US" altLang="ko-KR" b="1" dirty="0">
              <a:latin typeface="Arial"/>
            </a:endParaRPr>
          </a:p>
          <a:p>
            <a:pPr eaLnBrk="1" latinLnBrk="0" hangingPunct="1">
              <a:buClr>
                <a:srgbClr val="34C5D4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dirty="0">
                <a:solidFill>
                  <a:schemeClr val="tx1"/>
                </a:solidFill>
              </a:rPr>
              <a:t>현 경영자의 </a:t>
            </a:r>
            <a:r>
              <a:rPr lang="ko-KR" altLang="en-US" sz="2000" dirty="0" err="1">
                <a:solidFill>
                  <a:srgbClr val="FF0000"/>
                </a:solidFill>
              </a:rPr>
              <a:t>암묵지와</a:t>
            </a:r>
            <a:r>
              <a:rPr lang="ko-KR" altLang="en-US" sz="2000" dirty="0">
                <a:solidFill>
                  <a:srgbClr val="FF0000"/>
                </a:solidFill>
              </a:rPr>
              <a:t> 인적네트워크</a:t>
            </a:r>
            <a:r>
              <a:rPr lang="ko-KR" altLang="en-US" sz="2000" dirty="0">
                <a:solidFill>
                  <a:schemeClr val="tx1"/>
                </a:solidFill>
              </a:rPr>
              <a:t>를 잘 이전시키는 것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eaLnBrk="1" latinLnBrk="0" hangingPunct="1">
              <a:buClr>
                <a:srgbClr val="34C5D4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dirty="0" err="1">
                <a:solidFill>
                  <a:schemeClr val="tx1"/>
                </a:solidFill>
              </a:rPr>
              <a:t>가족기업은</a:t>
            </a:r>
            <a:r>
              <a:rPr lang="ko-KR" altLang="en-US" sz="2000" dirty="0">
                <a:solidFill>
                  <a:schemeClr val="tx1"/>
                </a:solidFill>
              </a:rPr>
              <a:t> 관계에 중점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r>
              <a:rPr lang="ko-KR" altLang="en-US" sz="2000" dirty="0">
                <a:solidFill>
                  <a:schemeClr val="tx1"/>
                </a:solidFill>
              </a:rPr>
              <a:t>개인적이고 직접적인 방법으로 접근</a:t>
            </a:r>
            <a:r>
              <a:rPr lang="en-US" altLang="ko-KR" sz="2000" dirty="0">
                <a:solidFill>
                  <a:schemeClr val="tx1"/>
                </a:solidFill>
              </a:rPr>
              <a:t>.</a:t>
            </a:r>
          </a:p>
          <a:p>
            <a:pPr marL="357188" marR="0" lvl="0" indent="-357188" algn="just" defTabSz="914400" rtl="0" eaLnBrk="1" fontAlgn="base" latinLnBrk="0" hangingPunct="1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Tx/>
              <a:buNone/>
              <a:tabLst/>
              <a:defRPr/>
            </a:pPr>
            <a:endParaRPr kumimoji="0" lang="en-AU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신명조" panose="02030600000101010101" pitchFamily="18" charset="-127"/>
              <a:ea typeface="HY신명조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79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668337"/>
            <a:ext cx="1475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후계자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107504" y="1130002"/>
            <a:ext cx="8753475" cy="538784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후계자는 믿을만한 가족구성원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 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믿음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능력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(ability)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과 의지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(intension)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  <a:sym typeface="+mn-ea"/>
            </a:endParaRPr>
          </a:p>
          <a:p>
            <a:pPr lvl="0" algn="just" fontAlgn="base" latinLnBrk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defRPr/>
            </a:pPr>
            <a:r>
              <a:rPr lang="en-US" altLang="ko-KR" sz="2000" b="1" dirty="0">
                <a:solidFill>
                  <a:srgbClr val="2397A3"/>
                </a:solidFill>
                <a:latin typeface="Arial"/>
              </a:rPr>
              <a:t>1) </a:t>
            </a:r>
            <a:r>
              <a:rPr lang="ko-KR" altLang="en-US" sz="2000" b="1" dirty="0">
                <a:solidFill>
                  <a:srgbClr val="2397A3"/>
                </a:solidFill>
                <a:latin typeface="Arial"/>
              </a:rPr>
              <a:t>후계자의 자발적 승계 의도 </a:t>
            </a:r>
            <a:r>
              <a:rPr lang="en-US" altLang="ko-KR" sz="2000" b="1" dirty="0">
                <a:solidFill>
                  <a:srgbClr val="2397A3"/>
                </a:solidFill>
                <a:latin typeface="Arial"/>
                <a:ea typeface="SimHei" pitchFamily="49" charset="-122"/>
              </a:rPr>
              <a:t>        </a:t>
            </a:r>
            <a:endParaRPr lang="en-AU" altLang="ko-KR" sz="2000" dirty="0">
              <a:solidFill>
                <a:srgbClr val="2397A3"/>
              </a:solidFill>
              <a:latin typeface="Arial"/>
              <a:ea typeface="SimHei" pitchFamily="49" charset="-122"/>
            </a:endParaRPr>
          </a:p>
          <a:p>
            <a:pPr marL="576263" lvl="1" indent="-230188" algn="just" fontAlgn="base" latinLnBrk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dirty="0">
                <a:solidFill>
                  <a:srgbClr val="FF0000"/>
                </a:solidFill>
                <a:latin typeface="Arial"/>
              </a:rPr>
              <a:t>상호존중</a:t>
            </a:r>
            <a:r>
              <a:rPr lang="ko-KR" altLang="en-US" sz="2000" dirty="0">
                <a:solidFill>
                  <a:srgbClr val="3F3F3F"/>
                </a:solidFill>
                <a:latin typeface="Arial"/>
              </a:rPr>
              <a:t>과 </a:t>
            </a:r>
            <a:r>
              <a:rPr lang="ko-KR" altLang="en-US" sz="2000" dirty="0">
                <a:solidFill>
                  <a:srgbClr val="FF0000"/>
                </a:solidFill>
                <a:latin typeface="Arial"/>
              </a:rPr>
              <a:t>이해</a:t>
            </a:r>
            <a:r>
              <a:rPr lang="ko-KR" altLang="en-US" sz="2000" dirty="0">
                <a:solidFill>
                  <a:srgbClr val="3F3F3F"/>
                </a:solidFill>
                <a:latin typeface="Arial"/>
              </a:rPr>
              <a:t>를 근간으로 한 관계가 필요 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후계자의 자발적 승계의도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 가족기업에 관심을 갖고 자발적으로 후계자가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물려받으려는 의도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(willingness to take over)를 갖는 것이 중요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  <a:sym typeface="+mn-ea"/>
              </a:rPr>
              <a:t>。 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  <a:sym typeface="+mn-ea"/>
            </a:endParaRPr>
          </a:p>
          <a:p>
            <a:pPr lvl="0" algn="just" fontAlgn="base" latinLnBrk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defRPr/>
            </a:pPr>
            <a:r>
              <a:rPr lang="en-US" altLang="ko-KR" sz="2000" b="1" dirty="0">
                <a:solidFill>
                  <a:srgbClr val="2397A3"/>
                </a:solidFill>
                <a:latin typeface="Arial"/>
              </a:rPr>
              <a:t>2) </a:t>
            </a:r>
            <a:r>
              <a:rPr lang="ko-KR" altLang="en-US" sz="2000" b="1" dirty="0">
                <a:solidFill>
                  <a:srgbClr val="2397A3"/>
                </a:solidFill>
                <a:latin typeface="Arial"/>
              </a:rPr>
              <a:t>후계자의 능력</a:t>
            </a:r>
            <a:endParaRPr lang="en-US" altLang="ko-KR" sz="2000" b="1" dirty="0">
              <a:solidFill>
                <a:srgbClr val="2397A3"/>
              </a:solidFill>
              <a:latin typeface="Arial"/>
            </a:endParaRPr>
          </a:p>
          <a:p>
            <a:pPr marL="800100" lvl="1" indent="-342900" algn="just" fontAlgn="base" latinLnBrk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ko-KR" altLang="en-US" sz="2000" dirty="0">
                <a:ea typeface="SimHei" pitchFamily="49" charset="-122"/>
              </a:rPr>
              <a:t>의사결정 능력</a:t>
            </a:r>
            <a:r>
              <a:rPr lang="en-US" altLang="ko-KR" sz="2000" dirty="0">
                <a:ea typeface="SimHei" pitchFamily="49" charset="-122"/>
              </a:rPr>
              <a:t>,  </a:t>
            </a:r>
            <a:r>
              <a:rPr lang="ko-KR" altLang="en-US" sz="2000" dirty="0">
                <a:ea typeface="SimHei" pitchFamily="49" charset="-122"/>
              </a:rPr>
              <a:t>직원과의 </a:t>
            </a:r>
            <a:r>
              <a:rPr lang="ko-KR" altLang="en-US" sz="2000" dirty="0" err="1">
                <a:ea typeface="SimHei" pitchFamily="49" charset="-122"/>
              </a:rPr>
              <a:t>관계관리</a:t>
            </a:r>
            <a:r>
              <a:rPr lang="en-US" altLang="ko-KR" sz="2000" dirty="0">
                <a:ea typeface="SimHei" pitchFamily="49" charset="-122"/>
              </a:rPr>
              <a:t>, </a:t>
            </a:r>
            <a:r>
              <a:rPr lang="ko-KR" altLang="en-US" sz="2000" dirty="0">
                <a:ea typeface="SimHei" pitchFamily="49" charset="-122"/>
              </a:rPr>
              <a:t>사업의 번영과 명성 유지</a:t>
            </a:r>
            <a:r>
              <a:rPr lang="en-US" altLang="ko-KR" sz="2000" dirty="0">
                <a:ea typeface="SimHei" pitchFamily="49" charset="-122"/>
              </a:rPr>
              <a:t>, </a:t>
            </a:r>
            <a:r>
              <a:rPr lang="ko-KR" altLang="en-US" sz="2000" dirty="0">
                <a:ea typeface="SimHei" pitchFamily="49" charset="-122"/>
              </a:rPr>
              <a:t>리더십 자질</a:t>
            </a:r>
            <a:r>
              <a:rPr lang="en-US" altLang="ko-KR" sz="2000" dirty="0">
                <a:ea typeface="SimHei" pitchFamily="49" charset="-122"/>
              </a:rPr>
              <a:t>, </a:t>
            </a:r>
            <a:r>
              <a:rPr lang="ko-KR" altLang="en-US" sz="2000" dirty="0">
                <a:ea typeface="SimHei" pitchFamily="49" charset="-122"/>
              </a:rPr>
              <a:t>회사에 대한 헌신과 후계자의 노력</a:t>
            </a:r>
            <a:r>
              <a:rPr lang="en-US" altLang="ko-KR" sz="2000" dirty="0">
                <a:ea typeface="SimHei" pitchFamily="49" charset="-122"/>
              </a:rPr>
              <a:t>, </a:t>
            </a:r>
            <a:r>
              <a:rPr lang="ko-KR" altLang="en-US" sz="2000" dirty="0">
                <a:ea typeface="SimHei" pitchFamily="49" charset="-122"/>
              </a:rPr>
              <a:t>대인관계 기술 등</a:t>
            </a:r>
            <a:r>
              <a:rPr lang="en-US" altLang="ko-KR" sz="2000" dirty="0">
                <a:ea typeface="SimHei" pitchFamily="49" charset="-122"/>
              </a:rPr>
              <a:t>    </a:t>
            </a:r>
            <a:endParaRPr lang="en-AU" altLang="ko-KR" sz="2000" dirty="0">
              <a:ea typeface="SimHei" pitchFamily="49" charset="-122"/>
            </a:endParaRPr>
          </a:p>
          <a:p>
            <a:pPr marL="1066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 </a:t>
            </a:r>
            <a:r>
              <a:rPr kumimoji="0" lang="ko-KR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  <a:sym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9604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227" y="56776"/>
            <a:ext cx="6450127" cy="859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1268760"/>
            <a:ext cx="8352928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 latinLnBrk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rgbClr val="34C5D4"/>
              </a:buClr>
              <a:buSzPct val="70000"/>
              <a:defRPr/>
            </a:pPr>
            <a:r>
              <a:rPr lang="en-US" altLang="ko-KR" sz="2000" b="1" dirty="0">
                <a:solidFill>
                  <a:srgbClr val="2397A3"/>
                </a:solidFill>
                <a:latin typeface="Arial"/>
              </a:rPr>
              <a:t>3) </a:t>
            </a:r>
            <a:r>
              <a:rPr lang="ko-KR" altLang="en-US" sz="2000" b="1" dirty="0">
                <a:solidFill>
                  <a:srgbClr val="2397A3"/>
                </a:solidFill>
                <a:latin typeface="Arial"/>
              </a:rPr>
              <a:t>효과적인 후계자의 성향 </a:t>
            </a:r>
            <a:r>
              <a:rPr lang="ko-KR" altLang="en-US" sz="2000" b="1" dirty="0">
                <a:solidFill>
                  <a:srgbClr val="2397A3"/>
                </a:solidFill>
                <a:latin typeface="Arial"/>
                <a:ea typeface="SimHei" pitchFamily="49" charset="-122"/>
              </a:rPr>
              <a:t>        </a:t>
            </a:r>
            <a:endParaRPr lang="ko-KR" altLang="en-US" sz="2000" dirty="0">
              <a:solidFill>
                <a:srgbClr val="2397A3"/>
              </a:solidFill>
              <a:latin typeface="Arial"/>
              <a:ea typeface="SimHei" pitchFamily="49" charset="-122"/>
            </a:endParaRPr>
          </a:p>
          <a:p>
            <a:pPr marL="576263" lvl="1" indent="-230188" algn="just" fontAlgn="base" latinLnBrk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dirty="0">
                <a:latin typeface="Arial"/>
              </a:rPr>
              <a:t>성실성</a:t>
            </a:r>
            <a:endParaRPr lang="en-US" altLang="ko-KR" sz="2000" dirty="0">
              <a:latin typeface="Arial"/>
            </a:endParaRPr>
          </a:p>
          <a:p>
            <a:pPr marL="576263" lvl="1" indent="-230188" algn="just" fontAlgn="base" latinLnBrk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2000" dirty="0" err="1">
                <a:latin typeface="Arial"/>
              </a:rPr>
              <a:t>가족기업에</a:t>
            </a:r>
            <a:r>
              <a:rPr lang="ko-KR" altLang="en-US" sz="2000" dirty="0">
                <a:latin typeface="Arial"/>
              </a:rPr>
              <a:t> 대한 헌신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>
                <a:latin typeface="Arial"/>
              </a:rPr>
              <a:t>직원들로부터 존경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>
                <a:latin typeface="Arial"/>
              </a:rPr>
              <a:t>의사결정 능력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 err="1">
                <a:latin typeface="Arial"/>
              </a:rPr>
              <a:t>대인관게</a:t>
            </a:r>
            <a:r>
              <a:rPr lang="ko-KR" altLang="en-US" sz="2000" dirty="0">
                <a:latin typeface="Arial"/>
              </a:rPr>
              <a:t> 기술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>
                <a:latin typeface="Arial"/>
              </a:rPr>
              <a:t>자신감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>
                <a:latin typeface="Arial"/>
              </a:rPr>
              <a:t>창의성 등</a:t>
            </a:r>
            <a:endParaRPr lang="en-US" altLang="ko-KR" sz="2000" dirty="0">
              <a:latin typeface="Arial"/>
            </a:endParaRPr>
          </a:p>
          <a:p>
            <a:pPr marL="576263" lvl="1" indent="-230188" algn="just" fontAlgn="base" latinLnBrk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Clr>
                <a:srgbClr val="202020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2000" dirty="0">
                <a:latin typeface="Arial"/>
              </a:rPr>
              <a:t> </a:t>
            </a:r>
            <a:r>
              <a:rPr lang="ko-KR" altLang="en-US" sz="2000" dirty="0">
                <a:latin typeface="Arial"/>
              </a:rPr>
              <a:t>성별</a:t>
            </a:r>
            <a:r>
              <a:rPr lang="en-US" altLang="ko-KR" sz="2000" dirty="0">
                <a:latin typeface="Arial"/>
              </a:rPr>
              <a:t>, </a:t>
            </a:r>
            <a:r>
              <a:rPr lang="ko-KR" altLang="en-US" sz="2000" dirty="0">
                <a:latin typeface="Arial"/>
              </a:rPr>
              <a:t>출생 순서는 중요도가 낮음</a:t>
            </a:r>
            <a:r>
              <a:rPr lang="en-US" altLang="ko-KR" sz="2000" dirty="0">
                <a:latin typeface="Arial"/>
              </a:rPr>
              <a:t>.</a:t>
            </a:r>
            <a:r>
              <a:rPr lang="ko-KR" altLang="en-US" sz="2000" dirty="0">
                <a:latin typeface="Arial"/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838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3015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후계자 </a:t>
            </a:r>
            <a:r>
              <a:rPr lang="en-US" altLang="ko-KR" sz="2400" b="1" dirty="0"/>
              <a:t>Successor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365" y="1700808"/>
            <a:ext cx="842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b="1" dirty="0"/>
              <a:t>1. </a:t>
            </a:r>
            <a:r>
              <a:rPr lang="ko-KR" altLang="en-US" b="1" dirty="0"/>
              <a:t>현 경영자와 후계자와의 관계</a:t>
            </a:r>
            <a:r>
              <a:rPr lang="en-US" altLang="ko-KR" b="1" dirty="0"/>
              <a:t>(</a:t>
            </a:r>
            <a:r>
              <a:rPr lang="ko-KR" altLang="en-US" b="1" dirty="0"/>
              <a:t>현 경영자와 동일</a:t>
            </a:r>
            <a:r>
              <a:rPr lang="en-US" altLang="ko-KR" b="1" dirty="0"/>
              <a:t>)</a:t>
            </a:r>
            <a:r>
              <a:rPr lang="ko-KR" altLang="en-US" b="1" dirty="0"/>
              <a:t> </a:t>
            </a:r>
            <a:r>
              <a:rPr lang="en-US" altLang="ko-KR" b="1" dirty="0"/>
              <a:t>        </a:t>
            </a:r>
            <a:endParaRPr lang="en-AU" altLang="ko-KR" sz="1600" dirty="0"/>
          </a:p>
        </p:txBody>
      </p:sp>
      <p:sp>
        <p:nvSpPr>
          <p:cNvPr id="5" name="직사각형 4"/>
          <p:cNvSpPr/>
          <p:nvPr/>
        </p:nvSpPr>
        <p:spPr>
          <a:xfrm>
            <a:off x="256973" y="2373690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현 경영자의 </a:t>
            </a:r>
            <a:r>
              <a:rPr lang="ko-KR" altLang="en-US" b="1" dirty="0" err="1"/>
              <a:t>모티베이션</a:t>
            </a:r>
            <a:r>
              <a:rPr lang="en-US" altLang="ko-KR" b="1" dirty="0"/>
              <a:t>(</a:t>
            </a:r>
            <a:r>
              <a:rPr lang="ko-KR" altLang="en-US" b="1" dirty="0"/>
              <a:t>현 경영자와 동일</a:t>
            </a:r>
            <a:r>
              <a:rPr lang="en-US" altLang="ko-KR" b="1" dirty="0"/>
              <a:t>)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56365" y="3558759"/>
            <a:ext cx="8207375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sz="2000" b="1" noProof="1">
                <a:sym typeface="+mn-ea"/>
              </a:rPr>
              <a:t>후계자의 능력(successor’s ability)</a:t>
            </a:r>
            <a:r>
              <a:rPr lang="en-US" altLang="ko-KR" sz="2000" noProof="1">
                <a:sym typeface="+mn-ea"/>
              </a:rPr>
              <a:t>(Pontet et al., 2007):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사업에 관한 의사결정 능력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직원과의 관계 관리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사업의 번영과 명성의 유지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리더십 자질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후계자의 시간과 노력 등 회사에 대한 헌신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ym typeface="+mn-ea"/>
              </a:rPr>
              <a:t>대인관계 기술을 제시</a:t>
            </a:r>
          </a:p>
          <a:p>
            <a:pPr marL="56388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ym typeface="+mn-ea"/>
              </a:rPr>
              <a:t>***</a:t>
            </a:r>
            <a:r>
              <a:rPr lang="ko-KR" altLang="en-US" noProof="1">
                <a:sym typeface="+mn-ea"/>
              </a:rPr>
              <a:t>일본 경영의 신 이나모리 가즈오 교세라 명예회장</a:t>
            </a:r>
            <a:r>
              <a:rPr lang="en-US" altLang="ko-KR" noProof="1">
                <a:sym typeface="+mn-ea"/>
              </a:rPr>
              <a:t>***</a:t>
            </a:r>
          </a:p>
          <a:p>
            <a:pPr marL="10668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ym typeface="+mn-ea"/>
              </a:rPr>
              <a:t>   -</a:t>
            </a:r>
            <a:r>
              <a:rPr lang="ko-KR" altLang="en-US" noProof="1">
                <a:sym typeface="+mn-ea"/>
              </a:rPr>
              <a:t>인생〮일의 성과 </a:t>
            </a:r>
            <a:r>
              <a:rPr lang="en-US" altLang="ko-KR" noProof="1">
                <a:sym typeface="+mn-ea"/>
              </a:rPr>
              <a:t>= </a:t>
            </a:r>
            <a:r>
              <a:rPr lang="ko-KR" altLang="en-US" noProof="1">
                <a:solidFill>
                  <a:srgbClr val="FF0000"/>
                </a:solidFill>
                <a:sym typeface="+mn-ea"/>
              </a:rPr>
              <a:t>가치관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ⅹ</a:t>
            </a:r>
            <a:r>
              <a:rPr lang="ko-KR" altLang="en-US" noProof="1">
                <a:solidFill>
                  <a:srgbClr val="FF0000"/>
                </a:solidFill>
                <a:sym typeface="+mn-ea"/>
              </a:rPr>
              <a:t>열의</a:t>
            </a:r>
            <a:r>
              <a:rPr lang="en-US" altLang="ko-KR" noProof="1">
                <a:solidFill>
                  <a:srgbClr val="FF0000"/>
                </a:solidFill>
                <a:sym typeface="+mn-ea"/>
              </a:rPr>
              <a:t>ⅹ</a:t>
            </a:r>
            <a:r>
              <a:rPr lang="ko-KR" altLang="en-US" noProof="1">
                <a:solidFill>
                  <a:srgbClr val="FF0000"/>
                </a:solidFill>
                <a:sym typeface="+mn-ea"/>
              </a:rPr>
              <a:t>능력</a:t>
            </a:r>
            <a:endParaRPr lang="en-US" altLang="ko-KR" noProof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365" y="300978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후계자의</a:t>
            </a:r>
            <a:r>
              <a:rPr lang="en-US" altLang="ko-KR" b="1" dirty="0"/>
              <a:t> </a:t>
            </a:r>
            <a:r>
              <a:rPr lang="ko-KR" altLang="en-US" b="1" dirty="0"/>
              <a:t>능력</a:t>
            </a:r>
          </a:p>
        </p:txBody>
      </p:sp>
    </p:spTree>
    <p:extLst>
      <p:ext uri="{BB962C8B-B14F-4D97-AF65-F5344CB8AC3E}">
        <p14:creationId xmlns:p14="http://schemas.microsoft.com/office/powerpoint/2010/main" val="329357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가족구성원</a:t>
            </a:r>
            <a:endParaRPr lang="en-US" altLang="ko-KR" sz="2400" b="1" dirty="0"/>
          </a:p>
        </p:txBody>
      </p:sp>
      <p:sp>
        <p:nvSpPr>
          <p:cNvPr id="8" name="矩形 10"/>
          <p:cNvSpPr/>
          <p:nvPr/>
        </p:nvSpPr>
        <p:spPr>
          <a:xfrm>
            <a:off x="179388" y="1341438"/>
            <a:ext cx="8755062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rgbClr val="0B44A8"/>
                </a:solidFill>
                <a:sym typeface="+mn-ea"/>
              </a:rPr>
              <a:t> </a:t>
            </a:r>
            <a:r>
              <a:rPr sz="2000" noProof="1">
                <a:solidFill>
                  <a:schemeClr val="tx1"/>
                </a:solidFill>
                <a:sym typeface="+mn-ea"/>
              </a:rPr>
              <a:t>가족기업에서 가장 중요한 내부 이해관계자집단</a:t>
            </a:r>
            <a:endParaRPr lang="en-US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가족관계는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가족의 응집력</a:t>
            </a:r>
            <a:r>
              <a:rPr sz="2000" noProof="1">
                <a:solidFill>
                  <a:schemeClr val="tx1"/>
                </a:solidFill>
                <a:sym typeface="+mn-ea"/>
              </a:rPr>
              <a:t>(cohesion)과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순응력</a:t>
            </a:r>
            <a:r>
              <a:rPr sz="2000" noProof="1">
                <a:solidFill>
                  <a:schemeClr val="tx1"/>
                </a:solidFill>
                <a:sym typeface="+mn-ea"/>
              </a:rPr>
              <a:t>(adaptability)으로 구분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응집력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sym typeface="+mn-ea"/>
              </a:rPr>
              <a:t> 가족 구성원간의 유대관계와 밀접성의 정도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순응력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sym typeface="+mn-ea"/>
              </a:rPr>
              <a:t> 가족시스템 내에서 필요하다면 상황에 따라 권력구조나 역할, 관계의 규정 등을 변경할 수 있는 능력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응집력과 순응력은 가족의 비즈니스에 대한 헌신은 물론 승계계획과 후계자개발에도 직접적인 영향을 미침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10668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가족구성원간의 관계가 원만하여 양의 시너지효과가 나타날 때, 가족기업은 계속 존재할 수 있으며 나아가 영속적으로 성장․발전할 것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911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4851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가족구성원</a:t>
            </a:r>
            <a:r>
              <a:rPr lang="en-US" altLang="ko-KR" sz="2400" b="1" dirty="0"/>
              <a:t>: </a:t>
            </a:r>
            <a:r>
              <a:rPr lang="ko-KR" altLang="en-US" sz="2400" dirty="0"/>
              <a:t>가족구성원의 인정</a:t>
            </a:r>
            <a:endParaRPr lang="en-US" altLang="ko-KR" sz="2400" dirty="0"/>
          </a:p>
        </p:txBody>
      </p: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323528" y="1525735"/>
            <a:ext cx="7961957" cy="3540126"/>
            <a:chOff x="383" y="1643"/>
            <a:chExt cx="4657" cy="2230"/>
          </a:xfrm>
        </p:grpSpPr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84" y="1643"/>
              <a:ext cx="4556" cy="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가족구성원 간의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+mn-ea"/>
                  <a:ea typeface="+mn-ea"/>
                </a:rPr>
                <a:t>건전한 관계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가 가족기업의 승패를 결정 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lt"/>
                  <a:ea typeface="굴림" panose="020B0600000101010101" pitchFamily="50" charset="-127"/>
                </a:rPr>
                <a:t>           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각자의 능력과 선호도에 맞게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+mn-ea"/>
                  <a:ea typeface="+mn-ea"/>
                </a:rPr>
                <a:t>가족구성원간의 조화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+mn-ea"/>
                  <a:ea typeface="+mn-ea"/>
                </a:rPr>
                <a:t>: 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그들의 재능을  최대한 지속적으로 발휘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   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 가족구성원간의 양의 시너지효과</a:t>
              </a: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200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 algn="l" eaLnBrk="1" hangingPunct="1">
                <a:lnSpc>
                  <a:spcPct val="16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  <a:r>
                <a:rPr kumimoji="1" lang="ko-KR" altLang="en-US" sz="2000" dirty="0">
                  <a:solidFill>
                    <a:srgbClr val="0B44A8"/>
                  </a:solidFill>
                  <a:latin typeface="+mn-ea"/>
                  <a:ea typeface="+mn-ea"/>
                </a:rPr>
                <a:t>가족기업               계속 존재            영속성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+mn-ea"/>
                  <a:ea typeface="+mn-ea"/>
                </a:rPr>
                <a:t> </a:t>
              </a:r>
            </a:p>
          </p:txBody>
        </p:sp>
        <p:pic>
          <p:nvPicPr>
            <p:cNvPr id="12" name="Picture 9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1781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076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1" descr="354-Color Overlay r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975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436" y="3569"/>
              <a:ext cx="273" cy="182"/>
            </a:xfrm>
            <a:prstGeom prst="notchedRightArrow">
              <a:avLst>
                <a:gd name="adj1" fmla="val 49778"/>
                <a:gd name="adj2" fmla="val 64285"/>
              </a:avLst>
            </a:prstGeom>
            <a:gradFill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2731" y="3569"/>
              <a:ext cx="273" cy="182"/>
            </a:xfrm>
            <a:prstGeom prst="notchedRightArrow">
              <a:avLst>
                <a:gd name="adj1" fmla="val 49778"/>
                <a:gd name="adj2" fmla="val 64285"/>
              </a:avLst>
            </a:prstGeom>
            <a:gradFill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ko-KR" altLang="en-US" sz="1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5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승계계획의 고려사항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2507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 err="1"/>
              <a:t>비가족</a:t>
            </a:r>
            <a:r>
              <a:rPr lang="ko-KR" altLang="en-US" sz="2400" b="1" dirty="0"/>
              <a:t> 관리자</a:t>
            </a:r>
            <a:endParaRPr lang="en-US" altLang="ko-KR" sz="2400" dirty="0"/>
          </a:p>
        </p:txBody>
      </p:sp>
      <p:sp>
        <p:nvSpPr>
          <p:cNvPr id="17" name="矩形 10"/>
          <p:cNvSpPr/>
          <p:nvPr/>
        </p:nvSpPr>
        <p:spPr>
          <a:xfrm>
            <a:off x="252413" y="1766888"/>
            <a:ext cx="8682037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핵심 비 가족 관리자 또한 감정적인 어려움에 직면할 수 있으며 이는 승계계획에 저항을 가져올 수도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가족기업이 성장함에 따라 비 가족 관리자에 대한 의존도가 높아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짐 </a:t>
            </a:r>
            <a:endParaRPr lang="en-US" alt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후계자가 정당성(Legitimacy)을 얻는 과정을 2단계로 설명(Barach et al.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1991)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상사와 동료의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인정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그들로부터</a:t>
            </a:r>
            <a:r>
              <a:rPr lang="en-US" sz="2000" noProof="1">
                <a:solidFill>
                  <a:schemeClr val="tx1"/>
                </a:solidFill>
                <a:sym typeface="+mn-ea"/>
              </a:rPr>
              <a:t>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신뢰</a:t>
            </a:r>
            <a:r>
              <a:rPr sz="2000" noProof="1">
                <a:solidFill>
                  <a:schemeClr val="tx1"/>
                </a:solidFill>
                <a:sym typeface="+mn-ea"/>
              </a:rPr>
              <a:t>를 얻는 것</a:t>
            </a:r>
            <a:endParaRPr lang="en-US" sz="2000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후계자가 직원들과의 좋은 관계를 갖는 것은 후계자가 회사운영에 대한 자부심을 갖는데도 긍정적인 영향을 미침 </a:t>
            </a: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834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후계자 선발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7749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후계자 선택 방법</a:t>
            </a:r>
            <a:r>
              <a:rPr lang="en-US" altLang="ko-KR" sz="2400" dirty="0"/>
              <a:t>(</a:t>
            </a:r>
            <a:r>
              <a:rPr lang="ko-KR" altLang="en-US" sz="2400" dirty="0"/>
              <a:t>크레이그 </a:t>
            </a:r>
            <a:r>
              <a:rPr lang="ko-KR" altLang="en-US" sz="2400" dirty="0" err="1"/>
              <a:t>아라노프</a:t>
            </a:r>
            <a:r>
              <a:rPr lang="en-US" altLang="ko-KR" sz="2400" dirty="0"/>
              <a:t>, </a:t>
            </a:r>
            <a:r>
              <a:rPr lang="ko-KR" altLang="en-US" sz="2400" dirty="0"/>
              <a:t>존 워드</a:t>
            </a:r>
            <a:r>
              <a:rPr lang="en-US" altLang="ko-KR" sz="2400" dirty="0"/>
              <a:t>; 2000)</a:t>
            </a:r>
          </a:p>
        </p:txBody>
      </p:sp>
      <p:sp>
        <p:nvSpPr>
          <p:cNvPr id="8" name="矩形 10"/>
          <p:cNvSpPr/>
          <p:nvPr/>
        </p:nvSpPr>
        <p:spPr>
          <a:xfrm>
            <a:off x="635000" y="1341438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조기선발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 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자식이 나이와 능력에 있어 아주 남다를 경우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오랜 기간 경쟁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b="1" noProof="1">
                <a:solidFill>
                  <a:schemeClr val="tx1"/>
                </a:solidFill>
                <a:sym typeface="+mn-ea"/>
              </a:rPr>
              <a:t>무작정 기다림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잘못된 선택에 대한 위험을 줄일 수 있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사외이사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b="1" noProof="1">
                <a:solidFill>
                  <a:schemeClr val="tx1"/>
                </a:solidFill>
                <a:sym typeface="+mn-ea"/>
              </a:rPr>
              <a:t>혹은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b="1" noProof="1">
                <a:solidFill>
                  <a:schemeClr val="tx1"/>
                </a:solidFill>
                <a:sym typeface="+mn-ea"/>
              </a:rPr>
              <a:t>전문가에 의뢰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승계에 위해 외부의 도움 </a:t>
            </a:r>
          </a:p>
          <a:p>
            <a:pPr marL="284480" indent="-285750" algn="just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chemeClr val="tx1"/>
                </a:solidFill>
                <a:sym typeface="+mn-ea"/>
              </a:rPr>
              <a:t>비 가족 </a:t>
            </a:r>
            <a:r>
              <a:rPr lang="en-US" altLang="ko-KR" b="1" noProof="1">
                <a:solidFill>
                  <a:schemeClr val="tx1"/>
                </a:solidFill>
                <a:sym typeface="+mn-ea"/>
              </a:rPr>
              <a:t>CEO  </a:t>
            </a:r>
            <a:r>
              <a:rPr lang="ko-KR" altLang="en-US" b="1" noProof="1">
                <a:solidFill>
                  <a:schemeClr val="tx1"/>
                </a:solidFill>
                <a:sym typeface="+mn-ea"/>
              </a:rPr>
              <a:t>혹은 승계특별팀</a:t>
            </a:r>
            <a:r>
              <a:rPr lang="en-US" altLang="ko-KR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 후계자가 준비되기 전에 오너가 은퇴했을 경우 경영의 빈 공간을 채우거나 혹은 선발에 대한 부모의 부담을 줄이는 데 유용하게 사용</a:t>
            </a:r>
          </a:p>
          <a:p>
            <a:pPr marL="28448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가족 </a:t>
            </a: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테스크포스</a:t>
            </a:r>
            <a:r>
              <a:rPr kumimoji="0" lang="en-US" altLang="ko-KR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:</a:t>
            </a:r>
            <a:r>
              <a: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 부모가 의사결정을 해야 한다는 부담을 덜고 형제자매 사이의 의견일치를 도모하는데 고무적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자동적으로 이루어진 선발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 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더 좋은 직장을 향해 떠나가도록 일정한 시간을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줌 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rgbClr val="FF0000"/>
                </a:solidFill>
                <a:sym typeface="+mn-ea"/>
              </a:rPr>
              <a:t>가족, 이사회, 경영진의 의견일치</a:t>
            </a:r>
            <a:r>
              <a:rPr lang="en-US" b="1" noProof="1">
                <a:solidFill>
                  <a:srgbClr val="FF0000"/>
                </a:solidFill>
                <a:sym typeface="+mn-ea"/>
              </a:rPr>
              <a:t>(</a:t>
            </a:r>
            <a:r>
              <a:rPr lang="ko-KR" altLang="en-US" b="1" noProof="1">
                <a:solidFill>
                  <a:srgbClr val="FF0000"/>
                </a:solidFill>
                <a:sym typeface="+mn-ea"/>
              </a:rPr>
              <a:t>이상적</a:t>
            </a:r>
            <a:r>
              <a:rPr lang="en-US" altLang="ko-KR" b="1" noProof="1">
                <a:solidFill>
                  <a:srgbClr val="FF0000"/>
                </a:solidFill>
                <a:sym typeface="+mn-ea"/>
              </a:rPr>
              <a:t>)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기업 오너, 가족구성원, 이사회 및 경영진이 함께 승계를 위한 시간표, 선택과정 및 평가기준 등을 만들어 후계자를 선발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chemeClr val="tx1"/>
                </a:solidFill>
                <a:sym typeface="+mn-ea"/>
              </a:rPr>
              <a:t>적임자가 없을 경우</a:t>
            </a:r>
            <a:r>
              <a:rPr lang="en-US" b="1" noProof="1">
                <a:solidFill>
                  <a:schemeClr val="tx1"/>
                </a:solidFill>
                <a:sym typeface="+mn-ea"/>
              </a:rPr>
              <a:t>: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 사외이사나 전문적인 충고자는 승계에 대한 다른 경로나 혹은 다른 대안을 고려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098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리더십이전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4948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경영자와 후계자의 </a:t>
            </a:r>
            <a:r>
              <a:rPr lang="ko-KR" altLang="en-US" sz="2400" b="1" dirty="0" err="1"/>
              <a:t>리더십이전</a:t>
            </a:r>
            <a:endParaRPr lang="en-US" altLang="ko-KR" sz="2400" dirty="0"/>
          </a:p>
        </p:txBody>
      </p:sp>
      <p:sp>
        <p:nvSpPr>
          <p:cNvPr id="8" name="矩形 10"/>
          <p:cNvSpPr/>
          <p:nvPr/>
        </p:nvSpPr>
        <p:spPr>
          <a:xfrm>
            <a:off x="627063" y="1628775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경영자와 후계자의 리더십 이전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경영자와 후계자의 리더십 이전 즉 </a:t>
            </a:r>
            <a:r>
              <a:rPr sz="2000" noProof="1">
                <a:solidFill>
                  <a:srgbClr val="FF0000"/>
                </a:solidFill>
                <a:sym typeface="+mn-ea"/>
              </a:rPr>
              <a:t>바통 주고받기</a:t>
            </a:r>
            <a:r>
              <a:rPr sz="2000" noProof="1">
                <a:solidFill>
                  <a:schemeClr val="tx1"/>
                </a:solidFill>
                <a:sym typeface="+mn-ea"/>
              </a:rPr>
              <a:t>는, 경영자와 후계자 두 주자간의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속도, 호흡, 위치</a:t>
            </a:r>
            <a:r>
              <a:rPr sz="2000" noProof="1">
                <a:solidFill>
                  <a:schemeClr val="tx1"/>
                </a:solidFill>
                <a:sym typeface="+mn-ea"/>
              </a:rPr>
              <a:t> 등이 절묘하게 맞아 떨어질 때 제대로 이루어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짐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많은 연습이 필요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sym typeface="+mn-ea"/>
              </a:rPr>
              <a:t>오너는 권력 이양을 위한 데드라인을 정할 필요(남영호 외, 2008)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리더십 이전의 장애물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은퇴 후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경영자의 재정적 안정</a:t>
            </a:r>
            <a:r>
              <a:rPr sz="2000" noProof="1">
                <a:solidFill>
                  <a:schemeClr val="tx1"/>
                </a:solidFill>
                <a:sym typeface="+mn-ea"/>
              </a:rPr>
              <a:t>이 걸림돌이 될 수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많은 경영자들은 </a:t>
            </a:r>
            <a:r>
              <a:rPr sz="2000" noProof="1">
                <a:solidFill>
                  <a:srgbClr val="FF0000"/>
                </a:solidFill>
                <a:sym typeface="+mn-ea"/>
              </a:rPr>
              <a:t>개인의 정체성</a:t>
            </a:r>
            <a:r>
              <a:rPr sz="2000" noProof="1">
                <a:solidFill>
                  <a:schemeClr val="tx1"/>
                </a:solidFill>
                <a:sym typeface="+mn-ea"/>
              </a:rPr>
              <a:t>의 상실, 무료함 혹은 무가치성에 대해 두려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움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기업가들은 은퇴 후 2년 내지 5년 만에 복귀하고 싶은 유혹을 느낌</a:t>
            </a:r>
            <a:r>
              <a:rPr lang="en-US" altLang="ko-KR" sz="2000" noProof="1">
                <a:solidFill>
                  <a:schemeClr val="tx1"/>
                </a:solidFill>
                <a:sym typeface="+mn-ea"/>
              </a:rPr>
              <a:t>. 안전 책으로 경영자는 은퇴 전 아니면 은퇴 시는 주식 통제에 대한 투표권을 포기하여야 </a:t>
            </a:r>
            <a:r>
              <a:rPr lang="ko-KR" altLang="en-US" sz="2000" noProof="1">
                <a:solidFill>
                  <a:schemeClr val="tx1"/>
                </a:solidFill>
                <a:sym typeface="+mn-ea"/>
              </a:rPr>
              <a:t>함 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413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리더십이전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4344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후계자 결정의 내</a:t>
            </a:r>
            <a:r>
              <a:rPr lang="en-US" altLang="ko-KR" sz="2400" b="1" dirty="0"/>
              <a:t>.</a:t>
            </a:r>
            <a:r>
              <a:rPr lang="ko-KR" altLang="en-US" sz="2400" b="1" dirty="0"/>
              <a:t>외부 알림</a:t>
            </a:r>
            <a:endParaRPr lang="en-US" altLang="ko-KR" sz="2400" dirty="0"/>
          </a:p>
        </p:txBody>
      </p:sp>
      <p:sp>
        <p:nvSpPr>
          <p:cNvPr id="9" name="矩形 10"/>
          <p:cNvSpPr/>
          <p:nvPr/>
        </p:nvSpPr>
        <p:spPr>
          <a:xfrm>
            <a:off x="587375" y="1169757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1" hangingPunct="1">
              <a:buClr>
                <a:srgbClr val="0000FF"/>
              </a:buClr>
              <a:buFont typeface="Wingdings" panose="05000000000000000000" pitchFamily="2" charset="2"/>
              <a:buChar char="v"/>
              <a:defRPr/>
            </a:pPr>
            <a:r>
              <a:rPr lang="ko-KR" altLang="en-US" sz="2000" b="1" noProof="1">
                <a:solidFill>
                  <a:srgbClr val="0000FF"/>
                </a:solidFill>
                <a:sym typeface="+mn-ea"/>
              </a:rPr>
              <a:t>가족과 기업에 조심스럽게 전달</a:t>
            </a:r>
          </a:p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  <a:sym typeface="+mn-ea"/>
              </a:rPr>
              <a:t>후계자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sz="2000" b="1" noProof="1">
                <a:solidFill>
                  <a:schemeClr val="tx1"/>
                </a:solidFill>
                <a:sym typeface="+mn-ea"/>
              </a:rPr>
              <a:t>개인</a:t>
            </a:r>
            <a:r>
              <a:rPr lang="ko-KR" sz="2000" b="1" noProof="1">
                <a:solidFill>
                  <a:schemeClr val="tx1"/>
                </a:solidFill>
                <a:sym typeface="+mn-ea"/>
              </a:rPr>
              <a:t>의 역할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먼저 기업과 가족에게 후계자가 되었다는 사실을 조심스럽게 알려야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sym typeface="+mn-ea"/>
              </a:rPr>
              <a:t>공인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으로서 후계자다운 </a:t>
            </a:r>
            <a:r>
              <a:rPr lang="ko-KR" sz="2000" noProof="1">
                <a:solidFill>
                  <a:srgbClr val="FF0000"/>
                </a:solidFill>
                <a:sym typeface="+mn-ea"/>
              </a:rPr>
              <a:t>언행과 행동</a:t>
            </a: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sz="2000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sym typeface="+mn-ea"/>
              </a:rPr>
              <a:t>조직 차원에서의 승계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sym typeface="+mn-ea"/>
              </a:rPr>
              <a:t>다른 주요 임원들의 새로운 경력 경로, 기업문화, 새로운 경영 시스템과 경영방식의 변화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등</a:t>
            </a:r>
            <a:r>
              <a:rPr sz="2000" noProof="1">
                <a:solidFill>
                  <a:schemeClr val="tx1"/>
                </a:solidFill>
                <a:sym typeface="+mn-ea"/>
              </a:rPr>
              <a:t> 모든 것들이 조직 전체에 엄청난 스트레스를 가져올 수 있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음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rgbClr val="FF0000"/>
                </a:solidFill>
                <a:sym typeface="+mn-ea"/>
              </a:rPr>
              <a:t>가족구성원의 직무관계</a:t>
            </a:r>
            <a:r>
              <a:rPr sz="2000" noProof="1">
                <a:solidFill>
                  <a:schemeClr val="tx1"/>
                </a:solidFill>
                <a:sym typeface="+mn-ea"/>
              </a:rPr>
              <a:t>, 각자의 직무에 대한 권한과 의무 및 책임, </a:t>
            </a:r>
            <a:r>
              <a:rPr sz="2000" noProof="1">
                <a:solidFill>
                  <a:srgbClr val="FF0000"/>
                </a:solidFill>
                <a:sym typeface="+mn-ea"/>
              </a:rPr>
              <a:t>주주와의 관계 </a:t>
            </a:r>
            <a:r>
              <a:rPr sz="2000" noProof="1">
                <a:solidFill>
                  <a:schemeClr val="tx1"/>
                </a:solidFill>
                <a:sym typeface="+mn-ea"/>
              </a:rPr>
              <a:t>등도 확실하게 해두어야 </a:t>
            </a:r>
            <a:r>
              <a:rPr lang="ko-KR" sz="2000" noProof="1">
                <a:solidFill>
                  <a:schemeClr val="tx1"/>
                </a:solidFill>
                <a:sym typeface="+mn-ea"/>
              </a:rPr>
              <a:t>함</a:t>
            </a:r>
            <a:r>
              <a:rPr sz="2000" noProof="1">
                <a:solidFill>
                  <a:schemeClr val="tx1"/>
                </a:solidFill>
                <a:sym typeface="+mn-ea"/>
              </a:rPr>
              <a:t>(아라노프·워드, 2000)</a:t>
            </a: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6336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리더십이전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리더십이전의 단계별 역할</a:t>
            </a:r>
            <a:endParaRPr lang="en-US" altLang="ko-KR" sz="2400" dirty="0"/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90454"/>
              </p:ext>
            </p:extLst>
          </p:nvPr>
        </p:nvGraphicFramePr>
        <p:xfrm>
          <a:off x="632792" y="1162077"/>
          <a:ext cx="7878415" cy="5559399"/>
        </p:xfrm>
        <a:graphic>
          <a:graphicData uri="http://schemas.openxmlformats.org/drawingml/2006/table">
            <a:tbl>
              <a:tblPr/>
              <a:tblGrid>
                <a:gridCol w="2313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6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7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가업승계의 단계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 경영자의 역할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후계자의 역할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869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현 경영자의 단독경영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(owner-manager)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단독경영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특별한 역할 없음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기업 입사 전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파트타임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20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2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후계자 훈련 및 개발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(training and development)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리더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지식 이전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보조자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실무경험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외부직장경험 </a:t>
                      </a:r>
                      <a:r>
                        <a:rPr kumimoji="1" lang="zh-CN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（</a:t>
                      </a:r>
                      <a:r>
                        <a:rPr kumimoji="1" lang="ko-KR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최소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3~5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년 근무경험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/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성공한 프로모션 경험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宋体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풀타임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낮은 직급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)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직원의 신뢰 확보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전무지식획득 및 기업 문화습득 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9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단계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상호협력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(partnership)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감독자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교육자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보호자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, </a:t>
                      </a: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소개자，</a:t>
                      </a:r>
                      <a:endParaRPr lang="en-US" altLang="ko-KR" sz="1400" b="1" dirty="0"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  협력자</a:t>
                      </a: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,</a:t>
                      </a: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파트너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관리역할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9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４단계：리더십의　점진적　이전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sym typeface="+mn-ea"/>
                        </a:rPr>
                        <a:t>(phase-in and phase-out)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sym typeface="+mn-ea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　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통제권　점진적　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축소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경영권　점진적　확대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후계자의　능력에　대한　확신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0"/>
                        <a:buChar char="ü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　가족　등　이해관계자의　인정　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99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５단계：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경영권의　이전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(power transfer)</a:t>
                      </a:r>
                    </a:p>
                  </a:txBody>
                  <a:tcPr marL="91444" marR="91444" marT="44681" marB="44681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관찰자／멘토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　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lang="ko-KR" altLang="en-US" sz="1400" b="1" dirty="0">
                          <a:solidFill>
                            <a:srgbClr val="000000"/>
                          </a:solidFill>
                          <a:sym typeface="+mn-ea"/>
                        </a:rPr>
                        <a:t>　　</a:t>
                      </a: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sym typeface="+mn-ea"/>
                        </a:rPr>
                        <a:t>Observer, Safe Guard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조직의　리더　</a:t>
                      </a:r>
                    </a:p>
                  </a:txBody>
                  <a:tcPr marL="91444" marR="91444" marT="44681" marB="44681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26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가업승계와</a:t>
            </a:r>
            <a:r>
              <a:rPr lang="ko-KR" altLang="en-US" sz="3200" dirty="0"/>
              <a:t> 조세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6110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가업승계 세제지원제도와 이의 변화과정</a:t>
            </a:r>
            <a:endParaRPr lang="en-US" altLang="ko-KR" sz="2400" dirty="0"/>
          </a:p>
        </p:txBody>
      </p:sp>
      <p:sp>
        <p:nvSpPr>
          <p:cNvPr id="9" name="矩形 10"/>
          <p:cNvSpPr/>
          <p:nvPr/>
        </p:nvSpPr>
        <p:spPr>
          <a:xfrm>
            <a:off x="179512" y="1341438"/>
            <a:ext cx="8712968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ko-KR" sz="2000" b="1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>
                <a:sym typeface="SimHei" pitchFamily="49" charset="-122"/>
              </a:rPr>
              <a:t> 가업승계를 가로막는 주된 장애요인</a:t>
            </a:r>
            <a:r>
              <a:rPr lang="en-US" altLang="ko-KR" sz="2000" b="1" dirty="0">
                <a:sym typeface="SimHei" pitchFamily="49" charset="-122"/>
              </a:rPr>
              <a:t>(2021</a:t>
            </a:r>
            <a:r>
              <a:rPr lang="ko-KR" altLang="en-US" sz="2000" b="1" dirty="0">
                <a:sym typeface="SimHei" pitchFamily="49" charset="-122"/>
              </a:rPr>
              <a:t>년 중앙회 가업승계의 실태조사 결과 참조</a:t>
            </a:r>
            <a:r>
              <a:rPr lang="en-US" altLang="ko-KR" sz="2000" b="1" dirty="0"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ko-KR" sz="2000" b="1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rgbClr val="FF0000"/>
                </a:solidFill>
                <a:sym typeface="SimHei" pitchFamily="49" charset="-122"/>
              </a:rPr>
              <a:t>막대한 조세부담 우려</a:t>
            </a:r>
            <a:r>
              <a:rPr lang="en-US" altLang="ko-KR" dirty="0">
                <a:solidFill>
                  <a:srgbClr val="FF0000"/>
                </a:solidFill>
                <a:sym typeface="SimHei" pitchFamily="49" charset="-122"/>
              </a:rPr>
              <a:t>(98.0</a:t>
            </a:r>
            <a:r>
              <a:rPr lang="ko-KR" altLang="ko-KR" dirty="0">
                <a:solidFill>
                  <a:srgbClr val="FF0000"/>
                </a:solidFill>
                <a:sym typeface="SimHei" pitchFamily="49" charset="-122"/>
              </a:rPr>
              <a:t>%)</a:t>
            </a:r>
            <a:r>
              <a:rPr lang="ko-KR" altLang="en-US" dirty="0">
                <a:solidFill>
                  <a:srgbClr val="FF0000"/>
                </a:solidFill>
                <a:sym typeface="SimHei" pitchFamily="49" charset="-122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ym typeface="SimHei" pitchFamily="49" charset="-122"/>
              </a:rPr>
              <a:t>가업승계관련 정부정책 부족</a:t>
            </a:r>
            <a:r>
              <a:rPr lang="en-US" altLang="ko-KR" dirty="0">
                <a:sym typeface="SimHei" pitchFamily="49" charset="-122"/>
              </a:rPr>
              <a:t>(46.7</a:t>
            </a:r>
            <a:r>
              <a:rPr lang="ko-KR" altLang="en-US" dirty="0">
                <a:sym typeface="SimHei" pitchFamily="49" charset="-122"/>
              </a:rPr>
              <a:t>%)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ym typeface="SimHei" pitchFamily="49" charset="-122"/>
              </a:rPr>
              <a:t>채무보증에 대한 부담(</a:t>
            </a:r>
            <a:r>
              <a:rPr lang="en-US" altLang="ko-KR" dirty="0">
                <a:sym typeface="SimHei" pitchFamily="49" charset="-122"/>
              </a:rPr>
              <a:t>18.4</a:t>
            </a:r>
            <a:r>
              <a:rPr lang="ko-KR" altLang="en-US" dirty="0">
                <a:sym typeface="SimHei" pitchFamily="49" charset="-122"/>
              </a:rPr>
              <a:t>%)</a:t>
            </a:r>
            <a:endParaRPr lang="en-US" altLang="ko-KR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ym typeface="SimHei" pitchFamily="49" charset="-122"/>
              </a:rPr>
              <a:t>후계자 적절한 경영교육 부재</a:t>
            </a:r>
            <a:r>
              <a:rPr lang="en-US" altLang="ko-KR" dirty="0">
                <a:sym typeface="SimHei" pitchFamily="49" charset="-122"/>
              </a:rPr>
              <a:t>(7.5%)</a:t>
            </a:r>
            <a:endParaRPr lang="ko-KR" altLang="en-US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>
                <a:sym typeface="SimHei" pitchFamily="49" charset="-122"/>
              </a:rPr>
              <a:t>현재 실행 중인 가업승계 관련 세제지원제도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>
                <a:sym typeface="SimHei" pitchFamily="49" charset="-122"/>
              </a:rPr>
              <a:t>대상기업의 확대</a:t>
            </a:r>
            <a:r>
              <a:rPr lang="en-US" altLang="en-US" dirty="0">
                <a:sym typeface="SimHei" pitchFamily="49" charset="-122"/>
              </a:rPr>
              <a:t>: </a:t>
            </a:r>
            <a:r>
              <a:rPr lang="ko-KR" altLang="ko-KR" dirty="0">
                <a:sym typeface="SimHei" pitchFamily="49" charset="-122"/>
              </a:rPr>
              <a:t>종전 중소기업으로 매출액 2천억원 이하에서 </a:t>
            </a:r>
            <a:endParaRPr lang="en-US" altLang="ko-KR" dirty="0">
              <a:sym typeface="SimHei" pitchFamily="49" charset="-122"/>
            </a:endParaRP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ko-KR" dirty="0">
                <a:sym typeface="SimHei" pitchFamily="49" charset="-122"/>
              </a:rPr>
              <a:t>    </a:t>
            </a:r>
            <a:r>
              <a:rPr lang="ko-KR" altLang="ko-KR" dirty="0">
                <a:sym typeface="SimHei" pitchFamily="49" charset="-122"/>
              </a:rPr>
              <a:t>매출액 </a:t>
            </a:r>
            <a:r>
              <a:rPr lang="en-US" altLang="ko-KR" dirty="0">
                <a:solidFill>
                  <a:srgbClr val="FF0000"/>
                </a:solidFill>
                <a:sym typeface="SimHei" pitchFamily="49" charset="-122"/>
              </a:rPr>
              <a:t>5</a:t>
            </a:r>
            <a:r>
              <a:rPr lang="ko-KR" altLang="ko-KR" dirty="0">
                <a:solidFill>
                  <a:srgbClr val="FF0000"/>
                </a:solidFill>
                <a:sym typeface="SimHei" pitchFamily="49" charset="-122"/>
              </a:rPr>
              <a:t>천억원 미만</a:t>
            </a:r>
            <a:r>
              <a:rPr lang="en-US" altLang="ko-KR" dirty="0">
                <a:solidFill>
                  <a:srgbClr val="FF0000"/>
                </a:solidFill>
                <a:sym typeface="SimHei" pitchFamily="49" charset="-122"/>
              </a:rPr>
              <a:t> </a:t>
            </a:r>
            <a:r>
              <a:rPr lang="ko-KR" altLang="en-US" dirty="0">
                <a:solidFill>
                  <a:srgbClr val="FF0000"/>
                </a:solidFill>
                <a:sym typeface="SimHei" pitchFamily="49" charset="-122"/>
              </a:rPr>
              <a:t>중견기업으로 확대</a:t>
            </a:r>
            <a:r>
              <a:rPr lang="en-US" altLang="en-US" dirty="0">
                <a:sym typeface="SimHei" pitchFamily="49" charset="-122"/>
              </a:rPr>
              <a:t>, </a:t>
            </a:r>
            <a:r>
              <a:rPr lang="en-US" altLang="en-US" dirty="0" err="1">
                <a:sym typeface="SimHei" pitchFamily="49" charset="-122"/>
              </a:rPr>
              <a:t>공제</a:t>
            </a:r>
            <a:r>
              <a:rPr lang="ko-KR" altLang="en-US" dirty="0">
                <a:sym typeface="SimHei" pitchFamily="49" charset="-122"/>
              </a:rPr>
              <a:t>한도 </a:t>
            </a:r>
            <a:r>
              <a:rPr lang="en-US" altLang="ko-KR" dirty="0">
                <a:sym typeface="SimHei" pitchFamily="49" charset="-122"/>
              </a:rPr>
              <a:t>30</a:t>
            </a:r>
            <a:r>
              <a:rPr lang="ko-KR" altLang="en-US" dirty="0">
                <a:sym typeface="SimHei" pitchFamily="49" charset="-122"/>
              </a:rPr>
              <a:t>년 이상 </a:t>
            </a:r>
            <a:r>
              <a:rPr lang="en-US" altLang="en-US" dirty="0">
                <a:sym typeface="SimHei" pitchFamily="49" charset="-122"/>
              </a:rPr>
              <a:t>600억원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ko-KR" dirty="0">
                <a:sym typeface="SimHei" pitchFamily="49" charset="-122"/>
              </a:rPr>
              <a:t>증여세 과세특례 제도의 확대</a:t>
            </a:r>
            <a:r>
              <a:rPr lang="en-US" altLang="en-US" dirty="0">
                <a:sym typeface="SimHei" pitchFamily="49" charset="-122"/>
              </a:rPr>
              <a:t>: </a:t>
            </a:r>
            <a:r>
              <a:rPr lang="ko-KR" altLang="ko-KR" dirty="0">
                <a:sym typeface="SimHei" pitchFamily="49" charset="-122"/>
              </a:rPr>
              <a:t>종전의 30억원에서 </a:t>
            </a:r>
            <a:r>
              <a:rPr lang="en-US" altLang="ko-KR" dirty="0">
                <a:solidFill>
                  <a:srgbClr val="FF0000"/>
                </a:solidFill>
                <a:sym typeface="SimHei" pitchFamily="49" charset="-122"/>
              </a:rPr>
              <a:t>6</a:t>
            </a:r>
            <a:r>
              <a:rPr lang="ko-KR" altLang="ko-KR" dirty="0">
                <a:solidFill>
                  <a:srgbClr val="FF0000"/>
                </a:solidFill>
                <a:sym typeface="SimHei" pitchFamily="49" charset="-122"/>
              </a:rPr>
              <a:t>00억원 까지</a:t>
            </a:r>
            <a:r>
              <a:rPr lang="en-US" altLang="ko-KR" dirty="0">
                <a:solidFill>
                  <a:srgbClr val="FF0000"/>
                </a:solidFill>
                <a:sym typeface="SimHei" pitchFamily="49" charset="-122"/>
              </a:rPr>
              <a:t> (</a:t>
            </a:r>
            <a:r>
              <a:rPr lang="en-US" altLang="en-US" dirty="0">
                <a:sym typeface="SimHei" pitchFamily="49" charset="-122"/>
              </a:rPr>
              <a:t>60</a:t>
            </a:r>
            <a:r>
              <a:rPr lang="ko-KR" altLang="en-US" dirty="0">
                <a:sym typeface="SimHei" pitchFamily="49" charset="-122"/>
              </a:rPr>
              <a:t>억원 이하 </a:t>
            </a:r>
            <a:endParaRPr lang="en-US" altLang="ko-KR" dirty="0">
              <a:sym typeface="SimHei" pitchFamily="49" charset="-122"/>
            </a:endParaRPr>
          </a:p>
          <a:p>
            <a:pPr marL="0" indent="0" algn="just" eaLnBrk="1" hangingPunct="1">
              <a:buClr>
                <a:srgbClr val="0000FF"/>
              </a:buClr>
              <a:defRPr/>
            </a:pPr>
            <a:r>
              <a:rPr lang="en-US" altLang="en-US" dirty="0">
                <a:sym typeface="SimHei" pitchFamily="49" charset="-122"/>
              </a:rPr>
              <a:t>    10% </a:t>
            </a:r>
            <a:r>
              <a:rPr lang="ko-KR" altLang="en-US" dirty="0">
                <a:sym typeface="SimHei" pitchFamily="49" charset="-122"/>
              </a:rPr>
              <a:t>초과 </a:t>
            </a:r>
            <a:r>
              <a:rPr lang="en-US" altLang="ko-KR" dirty="0">
                <a:sym typeface="SimHei" pitchFamily="49" charset="-122"/>
              </a:rPr>
              <a:t>20%)</a:t>
            </a:r>
            <a:endParaRPr lang="en-US" altLang="en-US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en-US" dirty="0" err="1">
                <a:sym typeface="SimHei" pitchFamily="49" charset="-122"/>
              </a:rPr>
              <a:t>가업상속공제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요건완화</a:t>
            </a:r>
            <a:r>
              <a:rPr lang="en-US" altLang="en-US" dirty="0">
                <a:sym typeface="SimHei" pitchFamily="49" charset="-122"/>
              </a:rPr>
              <a:t>: </a:t>
            </a:r>
            <a:r>
              <a:rPr lang="en-US" altLang="en-US" dirty="0" err="1">
                <a:sym typeface="SimHei" pitchFamily="49" charset="-122"/>
              </a:rPr>
              <a:t>종자및묘목생산업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영위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기업이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가업용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자산가액</a:t>
            </a:r>
            <a:r>
              <a:rPr lang="en-US" altLang="en-US" dirty="0">
                <a:sym typeface="SimHei" pitchFamily="49" charset="-122"/>
              </a:rPr>
              <a:t> 중 </a:t>
            </a:r>
            <a:r>
              <a:rPr lang="en-US" altLang="en-US" dirty="0" err="1">
                <a:sym typeface="SimHei" pitchFamily="49" charset="-122"/>
              </a:rPr>
              <a:t>부동산의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자산가액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비율이</a:t>
            </a:r>
            <a:r>
              <a:rPr lang="en-US" altLang="en-US" dirty="0">
                <a:sym typeface="SimHei" pitchFamily="49" charset="-122"/>
              </a:rPr>
              <a:t> 50%미만인 </a:t>
            </a:r>
            <a:r>
              <a:rPr lang="en-US" altLang="en-US" dirty="0" err="1">
                <a:sym typeface="SimHei" pitchFamily="49" charset="-122"/>
              </a:rPr>
              <a:t>경우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가업상속공제를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허용</a:t>
            </a:r>
            <a:endParaRPr lang="en-US" altLang="en-US" dirty="0"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en-US" dirty="0" err="1">
                <a:sym typeface="SimHei" pitchFamily="49" charset="-122"/>
              </a:rPr>
              <a:t>상속인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요건완화</a:t>
            </a:r>
            <a:r>
              <a:rPr lang="en-US" altLang="en-US" dirty="0">
                <a:sym typeface="SimHei" pitchFamily="49" charset="-122"/>
              </a:rPr>
              <a:t>: </a:t>
            </a:r>
            <a:r>
              <a:rPr lang="en-US" altLang="en-US" dirty="0" err="1">
                <a:sym typeface="SimHei" pitchFamily="49" charset="-122"/>
              </a:rPr>
              <a:t>상속인을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단독상속에서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처음으로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sym typeface="SimHei" pitchFamily="49" charset="-122"/>
              </a:rPr>
              <a:t>공동상속</a:t>
            </a:r>
            <a:r>
              <a:rPr lang="en-US" altLang="en-US" dirty="0" err="1">
                <a:sym typeface="SimHei" pitchFamily="49" charset="-122"/>
              </a:rPr>
              <a:t>을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허용하였으며</a:t>
            </a:r>
            <a:r>
              <a:rPr lang="en-US" altLang="en-US" dirty="0">
                <a:sym typeface="SimHei" pitchFamily="49" charset="-122"/>
              </a:rPr>
              <a:t>, </a:t>
            </a:r>
            <a:r>
              <a:rPr lang="en-US" altLang="en-US" dirty="0" err="1">
                <a:sym typeface="SimHei" pitchFamily="49" charset="-122"/>
              </a:rPr>
              <a:t>상속인의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업종변경을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소분류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내에서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허용</a:t>
            </a:r>
            <a:r>
              <a:rPr lang="en-US" altLang="en-US" dirty="0">
                <a:sym typeface="SimHei" pitchFamily="49" charset="-122"/>
              </a:rPr>
              <a:t>(</a:t>
            </a:r>
            <a:r>
              <a:rPr lang="en-US" altLang="en-US" dirty="0" err="1">
                <a:sym typeface="SimHei" pitchFamily="49" charset="-122"/>
              </a:rPr>
              <a:t>상속당시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업종의</a:t>
            </a:r>
            <a:r>
              <a:rPr lang="en-US" altLang="en-US" dirty="0">
                <a:sym typeface="SimHei" pitchFamily="49" charset="-122"/>
              </a:rPr>
              <a:t> </a:t>
            </a:r>
            <a:r>
              <a:rPr lang="en-US" altLang="en-US" dirty="0" err="1">
                <a:sym typeface="SimHei" pitchFamily="49" charset="-122"/>
              </a:rPr>
              <a:t>매출액</a:t>
            </a:r>
            <a:r>
              <a:rPr lang="en-US" altLang="en-US" dirty="0">
                <a:sym typeface="SimHei" pitchFamily="49" charset="-122"/>
              </a:rPr>
              <a:t> 30% </a:t>
            </a:r>
            <a:r>
              <a:rPr lang="en-US" altLang="en-US" dirty="0" err="1">
                <a:sym typeface="SimHei" pitchFamily="49" charset="-122"/>
              </a:rPr>
              <a:t>유지</a:t>
            </a:r>
            <a:r>
              <a:rPr lang="en-US" altLang="en-US" dirty="0">
                <a:sym typeface="SimHei" pitchFamily="49" charset="-122"/>
              </a:rPr>
              <a:t>)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sym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371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411760" y="39757"/>
            <a:ext cx="8244409" cy="668337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US" altLang="ko-KR" sz="3200" dirty="0">
                <a:solidFill>
                  <a:prstClr val="black"/>
                </a:solidFill>
              </a:rPr>
              <a:t>2. </a:t>
            </a:r>
            <a:r>
              <a:rPr lang="ko-KR" altLang="en-US" sz="3200" dirty="0">
                <a:solidFill>
                  <a:prstClr val="black"/>
                </a:solidFill>
              </a:rPr>
              <a:t>상속세 과세 유형과 현황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057" y="6381328"/>
            <a:ext cx="8064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OECD/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이세진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.</a:t>
            </a:r>
            <a:r>
              <a:rPr kumimoji="0" lang="ko-KR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김준헌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(2021), OECD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회원국들의 상속 관련 세제와 시사점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국회입법조사처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2021.10.1.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08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호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057" y="1093397"/>
            <a:ext cx="8626423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유산세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상속세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피상속인이 남긴 유산 자체를 대상으로 하는 과세 방식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영미법국가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); 4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개국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sz="2000" dirty="0"/>
              <a:t>영국</a:t>
            </a:r>
            <a:r>
              <a:rPr lang="en-US" altLang="ko-KR" sz="2000" dirty="0"/>
              <a:t>, </a:t>
            </a:r>
            <a:r>
              <a:rPr lang="ko-KR" altLang="en-US" sz="2000" dirty="0"/>
              <a:t>미국</a:t>
            </a:r>
            <a:r>
              <a:rPr lang="en-US" altLang="ko-KR" sz="2000" dirty="0"/>
              <a:t>, </a:t>
            </a:r>
            <a:r>
              <a:rPr lang="ko-KR" altLang="en-US" sz="2000" b="1" dirty="0">
                <a:solidFill>
                  <a:srgbClr val="FF0000"/>
                </a:solidFill>
              </a:rPr>
              <a:t>대한민국</a:t>
            </a:r>
            <a:r>
              <a:rPr lang="en-US" altLang="ko-KR" sz="2000" dirty="0"/>
              <a:t>, </a:t>
            </a:r>
            <a:r>
              <a:rPr lang="ko-KR" altLang="en-US" sz="2000" dirty="0"/>
              <a:t>덴마크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유산취득세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증여세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유산을 취득한 자를 기준으로 유산 취득자 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각자가 취득한 유산 가액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대륙법국가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);</a:t>
            </a:r>
          </a:p>
          <a:p>
            <a:pPr>
              <a:defRPr/>
            </a:pPr>
            <a:r>
              <a:rPr lang="en-US" altLang="ko-KR" sz="2000" dirty="0"/>
              <a:t>   20</a:t>
            </a:r>
            <a:r>
              <a:rPr lang="ko-KR" altLang="en-US" sz="2000" dirty="0"/>
              <a:t>개국</a:t>
            </a:r>
            <a:r>
              <a:rPr lang="en-US" altLang="ko-KR" sz="2000" dirty="0"/>
              <a:t>(</a:t>
            </a:r>
            <a:r>
              <a:rPr lang="ko-KR" altLang="en-US" sz="2000" dirty="0"/>
              <a:t>독일</a:t>
            </a:r>
            <a:r>
              <a:rPr lang="en-US" altLang="ko-KR" sz="2000" dirty="0"/>
              <a:t>, </a:t>
            </a:r>
            <a:r>
              <a:rPr lang="ko-KR" altLang="en-US" sz="2000" dirty="0"/>
              <a:t>프랑스</a:t>
            </a:r>
            <a:r>
              <a:rPr lang="en-US" altLang="ko-KR" sz="2000" dirty="0"/>
              <a:t>, </a:t>
            </a:r>
            <a:r>
              <a:rPr lang="ko-KR" altLang="en-US" sz="2000" dirty="0"/>
              <a:t>일본</a:t>
            </a:r>
            <a:r>
              <a:rPr lang="en-US" altLang="ko-KR" sz="2000" dirty="0"/>
              <a:t>, </a:t>
            </a:r>
            <a:r>
              <a:rPr lang="ko-KR" altLang="en-US" sz="2000" dirty="0"/>
              <a:t>벨기에</a:t>
            </a:r>
            <a:r>
              <a:rPr lang="en-US" altLang="ko-KR" sz="2000" dirty="0"/>
              <a:t>, </a:t>
            </a:r>
            <a:r>
              <a:rPr lang="ko-KR" altLang="en-US" sz="2000" dirty="0"/>
              <a:t>칠레</a:t>
            </a:r>
            <a:r>
              <a:rPr lang="en-US" altLang="ko-KR" sz="2000" dirty="0"/>
              <a:t>, </a:t>
            </a:r>
            <a:r>
              <a:rPr lang="ko-KR" altLang="en-US" sz="2000" dirty="0"/>
              <a:t>핀란드</a:t>
            </a:r>
            <a:r>
              <a:rPr lang="en-US" altLang="ko-KR" sz="2000" dirty="0"/>
              <a:t>, </a:t>
            </a:r>
            <a:r>
              <a:rPr lang="ko-KR" altLang="en-US" sz="2000" dirty="0"/>
              <a:t>그리스</a:t>
            </a:r>
            <a:r>
              <a:rPr lang="en-US" altLang="ko-KR" sz="2000" dirty="0"/>
              <a:t>, </a:t>
            </a:r>
            <a:r>
              <a:rPr lang="ko-KR" altLang="en-US" sz="2000" dirty="0"/>
              <a:t>헝가리</a:t>
            </a:r>
            <a:r>
              <a:rPr lang="en-US" altLang="ko-KR" sz="2000" dirty="0"/>
              <a:t>, </a:t>
            </a:r>
            <a:r>
              <a:rPr lang="ko-KR" altLang="en-US" sz="2000" dirty="0"/>
              <a:t>아이슬란드</a:t>
            </a:r>
            <a:r>
              <a:rPr lang="en-US" altLang="ko-KR" sz="2000" dirty="0"/>
              <a:t>, </a:t>
            </a:r>
            <a:r>
              <a:rPr lang="ko-KR" altLang="en-US" sz="2000" dirty="0"/>
              <a:t>아일랜드</a:t>
            </a:r>
            <a:r>
              <a:rPr lang="en-US" altLang="ko-KR" sz="2000" dirty="0"/>
              <a:t>, </a:t>
            </a:r>
            <a:r>
              <a:rPr lang="ko-KR" altLang="en-US" sz="2000" dirty="0"/>
              <a:t>이탈리아</a:t>
            </a:r>
            <a:r>
              <a:rPr lang="en-US" altLang="ko-KR" sz="2000" dirty="0"/>
              <a:t>, </a:t>
            </a:r>
            <a:r>
              <a:rPr lang="ko-KR" altLang="en-US" sz="2000" dirty="0"/>
              <a:t>리투아니아</a:t>
            </a:r>
            <a:r>
              <a:rPr lang="en-US" altLang="ko-KR" sz="2000" dirty="0"/>
              <a:t>, </a:t>
            </a:r>
            <a:r>
              <a:rPr lang="ko-KR" altLang="en-US" sz="2000" dirty="0"/>
              <a:t>룩셈부르크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네델란드</a:t>
            </a:r>
            <a:r>
              <a:rPr lang="en-US" altLang="ko-KR" sz="2000" dirty="0"/>
              <a:t>, </a:t>
            </a:r>
            <a:r>
              <a:rPr lang="ko-KR" altLang="en-US" sz="2000" dirty="0"/>
              <a:t>폴란드</a:t>
            </a:r>
            <a:r>
              <a:rPr lang="en-US" altLang="ko-KR" sz="2000" dirty="0"/>
              <a:t>, </a:t>
            </a:r>
            <a:r>
              <a:rPr lang="ko-KR" altLang="en-US" sz="2000" dirty="0"/>
              <a:t>포르투갈</a:t>
            </a:r>
            <a:r>
              <a:rPr lang="en-US" altLang="ko-KR" sz="2000" dirty="0"/>
              <a:t>, </a:t>
            </a:r>
            <a:r>
              <a:rPr lang="ko-KR" altLang="en-US" sz="2000" dirty="0"/>
              <a:t>슬로베니아</a:t>
            </a:r>
            <a:r>
              <a:rPr lang="en-US" altLang="ko-KR" sz="2000" dirty="0"/>
              <a:t>, </a:t>
            </a:r>
            <a:r>
              <a:rPr lang="ko-KR" altLang="en-US" sz="2000" dirty="0"/>
              <a:t>스페인</a:t>
            </a:r>
            <a:r>
              <a:rPr lang="en-US" altLang="ko-KR" sz="2000" dirty="0"/>
              <a:t>, </a:t>
            </a:r>
            <a:r>
              <a:rPr lang="ko-KR" altLang="en-US" sz="2000" dirty="0"/>
              <a:t>스위스</a:t>
            </a:r>
            <a:r>
              <a:rPr lang="en-US" altLang="ko-KR" sz="2000" dirty="0"/>
              <a:t>, </a:t>
            </a:r>
            <a:r>
              <a:rPr lang="ko-KR" altLang="en-US" sz="2000" dirty="0"/>
              <a:t>터키</a:t>
            </a:r>
            <a:r>
              <a:rPr lang="en-US" altLang="ko-KR" sz="2000" dirty="0"/>
              <a:t>) </a:t>
            </a:r>
            <a:endParaRPr lang="ko-KR" altLang="en-US" sz="2000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자본이득세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자본자산의 매각에서 발생하는 이득과 손실에 대한 조세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; 4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개국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sz="2000" dirty="0"/>
              <a:t>호주</a:t>
            </a:r>
            <a:r>
              <a:rPr lang="en-US" altLang="ko-KR" sz="2000" dirty="0"/>
              <a:t>, </a:t>
            </a:r>
            <a:r>
              <a:rPr lang="ko-KR" altLang="en-US" sz="2000" dirty="0"/>
              <a:t>캐나다</a:t>
            </a:r>
            <a:r>
              <a:rPr lang="en-US" altLang="ko-KR" sz="2000" dirty="0"/>
              <a:t>, </a:t>
            </a:r>
            <a:r>
              <a:rPr lang="ko-KR" altLang="en-US" sz="2000" dirty="0"/>
              <a:t>뉴질랜드</a:t>
            </a:r>
            <a:r>
              <a:rPr lang="en-US" altLang="ko-KR" sz="2000" dirty="0"/>
              <a:t>, </a:t>
            </a:r>
            <a:r>
              <a:rPr lang="ko-KR" altLang="en-US" sz="2000" dirty="0"/>
              <a:t>스웨덴</a:t>
            </a:r>
            <a:r>
              <a:rPr lang="en-US" altLang="ko-KR" sz="2000" dirty="0"/>
              <a:t>)</a:t>
            </a:r>
          </a:p>
          <a:p>
            <a:pPr>
              <a:defRPr/>
            </a:pPr>
            <a:endParaRPr lang="ko-KR" altLang="en-US" sz="2000" dirty="0"/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비과세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7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개국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sz="2000" dirty="0"/>
              <a:t>오스트리아</a:t>
            </a:r>
            <a:r>
              <a:rPr lang="en-US" altLang="ko-KR" sz="2000" dirty="0"/>
              <a:t>, </a:t>
            </a:r>
            <a:r>
              <a:rPr lang="ko-KR" altLang="en-US" sz="2000" dirty="0"/>
              <a:t>체코</a:t>
            </a:r>
            <a:r>
              <a:rPr lang="en-US" altLang="ko-KR" sz="2000" dirty="0"/>
              <a:t>, </a:t>
            </a:r>
            <a:r>
              <a:rPr lang="ko-KR" altLang="en-US" sz="2000" dirty="0"/>
              <a:t>이스라엘</a:t>
            </a:r>
            <a:r>
              <a:rPr lang="en-US" altLang="ko-KR" sz="2000" dirty="0"/>
              <a:t>, </a:t>
            </a:r>
            <a:r>
              <a:rPr lang="ko-KR" altLang="en-US" sz="2000" dirty="0"/>
              <a:t>멕시코</a:t>
            </a:r>
            <a:r>
              <a:rPr lang="en-US" altLang="ko-KR" sz="2000" dirty="0"/>
              <a:t>, </a:t>
            </a:r>
            <a:r>
              <a:rPr lang="ko-KR" altLang="en-US" sz="2000" dirty="0"/>
              <a:t>노르웨이</a:t>
            </a:r>
            <a:r>
              <a:rPr lang="en-US" altLang="ko-KR" sz="2000" dirty="0"/>
              <a:t>, </a:t>
            </a:r>
            <a:r>
              <a:rPr lang="ko-KR" altLang="en-US" sz="2000" dirty="0"/>
              <a:t>슬로바키아</a:t>
            </a:r>
            <a:r>
              <a:rPr lang="en-US" altLang="ko-KR" sz="2000" dirty="0"/>
              <a:t>, </a:t>
            </a:r>
            <a:r>
              <a:rPr lang="ko-KR" altLang="en-US" sz="2000" dirty="0"/>
              <a:t>에스토니아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757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가업승계와</a:t>
            </a:r>
            <a:r>
              <a:rPr lang="ko-KR" altLang="en-US" sz="3200" dirty="0"/>
              <a:t> 조세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6726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가업승계 세제지원제도의 문제점과 개선방안</a:t>
            </a:r>
            <a:endParaRPr lang="en-US" altLang="ko-KR" sz="2400" dirty="0"/>
          </a:p>
        </p:txBody>
      </p:sp>
      <p:sp>
        <p:nvSpPr>
          <p:cNvPr id="8" name="矩形 10"/>
          <p:cNvSpPr/>
          <p:nvPr/>
        </p:nvSpPr>
        <p:spPr>
          <a:xfrm>
            <a:off x="632792" y="1540520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4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가업상속공제의 적정화의 검증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sz="24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2</a:t>
            </a:r>
            <a:r>
              <a:rPr lang="ko-KR" altLang="en-US" sz="24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세 창업가와 성과연게형 지원세제의 신설</a:t>
            </a:r>
            <a:endParaRPr lang="en-US" altLang="ko-KR"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생전 증여의 확대 </a:t>
            </a:r>
            <a:r>
              <a:rPr sz="24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및 활성화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장기</a:t>
            </a:r>
            <a:r>
              <a:rPr lang="en-US" altLang="ko-KR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: </a:t>
            </a:r>
            <a:r>
              <a:rPr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자본이득세</a:t>
            </a:r>
            <a:r>
              <a:rPr lang="en-US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/ </a:t>
            </a:r>
            <a:r>
              <a:rPr lang="ko-KR" altLang="en-US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단기</a:t>
            </a:r>
            <a:r>
              <a:rPr lang="en-US" altLang="ko-KR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: </a:t>
            </a:r>
            <a:r>
              <a:rPr lang="ko-KR" altLang="en-US" sz="2400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유산취득세</a:t>
            </a:r>
            <a:r>
              <a:rPr sz="24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로의 전환</a:t>
            </a:r>
            <a:endParaRPr lang="en-US"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4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4518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가업승계와</a:t>
            </a:r>
            <a:r>
              <a:rPr lang="ko-KR" altLang="en-US" sz="3200" dirty="0"/>
              <a:t> 조세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유언제도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10"/>
          <p:cNvSpPr/>
          <p:nvPr/>
        </p:nvSpPr>
        <p:spPr>
          <a:xfrm>
            <a:off x="635000" y="1341438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sz="2000" b="1" noProof="1">
              <a:solidFill>
                <a:schemeClr val="tx1"/>
              </a:solidFill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유언의 의의와 성격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유언자가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생전에 하는 의사표시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로 유언자의 사후에 그 효과를 발생하게 하는 제도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법률적으로 유언의 효력이 있는 사항(남영호·박근서, 2008)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상속분을 지정할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유산분할방법을 지정하거나 위탁할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상속인을 폐제 및 취소할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 집행자를 지정하거나 위탁할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상속인 이외의 사람에게도 상속할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재단법인 등에 기부할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유언신탁을 설정할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비적출자(서자)를 인정할 수 있다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미성년자의 후견인을 지정할 수 있다 </a:t>
            </a:r>
          </a:p>
          <a:p>
            <a:pPr marL="107950" algn="just" eaLnBrk="1" hangingPunct="1">
              <a:buClr>
                <a:srgbClr val="0000FF"/>
              </a:buClr>
              <a:buFont typeface="+mj-ea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유언의 방식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보통방식으로 자필증서유언,  녹음유언, 공정증서유언, 비밀증서유언이 있으며, 특별방식으로 구수증서유언이 있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음 </a:t>
            </a: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sz="2000" b="1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sym typeface="+mn-ea"/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5665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가업승계와</a:t>
            </a:r>
            <a:r>
              <a:rPr lang="ko-KR" altLang="en-US" sz="3200" dirty="0"/>
              <a:t> 조세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79512" y="680101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유언제도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矩形 7"/>
          <p:cNvSpPr/>
          <p:nvPr/>
        </p:nvSpPr>
        <p:spPr>
          <a:xfrm>
            <a:off x="611188" y="1055688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9-3&gt; </a:t>
            </a:r>
            <a:r>
              <a:rPr lang="ko-KR" altLang="en-US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각종 </a:t>
            </a:r>
            <a:r>
              <a:rPr lang="ko-KR" altLang="en-US" sz="2000" b="1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유언방식의</a:t>
            </a:r>
            <a:r>
              <a:rPr lang="ko-KR" altLang="en-US" sz="20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비교　</a:t>
            </a:r>
            <a:r>
              <a:rPr lang="ko-KR" altLang="en-US" sz="2000" dirty="0">
                <a:solidFill>
                  <a:srgbClr val="00000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11289"/>
              </p:ext>
            </p:extLst>
          </p:nvPr>
        </p:nvGraphicFramePr>
        <p:xfrm>
          <a:off x="623888" y="1771649"/>
          <a:ext cx="8052567" cy="4406250"/>
        </p:xfrm>
        <a:graphic>
          <a:graphicData uri="http://schemas.openxmlformats.org/drawingml/2006/table">
            <a:tbl>
              <a:tblPr/>
              <a:tblGrid>
                <a:gridCol w="1177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7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0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4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66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작성자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자서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확정일자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증인수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서명·기명날인*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22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자필증서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유언자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0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28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녹음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유언자·증인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×(구술녹음)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1인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×(유언자·증인의 녹음)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673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공정증서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charset="0"/>
                        <a:ea typeface="굴림체" charset="0"/>
                      </a:endParaRP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공증인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×(구술작성)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</a:t>
                      </a: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인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0(유언자·증인·공증인)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7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비밀증서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유언자 등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</a:t>
                      </a:r>
                      <a:r>
                        <a:rPr kumimoji="1" lang="ko-KR" altLang="en-US" sz="1600" b="1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엄봉</a:t>
                      </a: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0(제출일부터 5일)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2인이상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0(유언자·증인)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76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</a:rPr>
                        <a:t>구수증서</a:t>
                      </a:r>
                    </a:p>
                  </a:txBody>
                  <a:tcPr marL="91444" marR="91444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charset="0"/>
                          <a:ea typeface="굴림체" charset="0"/>
                          <a:sym typeface="+mn-ea"/>
                        </a:rPr>
                        <a:t>증인 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×(필기)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endParaRPr kumimoji="1" lang="ko-KR" altLang="en-US" sz="1600" b="1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굴림체" charset="0"/>
                        <a:ea typeface="굴림체" charset="0"/>
                        <a:sym typeface="+mn-ea"/>
                      </a:endParaRP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2인이상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체" charset="0"/>
                          <a:ea typeface="굴림체" charset="0"/>
                          <a:sym typeface="+mn-ea"/>
                        </a:rPr>
                        <a:t>0(증인)</a:t>
                      </a:r>
                    </a:p>
                  </a:txBody>
                  <a:tcPr marL="91444" marR="91444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720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승계계획의 고려사항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후계자 선발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가업승계의 단계와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리더십이론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가업승계 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</a:rPr>
              <a:t> 조세 </a:t>
            </a:r>
            <a:endParaRPr lang="en-US" altLang="ko-KR" noProof="0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1988</Words>
  <Application>Microsoft Office PowerPoint</Application>
  <PresentationFormat>화면 슬라이드 쇼(4:3)</PresentationFormat>
  <Paragraphs>349</Paragraphs>
  <Slides>22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35" baseType="lpstr">
      <vt:lpstr>HY강B</vt:lpstr>
      <vt:lpstr>HY나무B</vt:lpstr>
      <vt:lpstr>HY신명조</vt:lpstr>
      <vt:lpstr>HY울릉도M</vt:lpstr>
      <vt:lpstr>SimHei</vt:lpstr>
      <vt:lpstr>굴림</vt:lpstr>
      <vt:lpstr>굴림체</vt:lpstr>
      <vt:lpstr>맑은 고딕</vt:lpstr>
      <vt:lpstr>휴먼명조,한컴돋움</vt:lpstr>
      <vt:lpstr>Arial</vt:lpstr>
      <vt:lpstr>Wingdings</vt:lpstr>
      <vt:lpstr>Office 테마</vt:lpstr>
      <vt:lpstr>1_Office 테마</vt:lpstr>
      <vt:lpstr>9장. 승계계획과 리더십이전</vt:lpstr>
      <vt:lpstr>PowerPoint 프레젠테이션</vt:lpstr>
      <vt:lpstr>1. 승계계획의 고려사항</vt:lpstr>
      <vt:lpstr>PowerPoint 프레젠테이션</vt:lpstr>
      <vt:lpstr>1. 승계계획의 고려사항</vt:lpstr>
      <vt:lpstr>1. 승계계획의 고려사항</vt:lpstr>
      <vt:lpstr>PowerPoint 프레젠테이션</vt:lpstr>
      <vt:lpstr>1. 승계계획의 고려사항</vt:lpstr>
      <vt:lpstr>1. 승계계획의 고려사항</vt:lpstr>
      <vt:lpstr>1. 승계계획의 고려사항</vt:lpstr>
      <vt:lpstr>1. 승계계획의 고려사항</vt:lpstr>
      <vt:lpstr>2. 후계자 선발</vt:lpstr>
      <vt:lpstr>3. 리더십이전</vt:lpstr>
      <vt:lpstr>3. 리더십이전</vt:lpstr>
      <vt:lpstr>3. 리더십이전</vt:lpstr>
      <vt:lpstr>4. 가업승계와 조세</vt:lpstr>
      <vt:lpstr>2. 상속세 과세 유형과 현황</vt:lpstr>
      <vt:lpstr>4. 가업승계와 조세</vt:lpstr>
      <vt:lpstr>4. 가업승계와 조세</vt:lpstr>
      <vt:lpstr>4. 가업승계와 조세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273</cp:revision>
  <cp:lastPrinted>2025-12-21T05:13:22Z</cp:lastPrinted>
  <dcterms:created xsi:type="dcterms:W3CDTF">2013-04-01T06:35:37Z</dcterms:created>
  <dcterms:modified xsi:type="dcterms:W3CDTF">2026-07-26T02:47:27Z</dcterms:modified>
  <cp:version/>
</cp:coreProperties>
</file>