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3" r:id="rId2"/>
    <p:sldMasterId id="2147484249" r:id="rId3"/>
  </p:sldMasterIdLst>
  <p:notesMasterIdLst>
    <p:notesMasterId r:id="rId39"/>
  </p:notesMasterIdLst>
  <p:sldIdLst>
    <p:sldId id="321" r:id="rId4"/>
    <p:sldId id="558" r:id="rId5"/>
    <p:sldId id="560" r:id="rId6"/>
    <p:sldId id="561" r:id="rId7"/>
    <p:sldId id="563" r:id="rId8"/>
    <p:sldId id="562" r:id="rId9"/>
    <p:sldId id="570" r:id="rId10"/>
    <p:sldId id="566" r:id="rId11"/>
    <p:sldId id="567" r:id="rId12"/>
    <p:sldId id="568" r:id="rId13"/>
    <p:sldId id="569" r:id="rId14"/>
    <p:sldId id="483" r:id="rId15"/>
    <p:sldId id="555" r:id="rId16"/>
    <p:sldId id="484" r:id="rId17"/>
    <p:sldId id="435" r:id="rId18"/>
    <p:sldId id="571" r:id="rId19"/>
    <p:sldId id="436" r:id="rId20"/>
    <p:sldId id="485" r:id="rId21"/>
    <p:sldId id="437" r:id="rId22"/>
    <p:sldId id="438" r:id="rId23"/>
    <p:sldId id="439" r:id="rId24"/>
    <p:sldId id="440" r:id="rId25"/>
    <p:sldId id="441" r:id="rId26"/>
    <p:sldId id="442" r:id="rId27"/>
    <p:sldId id="443" r:id="rId28"/>
    <p:sldId id="444" r:id="rId29"/>
    <p:sldId id="445" r:id="rId30"/>
    <p:sldId id="446" r:id="rId31"/>
    <p:sldId id="447" r:id="rId32"/>
    <p:sldId id="450" r:id="rId33"/>
    <p:sldId id="449" r:id="rId34"/>
    <p:sldId id="472" r:id="rId35"/>
    <p:sldId id="522" r:id="rId36"/>
    <p:sldId id="364" r:id="rId37"/>
    <p:sldId id="553" r:id="rId38"/>
  </p:sldIdLst>
  <p:sldSz cx="9144000" cy="6858000" type="screen4x3"/>
  <p:notesSz cx="6858000" cy="9144000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panose="020B0604020202020204" pitchFamily="34" charset="0"/>
        <a:ea typeface="SimHei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2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00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81" d="100"/>
          <a:sy n="81" d="100"/>
        </p:scale>
        <p:origin x="2448" y="78"/>
      </p:cViewPr>
      <p:guideLst>
        <p:guide orient="horz" pos="2132"/>
        <p:guide pos="28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latinLnBrk="1" hangingPunct="1">
              <a:buFontTx/>
              <a:buNone/>
              <a:defRPr kumimoji="1"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latinLnBrk="1" hangingPunct="1">
              <a:buFontTx/>
              <a:buNone/>
              <a:defRPr kumimoji="1"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latinLnBrk="1" hangingPunct="1">
              <a:buFontTx/>
              <a:buNone/>
              <a:defRPr kumimoji="1"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CA9B779-2733-4F4C-861A-A7F2154A4F6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50179" name="슬라이드 노트 개체 틀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018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E3445D64-8624-445F-AC20-D8BD4A384880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12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54275" name="슬라이드 노트 개체 틀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54276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3AECCDDA-F27A-421C-B4D5-6C7074CA5D59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14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56323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56324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6333C127-6770-4D7D-8E6C-A65AC89ACE12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15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5837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5837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93A2653E-8A07-4B91-8073-156A43D3F40B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17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0419" name="슬라이드 노트 개체 틀 2"/>
          <p:cNvSpPr>
            <a:spLocks noGrp="1" noChangeArrowheads="1"/>
          </p:cNvSpPr>
          <p:nvPr>
            <p:ph type="body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6042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71555E1C-2333-4355-82A0-179F8C24C29A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18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246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6246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81523C14-3F57-48B8-9B5E-4EDC6361CEAF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19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4515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64516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11275BE5-4685-47C4-8A53-3E3C23AFC894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20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6563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66564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9FACFC43-C9E4-4B4B-AB06-69B8E1F4D431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21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6861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6861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889B6580-6E7A-4C78-BEB6-8EFCC880DC1F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22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70659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7066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8C11BB0C-738B-4660-B0FD-269E7A17BF5C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23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7782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782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B1CE5B7E-906E-4647-8733-C4C569FA0B25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24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79875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9876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3AF85FDE-4530-4A01-B326-EA8760F527F9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25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1923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1924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1DF8DDB9-BBF5-4A01-8FE4-41CED7820547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26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397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397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EDE8DAB8-CC15-4B99-820C-AF936B918939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27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6019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602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BC595954-96E1-4D3A-8E27-12027F6BA11B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28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8806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806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B383F26B-D5AE-43AD-AD93-6B0559B81135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29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94211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94212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E2EE7697-D20C-4B04-9EDB-F7B6DFE109BB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30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96259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96260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E15497F2-E483-4EEF-9678-56F782F3830B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31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슬라이드 이미지 개체 틀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98307" name="슬라이드 노트 개체 틀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ko-KR" altLang="en-US"/>
              <a:t>감성</a:t>
            </a:r>
            <a:r>
              <a:rPr lang="en-US" altLang="ko-KR"/>
              <a:t>: </a:t>
            </a:r>
            <a:r>
              <a:rPr lang="ko-KR" altLang="en-US"/>
              <a:t>상대방과 </a:t>
            </a:r>
            <a:r>
              <a:rPr lang="ko-KR" altLang="en-US" b="1"/>
              <a:t>공감</a:t>
            </a:r>
            <a:r>
              <a:rPr lang="ko-KR" altLang="en-US"/>
              <a:t>을 하는 것</a:t>
            </a:r>
            <a:r>
              <a:rPr lang="en-US" altLang="ko-KR"/>
              <a:t>.  </a:t>
            </a:r>
            <a:r>
              <a:rPr lang="ko-KR" altLang="en-US"/>
              <a:t>공감은 머리높이</a:t>
            </a:r>
            <a:r>
              <a:rPr lang="en-US" altLang="ko-KR"/>
              <a:t>, </a:t>
            </a:r>
            <a:r>
              <a:rPr lang="ko-KR" altLang="en-US"/>
              <a:t>눈높이를 맞추는 것이 아니라 </a:t>
            </a:r>
            <a:r>
              <a:rPr lang="ko-KR" altLang="en-US" b="1" i="1">
                <a:solidFill>
                  <a:srgbClr val="FF0000"/>
                </a:solidFill>
              </a:rPr>
              <a:t>가슴높이</a:t>
            </a:r>
            <a:r>
              <a:rPr lang="ko-KR" altLang="en-US"/>
              <a:t>를 맞추는 것</a:t>
            </a:r>
            <a:r>
              <a:rPr lang="en-US" altLang="ko-KR"/>
              <a:t>. </a:t>
            </a:r>
            <a:endParaRPr lang="ko-KR" altLang="en-US"/>
          </a:p>
        </p:txBody>
      </p:sp>
      <p:sp>
        <p:nvSpPr>
          <p:cNvPr id="98308" name="슬라이드 번호 개체 틀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fld id="{850FFB25-EFD4-4AB0-AEF4-4C51A987D9A7}" type="slidenum">
              <a:rPr lang="en-US" altLang="ko-KR" sz="1800" smtClean="0"/>
              <a:pPr latinLnBrk="0">
                <a:spcBef>
                  <a:spcPct val="0"/>
                </a:spcBef>
                <a:buFontTx/>
                <a:buNone/>
              </a:pPr>
              <a:t>32</a:t>
            </a:fld>
            <a:endParaRPr lang="en-US" altLang="ko-KR" sz="18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0547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latinLnBrk="0">
              <a:spcBef>
                <a:spcPct val="0"/>
              </a:spcBef>
              <a:buFontTx/>
              <a:buNone/>
            </a:pPr>
            <a:fld id="{F9B617FA-C37D-42B4-B1AD-4F0A6D30FD61}" type="slidenum">
              <a:rPr lang="zh-CN" altLang="en-US" sz="1800" smtClean="0">
                <a:latin typeface="Calibri" panose="020F0502020204030204" pitchFamily="34" charset="0"/>
                <a:ea typeface="SimSun" panose="02010600030101010101" pitchFamily="2" charset="-122"/>
              </a:rPr>
              <a:pPr algn="l" latinLnBrk="0">
                <a:spcBef>
                  <a:spcPct val="0"/>
                </a:spcBef>
                <a:buFontTx/>
                <a:buNone/>
              </a:pPr>
              <a:t>34</a:t>
            </a:fld>
            <a:endParaRPr lang="zh-CN" altLang="en-US" sz="1800"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1299532" y="2953500"/>
            <a:ext cx="6468209" cy="46721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noProof="1"/>
              <a:t>마스터 부제목 스타일 편집</a:t>
            </a:r>
            <a:endParaRPr lang="zh-CN" altLang="en-US" noProof="1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1299532" y="1118774"/>
            <a:ext cx="6468514" cy="1720077"/>
          </a:xfrm>
        </p:spPr>
        <p:txBody>
          <a:bodyPr>
            <a:normAutofit/>
          </a:bodyPr>
          <a:lstStyle>
            <a:lvl1pPr algn="ctr">
              <a:defRPr sz="4200" baseline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ko-KR" altLang="en-US" noProof="1"/>
              <a:t>마스터 제목 스타일 편집</a:t>
            </a:r>
            <a:endParaRPr lang="zh-CN" altLang="en-US" noProof="1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7E498-24BA-49C7-9B28-48BCA49F80B3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20AC4-7F46-4788-842C-DF91EB288C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20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79600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79600" y="943199"/>
            <a:ext cx="7984800" cy="5212273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575945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 sz="1800"/>
            </a:lvl3pPr>
            <a:lvl4pPr marL="1371600" indent="0">
              <a:lnSpc>
                <a:spcPct val="130000"/>
              </a:lnSpc>
              <a:buFontTx/>
              <a:buNone/>
              <a:defRPr sz="1800"/>
            </a:lvl4pPr>
            <a:lvl5pPr marL="1828800" indent="0">
              <a:lnSpc>
                <a:spcPct val="130000"/>
              </a:lnSpc>
              <a:buFontTx/>
              <a:buNone/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E0157-FB27-441D-AF58-3A92EBE401B1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2C9B9-4B69-4259-AA44-651327C9FD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56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9"/>
          <p:cNvSpPr>
            <a:spLocks noChangeArrowheads="1"/>
          </p:cNvSpPr>
          <p:nvPr/>
        </p:nvSpPr>
        <p:spPr bwMode="auto">
          <a:xfrm>
            <a:off x="1706563" y="4194175"/>
            <a:ext cx="720725" cy="750888"/>
          </a:xfrm>
          <a:custGeom>
            <a:avLst/>
            <a:gdLst>
              <a:gd name="T0" fmla="*/ 0 w 952500"/>
              <a:gd name="T1" fmla="*/ 0 h 1054100"/>
              <a:gd name="T2" fmla="*/ 5814 w 952500"/>
              <a:gd name="T3" fmla="*/ 6505 h 1054100"/>
              <a:gd name="T4" fmla="*/ 14536 w 952500"/>
              <a:gd name="T5" fmla="*/ 5487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" name="任意多边形 10"/>
          <p:cNvSpPr>
            <a:spLocks noChangeArrowheads="1"/>
          </p:cNvSpPr>
          <p:nvPr/>
        </p:nvSpPr>
        <p:spPr bwMode="auto">
          <a:xfrm>
            <a:off x="1670050" y="1901825"/>
            <a:ext cx="5397500" cy="2908300"/>
          </a:xfrm>
          <a:custGeom>
            <a:avLst/>
            <a:gdLst>
              <a:gd name="T0" fmla="*/ 0 w 5397138"/>
              <a:gd name="T1" fmla="*/ 0 h 2908300"/>
              <a:gd name="T2" fmla="*/ 5402568 w 5397138"/>
              <a:gd name="T3" fmla="*/ 540657 h 2908300"/>
              <a:gd name="T4" fmla="*/ 4856285 w 5397138"/>
              <a:gd name="T5" fmla="*/ 2654300 h 2908300"/>
              <a:gd name="T6" fmla="*/ 839040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rgbClr val="AEE8EE">
              <a:alpha val="7607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任意多边形 11"/>
          <p:cNvSpPr>
            <a:spLocks noChangeArrowheads="1"/>
          </p:cNvSpPr>
          <p:nvPr/>
        </p:nvSpPr>
        <p:spPr bwMode="auto">
          <a:xfrm>
            <a:off x="2146300" y="1812925"/>
            <a:ext cx="5202238" cy="2806700"/>
          </a:xfrm>
          <a:custGeom>
            <a:avLst/>
            <a:gdLst>
              <a:gd name="T0" fmla="*/ 0 w 5202646"/>
              <a:gd name="T1" fmla="*/ 623138 h 2806338"/>
              <a:gd name="T2" fmla="*/ 5196526 w 5202646"/>
              <a:gd name="T3" fmla="*/ 0 h 2806338"/>
              <a:gd name="T4" fmla="*/ 4097277 w 5202646"/>
              <a:gd name="T5" fmla="*/ 2697252 h 2806338"/>
              <a:gd name="T6" fmla="*/ 367865 w 5202646"/>
              <a:gd name="T7" fmla="*/ 2811772 h 2806338"/>
              <a:gd name="T8" fmla="*/ 0 w 5202646"/>
              <a:gd name="T9" fmla="*/ 62313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accent1">
              <a:alpha val="7607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" name="任意多边形 12"/>
          <p:cNvSpPr>
            <a:spLocks noChangeArrowheads="1"/>
          </p:cNvSpPr>
          <p:nvPr/>
        </p:nvSpPr>
        <p:spPr bwMode="auto">
          <a:xfrm>
            <a:off x="6873875" y="4010025"/>
            <a:ext cx="442913" cy="558800"/>
          </a:xfrm>
          <a:custGeom>
            <a:avLst/>
            <a:gdLst>
              <a:gd name="T0" fmla="*/ 0 w 292100"/>
              <a:gd name="T1" fmla="*/ 6601265 h 368300"/>
              <a:gd name="T2" fmla="*/ 150430153 w 292100"/>
              <a:gd name="T3" fmla="*/ 0 h 368300"/>
              <a:gd name="T4" fmla="*/ 39242785 w 292100"/>
              <a:gd name="T5" fmla="*/ 191435177 h 368300"/>
              <a:gd name="T6" fmla="*/ 0 w 292100"/>
              <a:gd name="T7" fmla="*/ 6601265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" name="任意多边形 13"/>
          <p:cNvSpPr/>
          <p:nvPr/>
        </p:nvSpPr>
        <p:spPr bwMode="auto">
          <a:xfrm>
            <a:off x="6153150" y="4670425"/>
            <a:ext cx="809625" cy="285750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>
            <a:normAutofit fontScale="85000" lnSpcReduction="20000"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cxnSp>
        <p:nvCxnSpPr>
          <p:cNvPr id="9" name="直接连接符 18"/>
          <p:cNvCxnSpPr/>
          <p:nvPr/>
        </p:nvCxnSpPr>
        <p:spPr>
          <a:xfrm>
            <a:off x="2643188" y="29368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0"/>
          <p:cNvCxnSpPr/>
          <p:nvPr/>
        </p:nvCxnSpPr>
        <p:spPr>
          <a:xfrm>
            <a:off x="2643188" y="33559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642400" y="2995200"/>
            <a:ext cx="3862800" cy="360000"/>
          </a:xfrm>
          <a:noFill/>
          <a:ln>
            <a:noFill/>
            <a:bevel/>
          </a:ln>
        </p:spPr>
        <p:txBody>
          <a:bodyPr lIns="0" tIns="72000" rIns="0" bIns="36000" anchor="ctr">
            <a:normAutofit/>
          </a:bodyPr>
          <a:lstStyle>
            <a:lvl1pPr algn="ctr">
              <a:defRPr sz="18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ko-KR" altLang="en-US" noProof="1"/>
              <a:t>마스터 제목 스타일 편집</a:t>
            </a:r>
            <a:endParaRPr lang="en-US" noProof="1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2804400" y="3582000"/>
            <a:ext cx="3538800" cy="428400"/>
          </a:xfrm>
          <a:prstGeom prst="rect">
            <a:avLst/>
          </a:prstGeom>
          <a:noFill/>
        </p:spPr>
        <p:txBody>
          <a:bodyPr lIns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noProof="1"/>
              <a:t>마스터 텍스트 스타일을 편집합니다</a:t>
            </a: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A04B0-5E27-4D20-BACE-958930AD0848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4B43B-71D2-4994-A981-6594E79FF28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50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19098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579600" y="9432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579600" y="36720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0E083-F8A4-4FF6-A82E-9E606B8741AF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2780F-4ED8-4989-AFA5-507D35C176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26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6C066-07DD-4843-933A-7C1C1F388B0D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0E854-8F6F-4C88-B68F-4EE022CEFD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121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5"/>
          <p:cNvCxnSpPr/>
          <p:nvPr/>
        </p:nvCxnSpPr>
        <p:spPr>
          <a:xfrm flipH="1">
            <a:off x="0" y="2559050"/>
            <a:ext cx="3098800" cy="2184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6"/>
          <p:cNvCxnSpPr/>
          <p:nvPr/>
        </p:nvCxnSpPr>
        <p:spPr>
          <a:xfrm flipV="1">
            <a:off x="5981700" y="2133600"/>
            <a:ext cx="3143250" cy="220821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7"/>
          <p:cNvSpPr/>
          <p:nvPr/>
        </p:nvSpPr>
        <p:spPr>
          <a:xfrm rot="3430120">
            <a:off x="4283869" y="-1585118"/>
            <a:ext cx="336550" cy="6303962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37331"/>
              <a:gd name="connsiteY0-2" fmla="*/ 407823 h 4872799"/>
              <a:gd name="connsiteX1-3" fmla="*/ 337331 w 337331"/>
              <a:gd name="connsiteY1-4" fmla="*/ 0 h 4872799"/>
              <a:gd name="connsiteX2-5" fmla="*/ 337331 w 337331"/>
              <a:gd name="connsiteY2-6" fmla="*/ 4872799 h 4872799"/>
              <a:gd name="connsiteX3-7" fmla="*/ 9200 w 337331"/>
              <a:gd name="connsiteY3-8" fmla="*/ 4661079 h 4872799"/>
              <a:gd name="connsiteX4" fmla="*/ 0 w 337331"/>
              <a:gd name="connsiteY4" fmla="*/ 407823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37331" h="4872799">
                <a:moveTo>
                  <a:pt x="0" y="407823"/>
                </a:moveTo>
                <a:lnTo>
                  <a:pt x="337331" y="0"/>
                </a:lnTo>
                <a:lnTo>
                  <a:pt x="337331" y="4872799"/>
                </a:lnTo>
                <a:lnTo>
                  <a:pt x="9200" y="4661079"/>
                </a:lnTo>
                <a:cubicBezTo>
                  <a:pt x="9200" y="3276902"/>
                  <a:pt x="0" y="1792000"/>
                  <a:pt x="0" y="4078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7" name="任意多边形 8"/>
          <p:cNvSpPr/>
          <p:nvPr/>
        </p:nvSpPr>
        <p:spPr>
          <a:xfrm rot="3430120" flipH="1" flipV="1">
            <a:off x="6078538" y="2155825"/>
            <a:ext cx="217488" cy="4160837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59283"/>
              <a:gd name="connsiteY0-2" fmla="*/ 406295 h 4872799"/>
              <a:gd name="connsiteX1-3" fmla="*/ 359283 w 359283"/>
              <a:gd name="connsiteY1-4" fmla="*/ 0 h 4872799"/>
              <a:gd name="connsiteX2-5" fmla="*/ 359283 w 359283"/>
              <a:gd name="connsiteY2-6" fmla="*/ 4872799 h 4872799"/>
              <a:gd name="connsiteX3-7" fmla="*/ 31152 w 359283"/>
              <a:gd name="connsiteY3-8" fmla="*/ 4661079 h 4872799"/>
              <a:gd name="connsiteX4" fmla="*/ 0 w 359283"/>
              <a:gd name="connsiteY4" fmla="*/ 406295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59283" h="4872799">
                <a:moveTo>
                  <a:pt x="0" y="406295"/>
                </a:moveTo>
                <a:lnTo>
                  <a:pt x="359283" y="0"/>
                </a:lnTo>
                <a:lnTo>
                  <a:pt x="359283" y="4872799"/>
                </a:lnTo>
                <a:lnTo>
                  <a:pt x="31152" y="4661079"/>
                </a:lnTo>
                <a:cubicBezTo>
                  <a:pt x="31152" y="3276902"/>
                  <a:pt x="0" y="1790472"/>
                  <a:pt x="0" y="4062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19611986">
            <a:off x="2638574" y="1530938"/>
            <a:ext cx="4652461" cy="850138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ko-KR" altLang="en-US" noProof="1"/>
              <a:t>마스터 제목 스타일 편집</a:t>
            </a:r>
            <a:endParaRPr lang="zh-CN" altLang="en-US" noProof="1"/>
          </a:p>
        </p:txBody>
      </p:sp>
      <p:sp>
        <p:nvSpPr>
          <p:cNvPr id="11" name="内容占位符 10"/>
          <p:cNvSpPr>
            <a:spLocks noGrp="1"/>
          </p:cNvSpPr>
          <p:nvPr>
            <p:ph sz="quarter" idx="13"/>
          </p:nvPr>
        </p:nvSpPr>
        <p:spPr>
          <a:xfrm rot="19650102">
            <a:off x="3991246" y="3104869"/>
            <a:ext cx="3440447" cy="11729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ko-KR" altLang="en-US" noProof="1"/>
              <a:t>마스터 텍스트 스타일을 편집합니다</a:t>
            </a:r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93875-F991-4EB0-AB6E-F8E8AF4D16F7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E5045-2FFD-4C5B-B76F-51D3B38C49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96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C4FC5-77A0-43E6-9FFA-A9CDC420F365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9A4C0-18D6-4042-9246-01F5834D17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29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CB8AB-0720-4194-A6AF-281A22F26511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0AF13-F0FB-444F-920C-B0F01CA21B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61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365125"/>
            <a:ext cx="886883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2CFC3-C21C-41D5-8A46-C3038E02AB10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D0EE1-0500-4D38-A256-8468B94420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7147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7"/>
          <p:cNvSpPr>
            <a:spLocks noGrp="1"/>
          </p:cNvSpPr>
          <p:nvPr>
            <p:ph sz="quarter" idx="13"/>
          </p:nvPr>
        </p:nvSpPr>
        <p:spPr>
          <a:xfrm>
            <a:off x="628650" y="571502"/>
            <a:ext cx="7886701" cy="56499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9C2A2-01FF-4CE9-9B83-C839F8A2BB42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A578E-A08C-48B0-810E-284D57D08F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366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4080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7" t="45717" b="1630"/>
          <a:stretch>
            <a:fillRect/>
          </a:stretch>
        </p:blipFill>
        <p:spPr bwMode="auto">
          <a:xfrm>
            <a:off x="12700" y="0"/>
            <a:ext cx="9131300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6"/>
          <p:cNvSpPr/>
          <p:nvPr/>
        </p:nvSpPr>
        <p:spPr>
          <a:xfrm>
            <a:off x="0" y="4281488"/>
            <a:ext cx="9144000" cy="2060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6" name="矩形 8"/>
          <p:cNvSpPr/>
          <p:nvPr/>
        </p:nvSpPr>
        <p:spPr>
          <a:xfrm>
            <a:off x="0" y="4005263"/>
            <a:ext cx="9144000" cy="568325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7" name="任意多边形 9"/>
          <p:cNvSpPr/>
          <p:nvPr/>
        </p:nvSpPr>
        <p:spPr>
          <a:xfrm>
            <a:off x="3951288" y="3057525"/>
            <a:ext cx="1241425" cy="1268413"/>
          </a:xfrm>
          <a:custGeom>
            <a:avLst/>
            <a:gdLst>
              <a:gd name="connsiteX0" fmla="*/ 1188669 w 2377338"/>
              <a:gd name="connsiteY0" fmla="*/ 0 h 2757714"/>
              <a:gd name="connsiteX1" fmla="*/ 2377338 w 2377338"/>
              <a:gd name="connsiteY1" fmla="*/ 594335 h 2757714"/>
              <a:gd name="connsiteX2" fmla="*/ 2377338 w 2377338"/>
              <a:gd name="connsiteY2" fmla="*/ 2163379 h 2757714"/>
              <a:gd name="connsiteX3" fmla="*/ 1188669 w 2377338"/>
              <a:gd name="connsiteY3" fmla="*/ 2757714 h 2757714"/>
              <a:gd name="connsiteX4" fmla="*/ 0 w 2377338"/>
              <a:gd name="connsiteY4" fmla="*/ 2163379 h 2757714"/>
              <a:gd name="connsiteX5" fmla="*/ 0 w 2377338"/>
              <a:gd name="connsiteY5" fmla="*/ 594335 h 275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7338" h="2757714">
                <a:moveTo>
                  <a:pt x="1188669" y="0"/>
                </a:moveTo>
                <a:lnTo>
                  <a:pt x="2377338" y="594335"/>
                </a:lnTo>
                <a:lnTo>
                  <a:pt x="2377338" y="2163379"/>
                </a:lnTo>
                <a:lnTo>
                  <a:pt x="1188669" y="2757714"/>
                </a:lnTo>
                <a:lnTo>
                  <a:pt x="0" y="2163379"/>
                </a:lnTo>
                <a:lnTo>
                  <a:pt x="0" y="594335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700" noProof="1"/>
              <a:t>LOGO</a:t>
            </a:r>
            <a:endParaRPr lang="zh-CN" altLang="en-US" sz="2700" noProof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3784"/>
            <a:ext cx="7772400" cy="948985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563530"/>
            <a:ext cx="6858000" cy="681151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E54F2509-6197-4D95-9BD4-CE70761A21A9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FB4BFA4-5557-4781-8C61-3C5A9C0D3806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5637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9"/>
          <p:cNvGrpSpPr>
            <a:grpSpLocks/>
          </p:cNvGrpSpPr>
          <p:nvPr/>
        </p:nvGrpSpPr>
        <p:grpSpPr bwMode="auto">
          <a:xfrm>
            <a:off x="550863" y="409575"/>
            <a:ext cx="546100" cy="593725"/>
            <a:chOff x="1392693" y="990828"/>
            <a:chExt cx="328611" cy="357186"/>
          </a:xfrm>
        </p:grpSpPr>
        <p:sp>
          <p:nvSpPr>
            <p:cNvPr id="5" name="MH_Other_1"/>
            <p:cNvSpPr/>
            <p:nvPr/>
          </p:nvSpPr>
          <p:spPr>
            <a:xfrm>
              <a:off x="1424216" y="1050996"/>
              <a:ext cx="297088" cy="297018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6" name="MH_Other_2"/>
            <p:cNvSpPr/>
            <p:nvPr/>
          </p:nvSpPr>
          <p:spPr>
            <a:xfrm>
              <a:off x="1392693" y="990828"/>
              <a:ext cx="179590" cy="179548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52500" lnSpcReduction="2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5" y="341060"/>
            <a:ext cx="7886700" cy="86327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6964" y="1825624"/>
            <a:ext cx="7418385" cy="4233981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AC3F40B6-F3F9-4454-AC46-CF9053127572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4A116-4D33-433A-AD2F-6B8FBDEEE97F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8120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/>
          <p:nvPr/>
        </p:nvSpPr>
        <p:spPr>
          <a:xfrm>
            <a:off x="0" y="6399213"/>
            <a:ext cx="9144000" cy="458787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50000">
                <a:schemeClr val="accent3"/>
              </a:gs>
              <a:gs pos="100000">
                <a:schemeClr val="accent6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1350" noProof="1"/>
          </a:p>
        </p:txBody>
      </p:sp>
      <p:sp>
        <p:nvSpPr>
          <p:cNvPr id="5" name="矩形 9"/>
          <p:cNvSpPr/>
          <p:nvPr/>
        </p:nvSpPr>
        <p:spPr>
          <a:xfrm>
            <a:off x="0" y="2967038"/>
            <a:ext cx="1271588" cy="6953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6" name="椭圆 10"/>
          <p:cNvSpPr/>
          <p:nvPr/>
        </p:nvSpPr>
        <p:spPr>
          <a:xfrm>
            <a:off x="1166078" y="2348362"/>
            <a:ext cx="1943462" cy="1943462"/>
          </a:xfrm>
          <a:prstGeom prst="ellipse">
            <a:avLst/>
          </a:prstGeom>
          <a:solidFill>
            <a:schemeClr val="bg1"/>
          </a:solidFill>
          <a:ln w="250825">
            <a:gradFill>
              <a:gsLst>
                <a:gs pos="0">
                  <a:schemeClr val="accent1"/>
                </a:gs>
                <a:gs pos="33000">
                  <a:schemeClr val="accent2"/>
                </a:gs>
                <a:gs pos="6600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2800" y="2459185"/>
            <a:ext cx="5536870" cy="117250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ko-KR" altLang="en-US" noProof="1"/>
              <a:t>마스터 제목 스타일 편집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2800" y="3675231"/>
            <a:ext cx="5536870" cy="61659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B78A3109-33F1-4967-BE07-654CDBA6AC02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8BC93-A0FA-4F14-8BA2-27BEA439B49A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0556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0"/>
          <p:cNvGrpSpPr>
            <a:grpSpLocks/>
          </p:cNvGrpSpPr>
          <p:nvPr/>
        </p:nvGrpSpPr>
        <p:grpSpPr bwMode="auto">
          <a:xfrm>
            <a:off x="550863" y="409575"/>
            <a:ext cx="546100" cy="593725"/>
            <a:chOff x="1392693" y="990828"/>
            <a:chExt cx="328611" cy="357186"/>
          </a:xfrm>
        </p:grpSpPr>
        <p:sp>
          <p:nvSpPr>
            <p:cNvPr id="6" name="MH_Other_1"/>
            <p:cNvSpPr/>
            <p:nvPr/>
          </p:nvSpPr>
          <p:spPr>
            <a:xfrm>
              <a:off x="1424216" y="1050996"/>
              <a:ext cx="297088" cy="297018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7" name="MH_Other_2"/>
            <p:cNvSpPr/>
            <p:nvPr/>
          </p:nvSpPr>
          <p:spPr>
            <a:xfrm>
              <a:off x="1392693" y="990828"/>
              <a:ext cx="179590" cy="179548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52500" lnSpcReduction="2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5" y="284881"/>
            <a:ext cx="7886700" cy="919451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850" y="1672327"/>
            <a:ext cx="7418385" cy="2192376"/>
          </a:xfrm>
        </p:spPr>
        <p:txBody>
          <a:bodyPr>
            <a:normAutofit/>
          </a:bodyPr>
          <a:lstStyle>
            <a:lvl1pPr marL="0" indent="0">
              <a:buFont typeface="Arial" pitchFamily="34" charset="0"/>
              <a:buNone/>
              <a:defRPr sz="2400"/>
            </a:lvl1pPr>
            <a:lvl2pPr marL="457200" indent="0">
              <a:buFont typeface="Arial" pitchFamily="34" charset="0"/>
              <a:buNone/>
              <a:defRPr/>
            </a:lvl2pPr>
            <a:lvl3pPr marL="914400" indent="0">
              <a:buFont typeface="Arial" pitchFamily="34" charset="0"/>
              <a:buNone/>
              <a:defRPr/>
            </a:lvl3pPr>
            <a:lvl4pPr marL="1371600" indent="0">
              <a:buFont typeface="Arial" pitchFamily="34" charset="0"/>
              <a:buNone/>
              <a:defRPr/>
            </a:lvl4pPr>
            <a:lvl5pPr marL="1828800" indent="0">
              <a:buFont typeface="Arial" pitchFamily="34" charset="0"/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65" y="4045372"/>
            <a:ext cx="7418385" cy="2192376"/>
          </a:xfrm>
        </p:spPr>
        <p:txBody>
          <a:bodyPr>
            <a:normAutofit/>
          </a:bodyPr>
          <a:lstStyle>
            <a:lvl1pPr marL="0" indent="0">
              <a:buFont typeface="Arial" pitchFamily="34" charset="0"/>
              <a:buNone/>
              <a:defRPr sz="2400"/>
            </a:lvl1pPr>
            <a:lvl2pPr marL="457200" indent="0">
              <a:buFont typeface="Arial" pitchFamily="34" charset="0"/>
              <a:buNone/>
              <a:defRPr/>
            </a:lvl2pPr>
            <a:lvl3pPr marL="914400" indent="0">
              <a:buFont typeface="Arial" pitchFamily="34" charset="0"/>
              <a:buNone/>
              <a:defRPr/>
            </a:lvl3pPr>
            <a:lvl4pPr marL="1371600" indent="0">
              <a:buFont typeface="Arial" pitchFamily="34" charset="0"/>
              <a:buNone/>
              <a:defRPr/>
            </a:lvl4pPr>
            <a:lvl5pPr marL="1828800" indent="0">
              <a:buFont typeface="Arial" pitchFamily="34" charset="0"/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altLang="zh-CN" noProof="1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732A99F6-CFF6-4397-834E-F6C8E53768F6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89F1F-A6C7-4440-93DC-34396E0D8D85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48179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>
            <a:normAutofit/>
          </a:bodyPr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A9B4-29EB-4D9E-A69A-373532174039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88554A03-21E2-44A3-97BD-274564EF32CB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860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908050"/>
            <a:ext cx="336232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359570"/>
            <a:ext cx="5172075" cy="1325563"/>
          </a:xfrm>
        </p:spPr>
        <p:txBody>
          <a:bodyPr/>
          <a:lstStyle>
            <a:lvl1pPr algn="r">
              <a:defRPr sz="6000">
                <a:solidFill>
                  <a:schemeClr val="accent1"/>
                </a:solidFill>
                <a:latin typeface="方正舒体" pitchFamily="2" charset="-122"/>
                <a:ea typeface="方正舒体" pitchFamily="2" charset="-122"/>
              </a:defRPr>
            </a:lvl1pPr>
          </a:lstStyle>
          <a:p>
            <a:r>
              <a:rPr lang="ko-KR" altLang="en-US" noProof="1"/>
              <a:t>마스터 제목 스타일 편집</a:t>
            </a:r>
            <a:endParaRPr lang="en-US" noProof="1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CE1435CD-0886-4844-8ACF-3BADFF9EE60C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8502B-25DF-446A-99A1-21B723EDBF19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7756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E7EE8-2E4C-4151-9F58-25EC31229345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FD89820B-1AA8-4C9B-A24D-6A40B871CF85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657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/>
          <p:cNvSpPr/>
          <p:nvPr/>
        </p:nvSpPr>
        <p:spPr>
          <a:xfrm>
            <a:off x="1095375" y="1965325"/>
            <a:ext cx="3181350" cy="3873500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457200"/>
            <a:ext cx="8076009" cy="7239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53203" y="2175671"/>
            <a:ext cx="2865692" cy="3158329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3411" y="1965327"/>
            <a:ext cx="2949178" cy="3811588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ED412240-787E-4BF4-A093-ED1B46840769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975A3-965C-41D0-AAD9-8FA683844164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6963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55893" y="365125"/>
            <a:ext cx="1459457" cy="5811838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304413" cy="5811838"/>
          </a:xfrm>
        </p:spPr>
        <p:txBody>
          <a:bodyPr vert="eaVert">
            <a:normAutofit/>
          </a:bodyPr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48081-19C7-40E7-8E5C-003C8A0E1D3A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999C1CCC-D58D-42C1-8F12-05AD5FF6993A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3270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200" y="408675"/>
            <a:ext cx="7887600" cy="581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2101D-6952-48E9-94C8-40F28D00F6DB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 rtlCol="0"/>
          <a:lstStyle>
            <a:lvl1pPr>
              <a:defRPr>
                <a:latin typeface="굴림" pitchFamily="50" charset="-127"/>
                <a:cs typeface="+mn-ea"/>
              </a:defRPr>
            </a:lvl1pPr>
          </a:lstStyle>
          <a:p>
            <a:pPr>
              <a:defRPr/>
            </a:pPr>
            <a:fld id="{6247C00C-FA08-4619-9888-301221B2F159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716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D5D9F-A49C-4F5D-BBF2-395A17F06560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7626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D5D9F-A49C-4F5D-BBF2-395A17F06560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5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D5D9F-A49C-4F5D-BBF2-395A17F06560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35040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C2C85D-F5A2-4CD8-88D3-D6EC6DCEC403}" type="datetimeFigureOut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75CC2E-CA37-4410-B152-A5F1777E49E1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3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KSO_BT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19100" y="161925"/>
            <a:ext cx="8291513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en-US"/>
          </a:p>
        </p:txBody>
      </p:sp>
      <p:sp>
        <p:nvSpPr>
          <p:cNvPr id="1028" name="KSO_BC1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19100" y="1069975"/>
            <a:ext cx="8291513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  <a:cs typeface="+mn-ea"/>
              </a:defRPr>
            </a:lvl1pPr>
          </a:lstStyle>
          <a:p>
            <a:pPr>
              <a:defRPr/>
            </a:pPr>
            <a:fld id="{D67E2E04-2824-4A18-B72E-994418AC2A0C}" type="datetimeFigureOut">
              <a:rPr lang="zh-CN" altLang="en-US"/>
              <a:pPr>
                <a:defRPr/>
              </a:pPr>
              <a:t>2026/7/26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2929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37F9E33E-CC04-4773-BF86-E883084A93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5" r:id="rId1"/>
    <p:sldLayoutId id="2147484228" r:id="rId2"/>
    <p:sldLayoutId id="2147484236" r:id="rId3"/>
    <p:sldLayoutId id="2147484229" r:id="rId4"/>
    <p:sldLayoutId id="2147484230" r:id="rId5"/>
    <p:sldLayoutId id="2147484237" r:id="rId6"/>
    <p:sldLayoutId id="2147484231" r:id="rId7"/>
    <p:sldLayoutId id="2147484232" r:id="rId8"/>
    <p:sldLayoutId id="2147484233" r:id="rId9"/>
    <p:sldLayoutId id="2147484234" r:id="rId10"/>
    <p:sldLayoutId id="214748425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rgbClr val="17656D"/>
          </a:solidFill>
          <a:latin typeface="+mj-lt"/>
          <a:ea typeface="SimHei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9pPr>
    </p:titleStyle>
    <p:bodyStyle>
      <a:lvl1pPr marL="357188" indent="-357188" algn="just" rtl="0" eaLnBrk="0" fontAlgn="base" hangingPunct="0">
        <a:lnSpc>
          <a:spcPct val="130000"/>
        </a:lnSpc>
        <a:spcBef>
          <a:spcPts val="18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"/>
        <a:defRPr sz="2400" kern="1200">
          <a:solidFill>
            <a:srgbClr val="2397A3"/>
          </a:solidFill>
          <a:latin typeface="+mn-lt"/>
          <a:ea typeface="SimHei" pitchFamily="49" charset="-122"/>
          <a:cs typeface="+mn-cs"/>
        </a:defRPr>
      </a:lvl1pPr>
      <a:lvl2pPr marL="576263" indent="-230188" algn="just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Clr>
          <a:srgbClr val="202020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SimHei" pitchFamily="49" charset="-122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6399213"/>
            <a:ext cx="9144000" cy="458787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50000">
                <a:schemeClr val="accent3"/>
              </a:gs>
              <a:gs pos="100000">
                <a:schemeClr val="accent6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en-US"/>
          </a:p>
        </p:txBody>
      </p:sp>
      <p:sp>
        <p:nvSpPr>
          <p:cNvPr id="2052" name="Text Placeholder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3890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hangingPunct="1">
              <a:buFont typeface="Arial" panose="020B0604020202020204" pitchFamily="34" charset="0"/>
              <a:buNone/>
              <a:defRPr sz="1400" noProof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3890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 eaLnBrk="1" hangingPunct="1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A7D3B92-8BF2-4EA8-9404-CF02C4C7901D}" type="slidenum">
              <a:rPr lang="zh-CN" altLang="en-US"/>
              <a:pPr>
                <a:defRPr/>
              </a:pPr>
              <a:t>‹#›</a:t>
            </a:fld>
            <a:endParaRPr lang="zh-CN" altLang="en-US"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3890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eaLnBrk="1" hangingPunct="1">
              <a:buFont typeface="Arial" panose="020B0604020202020204" pitchFamily="34" charset="0"/>
              <a:buNone/>
              <a:defRPr sz="1400" noProof="1">
                <a:solidFill>
                  <a:schemeClr val="bg1"/>
                </a:solidFill>
                <a:ea typeface="굴림" panose="020B0600000101010101" pitchFamily="50" charset="-127"/>
                <a:cs typeface="SimHei" panose="02010609060101010101" pitchFamily="49" charset="-122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gradFill>
            <a:gsLst>
              <a:gs pos="0">
                <a:schemeClr val="accent1"/>
              </a:gs>
              <a:gs pos="33000">
                <a:schemeClr val="accent2"/>
              </a:gs>
              <a:gs pos="66000">
                <a:schemeClr val="accent3"/>
              </a:gs>
              <a:gs pos="100000">
                <a:schemeClr val="accent4"/>
              </a:gs>
            </a:gsLst>
            <a:lin ang="0" scaled="0"/>
          </a:gradFill>
          <a:latin typeface="+mj-lt"/>
          <a:ea typeface="SimHei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SimHei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sz="2400" kern="1200">
          <a:solidFill>
            <a:schemeClr val="tx1"/>
          </a:solidFill>
          <a:latin typeface="+mn-lt"/>
          <a:ea typeface="SimHei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sz="2000" kern="1200">
          <a:solidFill>
            <a:schemeClr val="tx1"/>
          </a:solidFill>
          <a:latin typeface="+mn-lt"/>
          <a:ea typeface="SimHei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kern="1200">
          <a:solidFill>
            <a:schemeClr val="tx1"/>
          </a:solidFill>
          <a:latin typeface="+mn-lt"/>
          <a:ea typeface="SimHei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kern="1200">
          <a:solidFill>
            <a:schemeClr val="tx1"/>
          </a:solidFill>
          <a:latin typeface="+mn-lt"/>
          <a:ea typeface="SimHei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"/>
        <a:defRPr kern="1200">
          <a:solidFill>
            <a:schemeClr val="tx1"/>
          </a:solidFill>
          <a:latin typeface="+mn-lt"/>
          <a:ea typeface="SimHei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AD5D9F-A49C-4F5D-BBF2-395A17F06560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318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24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259632" y="980728"/>
            <a:ext cx="6759401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8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가족기업의 갈등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>
            <a:normAutofit fontScale="92500" lnSpcReduction="20000"/>
          </a:bodyPr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76672"/>
            <a:ext cx="8126672" cy="109737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455" y="1575655"/>
            <a:ext cx="7395089" cy="370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1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1034" y="1844824"/>
            <a:ext cx="8926513" cy="4384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갈등의 관점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800100" marR="0" lvl="1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전통적 관점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갈등은 조직의 혼란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의사결정과 성과에 부정적인 영향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800100" marR="0" lvl="1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행동적 관점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갈등은 피할 수 없음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적정수준의 갈등은 조직의 효율성 증대를 위해 필요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1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갈등의 근본원인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가족기업은 가족과 기업의 아주 다른 이중기능으로 이루어진 기업</a:t>
            </a: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갈등의 </a:t>
            </a: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구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체</a:t>
            </a:r>
            <a:r>
              <a:rPr kumimoji="0" lang="ko-KR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적인 원인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(Ibrahim 외, 1994)</a:t>
            </a:r>
          </a:p>
          <a:p>
            <a:pPr marL="4495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가족기업에서 역할과 규칙의 모호성</a:t>
            </a:r>
          </a:p>
          <a:p>
            <a:pPr marL="4495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가족구성원과 비가족구성원간의 권력과 지위에 있어서의 차이점</a:t>
            </a:r>
          </a:p>
          <a:p>
            <a:pPr marL="4495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조급하고 공정하지 못한 승계과정</a:t>
            </a:r>
          </a:p>
          <a:p>
            <a:pPr marL="4495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 특히 창업자 후손들 간의 경쟁</a:t>
            </a:r>
          </a:p>
          <a:p>
            <a:pPr marL="4495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특혜 받은 아들/딸들에 대한 시기, 질투</a:t>
            </a:r>
          </a:p>
          <a:p>
            <a:pPr marL="4495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경력개발, 보수, 해고 등에 관한 명확하고 일관성 있는 정책의 결여</a:t>
            </a:r>
          </a:p>
          <a:p>
            <a:pPr marL="4495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행동규범의 부족</a:t>
            </a:r>
          </a:p>
          <a:p>
            <a:pPr marL="4495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직무기술서와 명확한 경계의 결여</a:t>
            </a:r>
          </a:p>
        </p:txBody>
      </p:sp>
      <p:graphicFrame>
        <p:nvGraphicFramePr>
          <p:cNvPr id="4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88029"/>
              </p:ext>
            </p:extLst>
          </p:nvPr>
        </p:nvGraphicFramePr>
        <p:xfrm>
          <a:off x="111509" y="692696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88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1. </a:t>
                      </a:r>
                      <a:r>
                        <a:rPr kumimoji="1" lang="ko-KR" alt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가족기업 갈등(葛藤)의 원인과 성격 </a:t>
                      </a:r>
                      <a:r>
                        <a:rPr kumimoji="1" lang="ko-KR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29073" marB="290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endParaRPr lang="ko-KR" sz="1100" dirty="0"/>
                    </a:p>
                  </a:txBody>
                  <a:tcPr marL="91443" marR="91443" marT="28379" marB="28379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rgbClr val="5BDBB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원인과  중요성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5050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551837"/>
              </p:ext>
            </p:extLst>
          </p:nvPr>
        </p:nvGraphicFramePr>
        <p:xfrm>
          <a:off x="207961" y="764704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88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1. </a:t>
                      </a:r>
                      <a:r>
                        <a:rPr kumimoji="1" lang="ko-KR" alt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가족기업 갈등(葛藤)의 원인과 성격 </a:t>
                      </a:r>
                      <a:r>
                        <a:rPr kumimoji="1" lang="ko-KR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29073" marB="290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endParaRPr lang="ko-KR" sz="1100" dirty="0"/>
                    </a:p>
                  </a:txBody>
                  <a:tcPr marL="91443" marR="91443" marT="28379" marB="28379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矩形 2"/>
          <p:cNvSpPr/>
          <p:nvPr/>
        </p:nvSpPr>
        <p:spPr>
          <a:xfrm>
            <a:off x="334168" y="3068960"/>
            <a:ext cx="8683625" cy="4384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44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 갈등의 일반적인 성격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28448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가족이라는 변수로 갈등은 더 복잡하게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</a:p>
          <a:p>
            <a:pPr marL="10668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-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가족구성원은 다양한 방법으로 기업에 관여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결국 삼각관계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남매 간의           라이벌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네포티즘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일과 가족의 갈등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승계 등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10668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</a:t>
            </a: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가족규범(family norms)은 기업 내에서 갈등해결을 위한 모델이 될 수 있음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10668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-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복수의 가족구성원이 기업에서 일 할때 가족규범은 더 큰 영향력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</a:t>
            </a:r>
          </a:p>
          <a:p>
            <a:pPr marL="10668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-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 내의 상호작용을 위해 규범 제정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10668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가족기업은 특이한 권한의 동태성을 갖고 있음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</a:p>
          <a:p>
            <a:pPr marL="10668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-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가족구성원은 기업 내에서 비공식적인 권한을 가짐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</a:p>
          <a:p>
            <a:pPr marL="10668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-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이는 기업 내의 공식적인 권한이나 역할에서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나오기도 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10668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-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기업경영 밖에 있는 가족구성원도 경영의사결정에 영향을 끼침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9243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rgbClr val="5BDBB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원인과  중요성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2597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5136" y="2708920"/>
            <a:ext cx="8213725" cy="4384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갈등과 변화는 개인, 가족관계 그리고 기업의 성장을 위해 필수 불가결,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많은 가족들은 갈등이 표면에 나타나는 것을 두려워함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가족갈등과 가족문제를 강조하는 시스템이나 조직구조를 만들 필요성을 인정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갈등을 강조하는 가족들은 갈등을 해결하는데 필수적인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신뢰(trust)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를 중요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가족협약, 기업정책, 경력 및 승계프로그램의 개발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예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가족구성원의 기업에의 참여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</a:t>
            </a:r>
            <a:r>
              <a:rPr kumimoji="0" lang="ko-KR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은 불필요한 갈등을 해결하는데 도움이 됨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 간의 경쟁이 치열하거나 가족경쟁력을 구축할 때 </a:t>
            </a:r>
            <a:r>
              <a:rPr kumimoji="0" lang="ko-KR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가족위원회</a:t>
            </a:r>
            <a:r>
              <a:rPr kumimoji="0" lang="ko-KR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나 </a:t>
            </a:r>
            <a:r>
              <a:rPr kumimoji="0" lang="ko-KR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원로 가족구성원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오랜 갈등 등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)</a:t>
            </a:r>
            <a:r>
              <a:rPr kumimoji="0" lang="ko-KR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 필요</a:t>
            </a:r>
            <a:endParaRPr kumimoji="0" lang="en-US" altLang="ko-KR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  <p:graphicFrame>
        <p:nvGraphicFramePr>
          <p:cNvPr id="4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32054"/>
              </p:ext>
            </p:extLst>
          </p:nvPr>
        </p:nvGraphicFramePr>
        <p:xfrm>
          <a:off x="103980" y="692696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788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2. </a:t>
                      </a:r>
                      <a:r>
                        <a:rPr kumimoji="1" lang="ko-KR" alt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가족관계에서 갈등의 중요성 </a:t>
                      </a:r>
                      <a:r>
                        <a:rPr kumimoji="1" lang="ko-KR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29073" marB="290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8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endParaRPr lang="ko-KR" sz="1100" dirty="0"/>
                    </a:p>
                  </a:txBody>
                  <a:tcPr marL="91443" marR="91443" marT="28379" marB="28379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rgbClr val="5BDBB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원인과  중요성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2167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5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rgbClr val="5BDBB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당사자</a:t>
              </a:r>
            </a:p>
          </p:txBody>
        </p:sp>
        <p:sp>
          <p:nvSpPr>
            <p:cNvPr id="6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유형 </a:t>
              </a:r>
            </a:p>
          </p:txBody>
        </p:sp>
        <p:sp>
          <p:nvSpPr>
            <p:cNvPr id="7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관리 </a:t>
              </a:r>
            </a:p>
          </p:txBody>
        </p:sp>
        <p:sp>
          <p:nvSpPr>
            <p:cNvPr id="8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원인과  중요성 </a:t>
              </a:r>
            </a:p>
          </p:txBody>
        </p:sp>
      </p:grp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38" y="3476702"/>
            <a:ext cx="8297375" cy="3359187"/>
          </a:xfrm>
          <a:prstGeom prst="rect">
            <a:avLst/>
          </a:prstGeom>
        </p:spPr>
      </p:pic>
      <p:sp>
        <p:nvSpPr>
          <p:cNvPr id="10" name="矩形 3"/>
          <p:cNvSpPr/>
          <p:nvPr/>
        </p:nvSpPr>
        <p:spPr>
          <a:xfrm>
            <a:off x="2757488" y="2958577"/>
            <a:ext cx="3881438" cy="360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표 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8-1&gt;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세대 간의 갈등 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23" y="1533211"/>
            <a:ext cx="8797290" cy="537321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4323" y="629484"/>
            <a:ext cx="5126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/>
              <a:t>2. </a:t>
            </a:r>
            <a:r>
              <a:rPr lang="ko-KR" altLang="en-US" sz="2800" dirty="0"/>
              <a:t>가족기업 갈등의 당사자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0" y="1152704"/>
            <a:ext cx="288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부자 간의 갈등</a:t>
            </a:r>
          </a:p>
        </p:txBody>
      </p:sp>
    </p:spTree>
    <p:extLst>
      <p:ext uri="{BB962C8B-B14F-4D97-AF65-F5344CB8AC3E}">
        <p14:creationId xmlns:p14="http://schemas.microsoft.com/office/powerpoint/2010/main" val="20415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4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rgbClr val="5BDBB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당사자</a:t>
              </a:r>
            </a:p>
          </p:txBody>
        </p:sp>
        <p:sp>
          <p:nvSpPr>
            <p:cNvPr id="5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유형 </a:t>
              </a:r>
            </a:p>
          </p:txBody>
        </p:sp>
        <p:sp>
          <p:nvSpPr>
            <p:cNvPr id="6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관리 </a:t>
              </a:r>
            </a:p>
          </p:txBody>
        </p:sp>
        <p:sp>
          <p:nvSpPr>
            <p:cNvPr id="7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원인과  중요성 </a:t>
              </a:r>
            </a:p>
          </p:txBody>
        </p:sp>
      </p:grpSp>
      <p:graphicFrame>
        <p:nvGraphicFramePr>
          <p:cNvPr id="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314384"/>
              </p:ext>
            </p:extLst>
          </p:nvPr>
        </p:nvGraphicFramePr>
        <p:xfrm>
          <a:off x="99010" y="692696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부자</a:t>
                      </a: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(</a:t>
                      </a:r>
                      <a:r>
                        <a:rPr kumimoji="1" lang="ko-KR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녀</a:t>
                      </a:r>
                      <a:r>
                        <a:rPr kumimoji="1" lang="en-US" alt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) </a:t>
                      </a:r>
                      <a:r>
                        <a:rPr kumimoji="1" lang="ko-KR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간의 갈등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endParaRPr lang="ko-KR" sz="1200" dirty="0"/>
                    </a:p>
                  </a:txBody>
                  <a:tcPr marL="91443" marR="91443" marT="30841" marB="30841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84" y="2060848"/>
            <a:ext cx="8797290" cy="45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7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138496"/>
              </p:ext>
            </p:extLst>
          </p:nvPr>
        </p:nvGraphicFramePr>
        <p:xfrm>
          <a:off x="0" y="620688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2. </a:t>
                      </a:r>
                      <a:r>
                        <a:rPr kumimoji="1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형제</a:t>
                      </a:r>
                      <a:r>
                        <a:rPr kumimoji="1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간의 갈등: 특혜 받은 자식에 대한 질투</a:t>
                      </a:r>
                      <a:r>
                        <a:rPr kumimoji="1" lang="ko-KR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endParaRPr lang="ko-KR" sz="1200" dirty="0"/>
                    </a:p>
                  </a:txBody>
                  <a:tcPr marL="91443" marR="91443" marT="30841" marB="30841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5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rgbClr val="5BDBB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당사자</a:t>
              </a:r>
            </a:p>
          </p:txBody>
        </p:sp>
        <p:sp>
          <p:nvSpPr>
            <p:cNvPr id="6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유형 </a:t>
              </a:r>
            </a:p>
          </p:txBody>
        </p:sp>
        <p:sp>
          <p:nvSpPr>
            <p:cNvPr id="7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관리 </a:t>
              </a:r>
            </a:p>
          </p:txBody>
        </p:sp>
        <p:sp>
          <p:nvSpPr>
            <p:cNvPr id="8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원인과  중요성 </a:t>
              </a:r>
            </a:p>
          </p:txBody>
        </p:sp>
      </p:grpSp>
      <p:sp>
        <p:nvSpPr>
          <p:cNvPr id="9" name="矩形 2"/>
          <p:cNvSpPr/>
          <p:nvPr/>
        </p:nvSpPr>
        <p:spPr>
          <a:xfrm>
            <a:off x="107950" y="2203450"/>
            <a:ext cx="8893175" cy="4384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불화를 가져오는 갈등의 원인은 다음과 같은 경우에 주로 발생</a:t>
            </a: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450215" marR="0" lvl="0" indent="-342265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아버지가 자식들을 서로 반목시켜 어부지리를 얻으려는 경우</a:t>
            </a:r>
          </a:p>
          <a:p>
            <a:pPr marL="450215" marR="0" lvl="0" indent="-342265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장남이 후계자로 선정되지 않은 경우</a:t>
            </a:r>
          </a:p>
          <a:p>
            <a:pPr marL="450215" marR="0" lvl="0" indent="-342265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경력경로, 승진, 보수 등에 대한 불확실성과 모호성이 나타날 경우</a:t>
            </a:r>
          </a:p>
          <a:p>
            <a:pPr marL="450215" marR="0" lvl="0" indent="-342265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아들 중 한 명, 특히 아버지가 편애하는 아들이 있을 경우</a:t>
            </a:r>
          </a:p>
          <a:p>
            <a:pPr marL="450215" marR="0" lvl="0" indent="-342265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가족구성원에 대한 승진과 보수 등이 능력에 의해서가 아니라, 나이 등 경영과 무관한 주관적 요인에 의해 이루어지는 경우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0" marR="0" lvl="1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Handler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상호존중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과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타인에 대한 이해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만이 남매간의 관계를 좋게 만드는 핵심요인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타인에 대한 존중과 이해는 어릴 때부터 배워야 함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2204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4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rgbClr val="5BDBB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당사자</a:t>
              </a:r>
            </a:p>
          </p:txBody>
        </p:sp>
        <p:sp>
          <p:nvSpPr>
            <p:cNvPr id="5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유형 </a:t>
              </a:r>
            </a:p>
          </p:txBody>
        </p:sp>
        <p:sp>
          <p:nvSpPr>
            <p:cNvPr id="6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관리 </a:t>
              </a:r>
            </a:p>
          </p:txBody>
        </p:sp>
        <p:sp>
          <p:nvSpPr>
            <p:cNvPr id="7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원인과  중요성 </a:t>
              </a:r>
            </a:p>
          </p:txBody>
        </p:sp>
      </p:grpSp>
      <p:graphicFrame>
        <p:nvGraphicFramePr>
          <p:cNvPr id="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836342"/>
              </p:ext>
            </p:extLst>
          </p:nvPr>
        </p:nvGraphicFramePr>
        <p:xfrm>
          <a:off x="99010" y="619125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3.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남매간의 갈등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endParaRPr lang="ko-KR" sz="1200" dirty="0"/>
                    </a:p>
                  </a:txBody>
                  <a:tcPr marL="91443" marR="91443" marT="30841" marB="30841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矩形 2"/>
          <p:cNvSpPr/>
          <p:nvPr/>
        </p:nvSpPr>
        <p:spPr>
          <a:xfrm>
            <a:off x="225216" y="2204864"/>
            <a:ext cx="8683625" cy="43846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n-cs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개인적인 차이를 존경하는 부모님으로부터 공평하게 대우받는다면, 남매 관계는 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창조적인 협력(creative collaboration)관계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를 형성할 수 있을 것</a:t>
            </a: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n-cs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n-cs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남매간의 갈등을 기업의 활력소가 되도록 하려면, 부모는 자신의 아이들을 서로 비교하고, 부모의 사랑과 주목을 포함한 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자원을 할당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하고, 충돌을 해결할 수 있도록 배치</a:t>
            </a: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n-cs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n-cs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부모는 결과의 평등이 아닌 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능력과 가치관에 따라 공정하게 관심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을 가져야 함</a:t>
            </a:r>
            <a:r>
              <a:rPr kumimoji="0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itchFamily="49" charset="-127"/>
                <a:cs typeface="+mn-cs"/>
              </a:rPr>
              <a:t>. </a:t>
            </a:r>
            <a:r>
              <a:rPr kumimoji="0" lang="zh-CN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anose="020B0609000101010101" pitchFamily="49" charset="-127"/>
                <a:cs typeface="+mn-cs"/>
              </a:rPr>
              <a:t>섬세하게 균형 잡힌 행동으로 개인적인 차이를 고려，남매들의 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anose="020B0609000101010101" pitchFamily="49" charset="-127"/>
                <a:cs typeface="+mn-cs"/>
              </a:rPr>
              <a:t>갈등해결 </a:t>
            </a:r>
            <a:r>
              <a:rPr kumimoji="0" lang="zh-CN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anose="020B0609000101010101" pitchFamily="49" charset="-127"/>
                <a:cs typeface="+mn-cs"/>
              </a:rPr>
              <a:t>노력에 끼어드는 것은 피하는 것이 좋</a:t>
            </a:r>
            <a:r>
              <a:rPr kumimoji="0" lang="ko-KR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anose="020B0609000101010101" pitchFamily="49" charset="-127"/>
                <a:cs typeface="+mn-cs"/>
              </a:rPr>
              <a:t>음</a:t>
            </a: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itchFamily="49" charset="-127"/>
              <a:ea typeface="굴림체" panose="020B0609000101010101" pitchFamily="49" charset="-127"/>
              <a:cs typeface="+mn-cs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endParaRPr kumimoji="0" lang="ko-KR" altLang="zh-CN" sz="2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itchFamily="49" charset="-127"/>
              <a:ea typeface="굴림체" panose="020B0609000101010101" pitchFamily="49" charset="-127"/>
              <a:cs typeface="+mn-cs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ko-KR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anose="020B0609000101010101" pitchFamily="49" charset="-127"/>
                <a:cs typeface="+mn-cs"/>
              </a:rPr>
              <a:t>가족은 갈등 해결이나 효과적인 의사소통에 관한 </a:t>
            </a:r>
            <a:r>
              <a:rPr kumimoji="0" lang="ko-KR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itchFamily="49" charset="-127"/>
                <a:ea typeface="굴림체" panose="020B0609000101010101" pitchFamily="49" charset="-127"/>
                <a:cs typeface="+mn-cs"/>
              </a:rPr>
              <a:t>가족기업 포럼 </a:t>
            </a:r>
            <a:r>
              <a:rPr kumimoji="0" lang="ko-KR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anose="020B0609000101010101" pitchFamily="49" charset="-127"/>
                <a:cs typeface="+mn-cs"/>
              </a:rPr>
              <a:t>또는 </a:t>
            </a:r>
            <a:r>
              <a:rPr kumimoji="0" lang="ko-KR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pitchFamily="49" charset="-127"/>
                <a:ea typeface="굴림체" panose="020B0609000101010101" pitchFamily="49" charset="-127"/>
                <a:cs typeface="+mn-cs"/>
              </a:rPr>
              <a:t>세미나</a:t>
            </a:r>
            <a:r>
              <a:rPr kumimoji="0" lang="ko-KR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굴림체" panose="020B0609000101010101" pitchFamily="49" charset="-127"/>
                <a:cs typeface="+mn-cs"/>
              </a:rPr>
              <a:t>에 참가하도록 권하거나, 관계되는 형제·자매간의 사적인 얘기 등을 포함한 몇 가지 방법으로 파괴적인 남매 경쟁을 줄일 수 있음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ko-KR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itchFamily="49" charset="-127"/>
                <a:ea typeface="SimSun" pitchFamily="2" charset="-122"/>
                <a:cs typeface="+mn-cs"/>
              </a:rPr>
              <a:t> 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itchFamily="49" charset="-127"/>
              <a:ea typeface="굴림체" pitchFamily="49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110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4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rgbClr val="5BDBB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당사자</a:t>
              </a:r>
            </a:p>
          </p:txBody>
        </p:sp>
        <p:sp>
          <p:nvSpPr>
            <p:cNvPr id="5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유형 </a:t>
              </a:r>
            </a:p>
          </p:txBody>
        </p:sp>
        <p:sp>
          <p:nvSpPr>
            <p:cNvPr id="6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관리 </a:t>
              </a:r>
            </a:p>
          </p:txBody>
        </p:sp>
        <p:sp>
          <p:nvSpPr>
            <p:cNvPr id="7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원인과  중요성 </a:t>
              </a:r>
            </a:p>
          </p:txBody>
        </p:sp>
      </p:grp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204864"/>
            <a:ext cx="8516850" cy="3121423"/>
          </a:xfrm>
          <a:prstGeom prst="rect">
            <a:avLst/>
          </a:prstGeom>
        </p:spPr>
      </p:pic>
      <p:sp>
        <p:nvSpPr>
          <p:cNvPr id="9" name="矩形 3"/>
          <p:cNvSpPr/>
          <p:nvPr/>
        </p:nvSpPr>
        <p:spPr>
          <a:xfrm>
            <a:off x="2267744" y="1628800"/>
            <a:ext cx="4824412" cy="360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sz="24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가족기업의 갈등 당사자와 과제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898" y="5445224"/>
            <a:ext cx="5456393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448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16632"/>
            <a:ext cx="6279424" cy="51210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82" y="1834758"/>
            <a:ext cx="8718036" cy="31884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5656" y="1268760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</a:t>
            </a:r>
            <a:r>
              <a:rPr lang="ko-KR" altLang="en-US" dirty="0"/>
              <a:t>표 </a:t>
            </a:r>
            <a:r>
              <a:rPr lang="en-US" altLang="ko-KR" dirty="0"/>
              <a:t>8-2&gt; </a:t>
            </a:r>
            <a:r>
              <a:rPr lang="ko-KR" altLang="en-US" dirty="0"/>
              <a:t>가족기업 갈등당사자와 해결 </a:t>
            </a:r>
            <a:r>
              <a:rPr lang="ko-KR" altLang="en-US" dirty="0" err="1"/>
              <a:t>메카니즘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1987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xfrm>
            <a:off x="611188" y="6376988"/>
            <a:ext cx="2057400" cy="365125"/>
          </a:xfrm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4915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4915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직사각형 15"/>
          <p:cNvSpPr/>
          <p:nvPr/>
        </p:nvSpPr>
        <p:spPr>
          <a:xfrm rot="5400000">
            <a:off x="4148931" y="-3421856"/>
            <a:ext cx="898525" cy="91265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18" name="제목 1"/>
          <p:cNvSpPr txBox="1"/>
          <p:nvPr/>
        </p:nvSpPr>
        <p:spPr bwMode="auto">
          <a:xfrm>
            <a:off x="107949" y="837270"/>
            <a:ext cx="8894763" cy="626701"/>
          </a:xfrm>
          <a:prstGeom prst="rect">
            <a:avLst/>
          </a:prstGeom>
          <a:noFill/>
        </p:spPr>
        <p:txBody>
          <a:bodyPr lIns="72000" tIns="36000" rIns="72000" bIns="36000" anchor="ctr">
            <a:spAutoFit/>
            <a:scene3d>
              <a:camera prst="orthographicFront"/>
              <a:lightRig rig="threePt" dir="t"/>
            </a:scene3d>
            <a:sp3d contourW="25400">
              <a:bevelT w="0" h="50800"/>
              <a:contourClr>
                <a:srgbClr val="021809"/>
              </a:contourClr>
            </a:sp3d>
          </a:bodyPr>
          <a:lstStyle/>
          <a:p>
            <a:pPr marL="363855" indent="-363855" algn="ctr" eaLnBrk="1" latinLnBrk="1" hangingPunct="1">
              <a:buClr>
                <a:srgbClr val="000000"/>
              </a:buClr>
              <a:tabLst>
                <a:tab pos="5648325" algn="l"/>
              </a:tabLst>
              <a:defRPr/>
            </a:pPr>
            <a:r>
              <a:rPr kumimoji="1" lang="en-US" altLang="ko-KR" sz="36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Gucci: </a:t>
            </a:r>
            <a:r>
              <a:rPr kumimoji="1" lang="en-US" altLang="ko-KR" sz="20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1923</a:t>
            </a:r>
            <a:r>
              <a:rPr kumimoji="1" lang="ko-KR" altLang="en-US" sz="20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년 이탈리아의 </a:t>
            </a:r>
            <a:r>
              <a:rPr kumimoji="1" lang="en-US" altLang="ko-KR" sz="2000" b="1" dirty="0" err="1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Guccio</a:t>
            </a:r>
            <a:r>
              <a:rPr kumimoji="1" lang="en-US" altLang="ko-KR" sz="20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 Gucci</a:t>
            </a:r>
            <a:r>
              <a:rPr kumimoji="1" lang="ko-KR" altLang="en-US" sz="20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가 설립 </a:t>
            </a:r>
            <a:r>
              <a:rPr kumimoji="1" lang="en-US" altLang="ko-KR" sz="20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(p.234 </a:t>
            </a:r>
            <a:r>
              <a:rPr kumimoji="1" lang="ko-KR" altLang="en-US" sz="20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사례 </a:t>
            </a:r>
            <a:r>
              <a:rPr kumimoji="1" lang="en-US" altLang="ko-KR" sz="20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4) </a:t>
            </a:r>
          </a:p>
        </p:txBody>
      </p:sp>
      <p:pic>
        <p:nvPicPr>
          <p:cNvPr id="49161" name="图片 4" descr="7~0~Y31{`V@Q}Y%B34`I7D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45125"/>
            <a:ext cx="10382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그림 14" descr="구찌_000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388" y="1677988"/>
            <a:ext cx="2771775" cy="4464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그림 16" descr="구찌_0002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5638" y="1695450"/>
            <a:ext cx="2771775" cy="4446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그림 18" descr="구찌_0002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6325" y="1695450"/>
            <a:ext cx="2846388" cy="4513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D1FC6CF-1253-0414-A0C9-FF2D6B86C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84945" y="307504"/>
            <a:ext cx="1738839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651668000">
            <a:extLst>
              <a:ext uri="{FF2B5EF4-FFF2-40B4-BE49-F238E27FC236}">
                <a16:creationId xmlns:a16="http://schemas.microsoft.com/office/drawing/2014/main" id="{ACE044A6-D20C-2385-2F75-B433896F9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602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5325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5325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직사각형 15"/>
          <p:cNvSpPr/>
          <p:nvPr/>
        </p:nvSpPr>
        <p:spPr>
          <a:xfrm rot="5400000">
            <a:off x="4148931" y="-3421856"/>
            <a:ext cx="898525" cy="91265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18" name="제목 1"/>
          <p:cNvSpPr txBox="1"/>
          <p:nvPr/>
        </p:nvSpPr>
        <p:spPr bwMode="auto">
          <a:xfrm>
            <a:off x="107950" y="837270"/>
            <a:ext cx="7128346" cy="626701"/>
          </a:xfrm>
          <a:prstGeom prst="rect">
            <a:avLst/>
          </a:prstGeom>
          <a:noFill/>
        </p:spPr>
        <p:txBody>
          <a:bodyPr lIns="72000" tIns="36000" rIns="72000" bIns="36000" anchor="ctr">
            <a:spAutoFit/>
            <a:scene3d>
              <a:camera prst="orthographicFront"/>
              <a:lightRig rig="threePt" dir="t"/>
            </a:scene3d>
            <a:sp3d contourW="25400">
              <a:bevelT w="0" h="50800"/>
              <a:contourClr>
                <a:srgbClr val="021809"/>
              </a:contourClr>
            </a:sp3d>
          </a:bodyPr>
          <a:lstStyle/>
          <a:p>
            <a:pPr marL="363855" indent="-363855" algn="ctr" eaLnBrk="1" latinLnBrk="1" hangingPunct="1">
              <a:buClr>
                <a:srgbClr val="000000"/>
              </a:buClr>
              <a:tabLst>
                <a:tab pos="5648325" algn="l"/>
              </a:tabLst>
              <a:defRPr/>
            </a:pPr>
            <a:r>
              <a:rPr kumimoji="1" lang="en-US" altLang="ko-KR" sz="36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Gucci   </a:t>
            </a:r>
            <a:r>
              <a:rPr kumimoji="1" lang="ko-KR" altLang="en-US" sz="2000" b="1" dirty="0">
                <a:solidFill>
                  <a:prstClr val="white"/>
                </a:solidFill>
                <a:ea typeface="굴림" pitchFamily="50" charset="-127"/>
                <a:cs typeface="Arial" pitchFamily="34" charset="0"/>
              </a:rPr>
              <a:t>청부살인으로 끝을 맺음</a:t>
            </a:r>
            <a:endParaRPr kumimoji="1" lang="en-US" altLang="ko-KR" sz="2000" b="1" dirty="0">
              <a:solidFill>
                <a:prstClr val="white"/>
              </a:solidFill>
              <a:ea typeface="굴림" pitchFamily="50" charset="-127"/>
              <a:cs typeface="Arial" pitchFamily="34" charset="0"/>
            </a:endParaRPr>
          </a:p>
        </p:txBody>
      </p:sp>
      <p:pic>
        <p:nvPicPr>
          <p:cNvPr id="53257" name="图片 4" descr="7~0~Y31{`V@Q}Y%B34`I7D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445125"/>
            <a:ext cx="10382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1289050" y="2090738"/>
          <a:ext cx="6523038" cy="38227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16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6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7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/>
                        <a:t>갈등유형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강M" pitchFamily="18" charset="-127"/>
                        <a:ea typeface="HY강M" pitchFamily="18" charset="-127"/>
                      </a:endParaRPr>
                    </a:p>
                  </a:txBody>
                  <a:tcPr marL="91437" marR="91437" marT="45715" marB="45715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/>
                        <a:t>내부 문제</a:t>
                      </a:r>
                      <a:endParaRPr lang="ko-KR" altLang="en-US" sz="1400" b="0" dirty="0">
                        <a:solidFill>
                          <a:schemeClr val="bg1"/>
                        </a:solidFill>
                        <a:latin typeface="HY강M" pitchFamily="18" charset="-127"/>
                        <a:ea typeface="HY강M" pitchFamily="18" charset="-127"/>
                      </a:endParaRPr>
                    </a:p>
                  </a:txBody>
                  <a:tcPr marL="91437" marR="91437" marT="45715" marB="4571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428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3</a:t>
                      </a:r>
                      <a:r>
                        <a:rPr lang="ko-KR" altLang="en-US" sz="1600" dirty="0"/>
                        <a:t>세대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/>
                        <a:t>부자간의 </a:t>
                      </a: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/>
                        <a:t>갈등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강M" pitchFamily="18" charset="-127"/>
                        <a:ea typeface="HY강M" pitchFamily="18" charset="-127"/>
                      </a:endParaRPr>
                    </a:p>
                  </a:txBody>
                  <a:tcPr marL="91437" marR="91437" marT="45715" marB="4571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1. </a:t>
                      </a:r>
                      <a:r>
                        <a:rPr lang="ko-KR" altLang="en-US" sz="1600" dirty="0"/>
                        <a:t>알도 파울로는 항상 독립을 목표로 했기 때문에 저렴한 브랜드를 내세워 아버지를 압박</a:t>
                      </a:r>
                      <a:endParaRPr lang="en-US" altLang="ko-KR" sz="160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2. </a:t>
                      </a:r>
                      <a:r>
                        <a:rPr lang="ko-KR" altLang="en-US" sz="1600" dirty="0"/>
                        <a:t>파울로는 아버지 </a:t>
                      </a:r>
                      <a:r>
                        <a:rPr lang="ko-KR" altLang="en-US" sz="1600" dirty="0" err="1"/>
                        <a:t>알도의</a:t>
                      </a:r>
                      <a:r>
                        <a:rPr lang="ko-KR" altLang="en-US" sz="1600" dirty="0"/>
                        <a:t> 탈세를 신고</a:t>
                      </a:r>
                      <a:r>
                        <a:rPr lang="en-US" altLang="ko-KR" sz="1600" dirty="0"/>
                        <a:t>                                     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강M" pitchFamily="18" charset="-127"/>
                        <a:ea typeface="HY강M" pitchFamily="18" charset="-127"/>
                      </a:endParaRPr>
                    </a:p>
                  </a:txBody>
                  <a:tcPr marL="91437" marR="91437" marT="45715" marB="4571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373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/>
                        <a:t>형제간의 </a:t>
                      </a:r>
                      <a:endParaRPr lang="en-US" altLang="ko-KR" sz="160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/>
                        <a:t>갈등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강M" pitchFamily="18" charset="-127"/>
                        <a:ea typeface="HY강M" pitchFamily="18" charset="-127"/>
                      </a:endParaRPr>
                    </a:p>
                  </a:txBody>
                  <a:tcPr marL="91437" marR="91437" marT="45715" marB="45715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/>
                        <a:t>1. </a:t>
                      </a:r>
                      <a:r>
                        <a:rPr lang="ko-KR" altLang="en-US" sz="1600" baseline="0" dirty="0"/>
                        <a:t>남매 </a:t>
                      </a:r>
                      <a:r>
                        <a:rPr lang="en-US" altLang="ko-KR" sz="1600" baseline="0" dirty="0"/>
                        <a:t>- </a:t>
                      </a:r>
                      <a:r>
                        <a:rPr lang="ko-KR" altLang="en-US" sz="1600" baseline="0" dirty="0"/>
                        <a:t>딸은 지분에서 제외</a:t>
                      </a:r>
                      <a:endParaRPr lang="en-US" altLang="ko-KR" sz="1600" baseline="0" dirty="0"/>
                    </a:p>
                    <a:p>
                      <a:pPr marL="0" marR="0" indent="0" algn="just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/>
                        <a:t>2. </a:t>
                      </a:r>
                      <a:r>
                        <a:rPr lang="ko-KR" altLang="en-US" sz="1600" baseline="0" dirty="0"/>
                        <a:t>형제 </a:t>
                      </a:r>
                      <a:r>
                        <a:rPr lang="en-US" altLang="ko-KR" sz="1600" baseline="0" dirty="0"/>
                        <a:t>– </a:t>
                      </a:r>
                      <a:r>
                        <a:rPr lang="ko-KR" altLang="en-US" sz="1600" baseline="0" dirty="0"/>
                        <a:t>지분에 대한 불만</a:t>
                      </a:r>
                      <a:r>
                        <a:rPr lang="en-US" altLang="ko-KR" sz="1600" baseline="0" dirty="0"/>
                        <a:t>(</a:t>
                      </a:r>
                      <a:r>
                        <a:rPr lang="ko-KR" altLang="en-US" sz="1600" baseline="0" dirty="0"/>
                        <a:t>알도 </a:t>
                      </a:r>
                      <a:r>
                        <a:rPr lang="en-US" altLang="ko-KR" sz="1600" baseline="0" dirty="0"/>
                        <a:t>VS</a:t>
                      </a:r>
                      <a:r>
                        <a:rPr lang="ko-KR" altLang="en-US" sz="1600" baseline="0" dirty="0"/>
                        <a:t> </a:t>
                      </a:r>
                      <a:r>
                        <a:rPr lang="ko-KR" altLang="en-US" sz="1600" baseline="0" dirty="0" err="1"/>
                        <a:t>로돌프</a:t>
                      </a:r>
                      <a:r>
                        <a:rPr lang="en-US" altLang="ko-KR" sz="1600" baseline="0" dirty="0"/>
                        <a:t>)</a:t>
                      </a:r>
                      <a:endParaRPr lang="ko-KR" altLang="en-US" sz="1600" b="0" baseline="0" dirty="0">
                        <a:solidFill>
                          <a:schemeClr val="bg1"/>
                        </a:solidFill>
                        <a:latin typeface="Arial Unicode MS" panose="020B0604020202020204" pitchFamily="50" charset="-127"/>
                        <a:ea typeface="HY강M" pitchFamily="18" charset="-127"/>
                      </a:endParaRPr>
                    </a:p>
                  </a:txBody>
                  <a:tcPr marL="91437" marR="91437" marT="45715" marB="4571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32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/>
                        <a:t>친족간의 </a:t>
                      </a:r>
                      <a:endParaRPr lang="en-US" altLang="ko-KR" sz="1600" dirty="0"/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dirty="0"/>
                        <a:t>갈등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HY강M" pitchFamily="18" charset="-127"/>
                        <a:ea typeface="HY강M" pitchFamily="18" charset="-127"/>
                      </a:endParaRPr>
                    </a:p>
                  </a:txBody>
                  <a:tcPr marL="91437" marR="91437" marT="45715" marB="4571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altLang="ko-KR" sz="1600" dirty="0"/>
                        <a:t>Gucci</a:t>
                      </a:r>
                      <a:r>
                        <a:rPr lang="ko-KR" altLang="en-US" sz="1600" dirty="0"/>
                        <a:t>의 지분이 분열 되고</a:t>
                      </a:r>
                      <a:r>
                        <a:rPr lang="en-US" altLang="ko-KR" sz="1600" dirty="0"/>
                        <a:t>, </a:t>
                      </a:r>
                      <a:r>
                        <a:rPr lang="ko-KR" altLang="en-US" sz="1600" dirty="0"/>
                        <a:t>사촌들의 지분을 회수하기 위한 다툼이 시작</a:t>
                      </a:r>
                      <a:r>
                        <a:rPr lang="en-US" altLang="ko-KR" sz="1600" dirty="0"/>
                        <a:t> </a:t>
                      </a:r>
                      <a:endParaRPr lang="en-US" altLang="ko-KR" sz="1600" dirty="0">
                        <a:solidFill>
                          <a:schemeClr val="bg1"/>
                        </a:solidFill>
                        <a:latin typeface="HY강M" pitchFamily="18" charset="-127"/>
                        <a:ea typeface="HY강M" pitchFamily="18" charset="-127"/>
                      </a:endParaRPr>
                    </a:p>
                  </a:txBody>
                  <a:tcPr marL="91437" marR="91437" marT="45715" marB="4571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150780"/>
              </p:ext>
            </p:extLst>
          </p:nvPr>
        </p:nvGraphicFramePr>
        <p:xfrm>
          <a:off x="107950" y="331788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4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5.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가족구성원과 비가족구성원 간의 갈등 </a:t>
                      </a:r>
                    </a:p>
                  </a:txBody>
                  <a:tcPr marL="0" marR="90003" marT="31573" marB="315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810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19" marB="30819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530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5530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881188"/>
            <a:ext cx="8683625" cy="438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무능력한 사장의 아들(Son of Boss: SOB)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능력위주가 아닌 </a:t>
            </a:r>
            <a:r>
              <a:rPr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가족관계에 기반을 둔 승진체계는 비가족 경영진들의 불만을 크게 생기게 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함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능력 있는 비가족 경영진이라도 가족구성원의 채용이나 후계자 선정과정 등에 관여하지 못할 경우, 좌절감을 느끼고 최악의 경우 가족기업을 떠나기도 함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가족구성원만의 저녁식사를 통한 의사결정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이런 유형의 가족모임이 필요하기는 하나, 비가족 경영진이 없는 상태에서 이루어진 의사결정, 즉 가족회의가 기업회의로 대체될 수는 없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음</a:t>
            </a:r>
            <a:endParaRPr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4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rgbClr val="5BDBB3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당사자</a:t>
              </a:r>
            </a:p>
          </p:txBody>
        </p:sp>
        <p:sp>
          <p:nvSpPr>
            <p:cNvPr id="5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3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유형 </a:t>
              </a:r>
            </a:p>
          </p:txBody>
        </p:sp>
        <p:sp>
          <p:nvSpPr>
            <p:cNvPr id="6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rgbClr val="FFFFFF">
                <a:lumMod val="25000"/>
                <a:lumOff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4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 관리 </a:t>
              </a:r>
            </a:p>
          </p:txBody>
        </p:sp>
        <p:sp>
          <p:nvSpPr>
            <p:cNvPr id="7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228600" marR="0" lvl="0" indent="-2286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갈등의 원인과  중요성 </a:t>
              </a:r>
            </a:p>
          </p:txBody>
        </p:sp>
      </p:grpSp>
      <p:graphicFrame>
        <p:nvGraphicFramePr>
          <p:cNvPr id="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04922"/>
              </p:ext>
            </p:extLst>
          </p:nvPr>
        </p:nvGraphicFramePr>
        <p:xfrm>
          <a:off x="99010" y="427123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44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가족구성원과 비가족구성원 간의 갈등 </a:t>
                      </a:r>
                    </a:p>
                  </a:txBody>
                  <a:tcPr marL="0" marR="90003" marT="31573" marB="3157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8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endParaRPr lang="ko-KR" sz="1200" dirty="0"/>
                    </a:p>
                  </a:txBody>
                  <a:tcPr marL="91443" marR="91443" marT="30819" marB="30819">
                    <a:lnL w="12700" cmpd="sng">
                      <a:solidFill>
                        <a:prstClr val="black"/>
                      </a:solidFill>
                      <a:prstDash val="solid"/>
                    </a:lnL>
                    <a:lnR w="12700" cmpd="sng">
                      <a:solidFill>
                        <a:prstClr val="black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prstClr val="black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84" y="1778171"/>
            <a:ext cx="8797290" cy="456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15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216814"/>
              </p:ext>
            </p:extLst>
          </p:nvPr>
        </p:nvGraphicFramePr>
        <p:xfrm>
          <a:off x="107950" y="115888"/>
          <a:ext cx="8936038" cy="1179512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467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3.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가족기업의 갈등 유형 </a:t>
                      </a:r>
                    </a:p>
                  </a:txBody>
                  <a:tcPr marL="0" marR="90003" marT="31589" marB="31589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833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35" marB="3083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735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5735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127125"/>
            <a:ext cx="8683625" cy="5033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과업(목표)갈등(課業葛藤)(task conflict)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과업이 수행되어야 할 </a:t>
            </a: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宋体" charset="0"/>
              </a:rPr>
              <a:t>목표</a:t>
            </a:r>
            <a:r>
              <a:rPr noProof="1">
                <a:solidFill>
                  <a:srgbClr val="FF0000"/>
                </a:solidFill>
                <a:latin typeface="굴림체" charset="0"/>
                <a:ea typeface="宋体" charset="0"/>
              </a:rPr>
              <a:t>(ends)</a:t>
            </a: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宋体" charset="0"/>
              </a:rPr>
              <a:t>가</a:t>
            </a: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 달라 나타나는 갈등</a:t>
            </a:r>
            <a:endParaRPr lang="en-US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宋体" charset="0"/>
              </a:rPr>
              <a:t>현재 수행되고있는 업무의 내용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에 대해 관점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견해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아이디어의 차이로 인한 갈등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;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업무갈등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인지적갈등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현실적갈등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내용갈등으로 불림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.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  <a:endParaRPr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과업갈등이 너무 높으면 과업과 목표에 문제가 발생하며, 너무 낮으면 기업은 정체되며 신규사업의 개발은 부진하게 됨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  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과정갈등(過程葛藤)(process conflict)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일과 </a:t>
            </a: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구성원이 활용되어야할 </a:t>
            </a:r>
            <a:r>
              <a:rPr noProof="1">
                <a:solidFill>
                  <a:srgbClr val="FF0000"/>
                </a:solidFill>
                <a:latin typeface="굴림체" charset="0"/>
                <a:ea typeface="宋体" charset="0"/>
              </a:rPr>
              <a:t>방법(how)</a:t>
            </a: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에 대한 의견의 불일치로 인한 갈등</a:t>
            </a:r>
            <a:endParaRPr lang="en-US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宋体" charset="0"/>
              </a:rPr>
              <a:t>특정업무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宋体" charset="0"/>
              </a:rPr>
              <a:t>를 완수하기 위한 방책에서 발생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endParaRPr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과정갈등이 너무 높으면 역할의 모호성, 라이벌, 불활실성 등으로 성과에 악영향을 끼치며, 너무 낮으면 가족구성원의 책임과 기업이 갖고 있는 자원 간의 적절한 조합에 문제가 발생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가족의 재능과 자원의 적절한 활용을 강조하며 효율적인 경영관리 팀의 구축을 위해 투자</a:t>
            </a:r>
            <a:r>
              <a:rPr lang="ko-KR" altLang="zh-CN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noProof="1">
              <a:solidFill>
                <a:schemeClr val="tx1"/>
              </a:solidFill>
              <a:latin typeface="굴림체" charset="0"/>
              <a:ea typeface="宋体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939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115888"/>
          <a:ext cx="8936038" cy="94773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가족기업의 갈등 유형 </a:t>
                      </a:r>
                    </a:p>
                  </a:txBody>
                  <a:tcPr marL="0" marR="90003" marT="31595" marB="31595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940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5940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33362" y="1639967"/>
            <a:ext cx="8683625" cy="5033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관계갈등(關係葛藤)(relationship conflict)</a:t>
            </a: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개인적 감정이나 적대감, 성격차이로 인한 불일치로 인한 갈등</a:t>
            </a: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noProof="1">
                <a:solidFill>
                  <a:srgbClr val="FF0000"/>
                </a:solidFill>
                <a:latin typeface="굴림체" charset="0"/>
                <a:ea typeface="굴림체" charset="0"/>
              </a:rPr>
              <a:t>비업무적 쟁점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에 초점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개성의 차이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종교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정치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유행의 쟁점에 관한 견해의 차이로 발생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lnSpc>
                <a:spcPct val="150000"/>
              </a:lnSpc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역기능적인 성격으로 경영성과를 해치는 경우가 많은데, 악의, 적의있는 행동, 적대적이거나 불순한 의도로 타인을 인식하거나 과도한 스트레스를 원인으로 볼 수 있</a:t>
            </a:r>
            <a:r>
              <a:rPr lang="ko-KR" altLang="en-US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음 </a:t>
            </a: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278671"/>
              </p:ext>
            </p:extLst>
          </p:nvPr>
        </p:nvGraphicFramePr>
        <p:xfrm>
          <a:off x="107950" y="260350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2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2.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 유형별 상호 영향 </a:t>
                      </a:r>
                    </a:p>
                  </a:txBody>
                  <a:tcPr marL="0" marR="90003" marT="31590" marB="315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10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35" marB="3083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145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145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33363" y="15271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상호 독립적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다른 유형의 갈등과는 관계없이 특정 유형의 갈등이 각각 조직의 성과에 어떻게 영향을 끼치는 가를 고찰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rgbClr val="FF0000"/>
                </a:solidFill>
                <a:latin typeface="굴림체" charset="0"/>
                <a:ea typeface="宋体" charset="0"/>
              </a:rPr>
              <a:t>상호 관계적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관계갈등과 과업갈등이 높은 상관관계(상관계수 0.7)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과업갈등이 과도하거나 오래 지속되면 공격적인 행동을 유발시키거나 오해가 발생하여 점차 관계갈등으로 해석되어 부정적인 감정적 순환을 야기한다고 함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관계갈등이 과업갈등으로 발전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3492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6349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349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205289"/>
              </p:ext>
            </p:extLst>
          </p:nvPr>
        </p:nvGraphicFramePr>
        <p:xfrm>
          <a:off x="254000" y="1052513"/>
          <a:ext cx="8651875" cy="5138739"/>
        </p:xfrm>
        <a:graphic>
          <a:graphicData uri="http://schemas.openxmlformats.org/drawingml/2006/table">
            <a:tbl>
              <a:tblPr/>
              <a:tblGrid>
                <a:gridCol w="1140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7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4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4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유형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목표</a:t>
                      </a:r>
                      <a:r>
                        <a:rPr kumimoji="1" lang="en-US" altLang="ko-KR" sz="18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(</a:t>
                      </a:r>
                      <a:r>
                        <a:rPr kumimoji="1" lang="ko-KR" altLang="en-US" sz="18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과업</a:t>
                      </a:r>
                      <a:r>
                        <a:rPr kumimoji="1" lang="en-US" altLang="ko-KR" sz="18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)</a:t>
                      </a:r>
                      <a:r>
                        <a:rPr kumimoji="1" lang="ko-KR" altLang="en-US" sz="18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갈등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  <a:sym typeface="+mn-ea"/>
                      </a:endParaRP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과정갈등</a:t>
                      </a:r>
                      <a:endParaRPr kumimoji="1" lang="ko-KR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  <a:sym typeface="+mn-ea"/>
                      </a:endParaRP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관계갈등 </a:t>
                      </a:r>
                      <a:endParaRPr kumimoji="1" lang="ko-KR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  <a:sym typeface="+mn-ea"/>
                      </a:endParaRP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정의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현재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과업이</a:t>
                      </a:r>
                      <a:r>
                        <a:rPr kumimoji="1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수행되어야</a:t>
                      </a:r>
                      <a:r>
                        <a:rPr kumimoji="1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할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목표</a:t>
                      </a:r>
                      <a:r>
                        <a:rPr kumimoji="1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(ends)</a:t>
                      </a:r>
                      <a:r>
                        <a:rPr kumimoji="1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에 </a:t>
                      </a:r>
                      <a:r>
                        <a:rPr kumimoji="1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대하여</a:t>
                      </a:r>
                      <a:r>
                        <a:rPr kumimoji="1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</a:t>
                      </a:r>
                      <a:r>
                        <a:rPr kumimoji="1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갈등</a:t>
                      </a:r>
                      <a:endParaRPr kumimoji="1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특정 업무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와 </a:t>
                      </a: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구성원이 활용되어야 할 </a:t>
                      </a: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방법(how)</a:t>
                      </a: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에 대해 의견불일치 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개인적인 </a:t>
                      </a: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감정</a:t>
                      </a: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이나 </a:t>
                      </a: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적대감</a:t>
                      </a: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성격차이</a:t>
                      </a:r>
                      <a:r>
                        <a:rPr kumimoji="1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로 인한 불일치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0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높은수준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과업과 목표에 문제 발생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역할의 모호성, 라이벌, 불확실성 등으로 성과에 악영향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※역기능적인 성격으로 경영성과를 해침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※원인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-악의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-스트레스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-근심걱정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</a:t>
                      </a: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적의있는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행동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-적대적이거나 불순한</a:t>
                      </a:r>
                      <a:endParaRPr kumimoji="1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바탕" panose="02030600000101010101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anose="02030600000101010101" pitchFamily="18" charset="-127"/>
                          <a:ea typeface="바탕" panose="02030600000101010101" pitchFamily="18" charset="-127"/>
                        </a:rPr>
                        <a:t>    의도로 타인을 인식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적정수준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기업구성원의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관여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축적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적정수준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으로 낮추는 것이 성과향상에 유리 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낮은수준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기업은 정체되며 신규사업개발은 부진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가족구성원의 책임과 기업이 갖고있는 자원간의 적절한 조합에 문제가 발생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성공적인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가족기업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장기목표와 전략개발에 구성원의 참여를 장려함</a:t>
                      </a:r>
                    </a:p>
                  </a:txBody>
                  <a:tcPr marL="91433" marR="91433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가족의 재능과 자원의 적절한 활용을 강조/효율적인 경영관리팀의 구축에 투자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해결</a:t>
                      </a:r>
                    </a:p>
                  </a:txBody>
                  <a:tcPr marL="91433" marR="91433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1687513" y="695325"/>
            <a:ext cx="5888037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&lt;</a:t>
            </a:r>
            <a:r>
              <a:rPr lang="ko-KR" altLang="en-US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표 </a:t>
            </a:r>
            <a:r>
              <a:rPr lang="en-US" altLang="ko-KR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8-3&gt; 가족기업의 갈등 유형과 수준 (p.215)</a:t>
            </a:r>
          </a:p>
        </p:txBody>
      </p:sp>
      <p:sp>
        <p:nvSpPr>
          <p:cNvPr id="10" name="矩形 9"/>
          <p:cNvSpPr/>
          <p:nvPr/>
        </p:nvSpPr>
        <p:spPr>
          <a:xfrm>
            <a:off x="254000" y="6234113"/>
            <a:ext cx="8642350" cy="504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zh-CN" altLang="en-US" sz="1000" noProof="1">
                <a:solidFill>
                  <a:srgbClr val="000000"/>
                </a:solidFill>
              </a:rPr>
              <a:t>자료: Moores, K., M. Barrett(2005), “Understanding tension and conflict”, In Linda &amp; Waddell, </a:t>
            </a:r>
            <a:r>
              <a:rPr lang="en-US" altLang="ko-KR" sz="1000" kern="0" spc="-110" dirty="0">
                <a:solidFill>
                  <a:srgbClr val="000000"/>
                </a:solidFill>
                <a:latin typeface="HY신명조" panose="02030600000101010101" pitchFamily="18" charset="-127"/>
                <a:ea typeface="HY신명조" panose="02030600000101010101" pitchFamily="18" charset="-127"/>
              </a:rPr>
              <a:t>『 </a:t>
            </a:r>
            <a:r>
              <a:rPr lang="zh-CN" altLang="en-US" sz="1000" noProof="1">
                <a:solidFill>
                  <a:srgbClr val="000000"/>
                </a:solidFill>
              </a:rPr>
              <a:t> Managing the Family Business』, Heidelberg Press, p.69</a:t>
            </a:r>
            <a:r>
              <a:rPr lang="en-US" altLang="zh-CN" sz="1000" noProof="1">
                <a:solidFill>
                  <a:srgbClr val="000000"/>
                </a:solidFill>
              </a:rPr>
              <a:t>.</a:t>
            </a:r>
            <a:endParaRPr lang="zh-CN" altLang="en-US" sz="1000" noProof="1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5540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98425" y="403225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 유형별 성과와 이의 촉진전략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554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554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33363" y="14636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갈등과 성과의 관계</a:t>
            </a:r>
            <a:endParaRPr lang="en-US"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과정갈등의 경우 가족구성원의 </a:t>
            </a:r>
            <a:r>
              <a:rPr lang="ko-KR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의견교환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(family-member exchange)으로 인한 상호작용이 많으면 많을수록 기업의 성과는 향상된다고 주장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Kellermanns 등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2007)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목표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(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)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갈등과 과정갈등은 가족기업의 성과와 곡선의 관계를 가질 것이며, 이의 갈등들이 너무 낮거나 높으면 성과는 낮아지지만 </a:t>
            </a:r>
            <a:r>
              <a:rPr lang="ko-KR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적정수준을 유지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하면 성과는 최고도에 도달할 것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임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Kellermanns 등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2004)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관계갈등이 높으면 높을수록 기업의 성과는 낮아지지만, 통제의 정도가 낮으면 성과는 높아질 것이라고 주장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758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2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 유형별 성과와 이의 촉진전략 </a:t>
                      </a:r>
                    </a:p>
                  </a:txBody>
                  <a:tcPr marL="0" marR="90003" marT="31590" marB="315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10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35" marB="3083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759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759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7" name="图片 1" descr="@7}2F]8~HTQRU2LQ]KB5%2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844675"/>
            <a:ext cx="79660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1690688" y="1458913"/>
            <a:ext cx="6194425" cy="360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ko-KR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&lt;그림 </a:t>
            </a:r>
            <a:r>
              <a: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-1&gt;  목표갈등, 과정갈등과 가족기업의 성과</a:t>
            </a:r>
          </a:p>
        </p:txBody>
      </p:sp>
      <p:sp>
        <p:nvSpPr>
          <p:cNvPr id="10" name="矩形 9"/>
          <p:cNvSpPr/>
          <p:nvPr/>
        </p:nvSpPr>
        <p:spPr>
          <a:xfrm>
            <a:off x="2170113" y="6305550"/>
            <a:ext cx="526415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1000" noProof="1">
                <a:solidFill>
                  <a:srgbClr val="000000"/>
                </a:solidFill>
              </a:rPr>
              <a:t>자료: Kellermanns, &amp; Eddleston, 2004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963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1111250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2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 유형별 성과와 이의 촉진전략 </a:t>
                      </a:r>
                    </a:p>
                  </a:txBody>
                  <a:tcPr marL="0" marR="90003" marT="31590" marB="31590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10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35" marB="30835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964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bg2">
                <a:lumMod val="25000"/>
                <a:lumOff val="75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6964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6363" y="1700213"/>
            <a:ext cx="8937625" cy="5611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과업(목표)갈등 촉진 전략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지적 다양성의 확보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다양한 인재확보</a:t>
            </a: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나쁜 갈등은 제거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의사소통 촉진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인사제도 개선</a:t>
            </a: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좋은 갈등은 촉진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: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창조적 마찰의 극대화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건설적 논쟁의 촉진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.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통제와 세대별 성과촉진 전략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이타주의(altruism)가 증가하면 관계갈등은 감소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통제가 증가하면 목표갈등과 과정갈등은 감소하나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관계갈등은 증가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세대가 늘어날수록 목표갈등과 과정갈등의 중요성은 증가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조절변수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)</a:t>
            </a: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   -1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세대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창업자 주도로 갈등 최저수준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   -2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세대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몇가지 역량에서 창업자의 관여유지가 관건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   -3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세대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일상적인 업무를 넘어선 가족구성원의 관여가 중요</a:t>
            </a: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680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250825" y="444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갈등관리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681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7681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76238" y="18065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b="1" dirty="0">
                <a:latin typeface="굴림체" pitchFamily="49" charset="-127"/>
                <a:ea typeface="SimSun" pitchFamily="2" charset="-122"/>
              </a:rPr>
              <a:t>갈등관리의 2차원 모델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일반적으로 갈등관리의 지배적인 모델은 2차원모델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zh-CN" sz="2000" dirty="0">
                <a:latin typeface="굴림체" pitchFamily="49" charset="-127"/>
                <a:ea typeface="SimSun" pitchFamily="2" charset="-122"/>
              </a:rPr>
              <a:t>5가지의 갈등 스타일</a:t>
            </a: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:</a:t>
            </a:r>
            <a:r>
              <a:rPr lang="ko-KR" altLang="zh-CN" sz="2000" dirty="0">
                <a:latin typeface="굴림체" pitchFamily="49" charset="-127"/>
                <a:ea typeface="SimSun" pitchFamily="2" charset="-122"/>
              </a:rPr>
              <a:t> 경쟁, 협력, 타협, 양보, 회피 등</a:t>
            </a:r>
            <a:endParaRPr lang="en-US" altLang="ko-KR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zh-CN" sz="2000" dirty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분배</a:t>
            </a:r>
            <a:r>
              <a:rPr lang="ko-KR" altLang="zh-CN" sz="2000" dirty="0">
                <a:latin typeface="굴림체" pitchFamily="49" charset="-127"/>
                <a:ea typeface="SimSun" pitchFamily="2" charset="-122"/>
              </a:rPr>
              <a:t>지향(distributive intent)과 </a:t>
            </a:r>
            <a:r>
              <a:rPr lang="ko-KR" altLang="zh-CN" sz="2000" dirty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통합</a:t>
            </a:r>
            <a:r>
              <a:rPr lang="ko-KR" altLang="zh-CN" sz="2000" dirty="0">
                <a:latin typeface="굴림체" pitchFamily="49" charset="-127"/>
                <a:ea typeface="SimSun" pitchFamily="2" charset="-122"/>
              </a:rPr>
              <a:t>지향(integrative intent)의 두 가지를 근간으로 한 접근방법을 들 수 있음(Lewicki &amp; Litterer, 1985; Walton &amp; Mckersie, 1965)</a:t>
            </a:r>
            <a:endParaRPr lang="en-US" altLang="ko-KR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zh-CN" sz="2000" dirty="0">
                <a:latin typeface="굴림체" pitchFamily="49" charset="-127"/>
                <a:ea typeface="SimSun" pitchFamily="2" charset="-122"/>
              </a:rPr>
              <a:t>분배지향적인 차원(경쟁-양보)</a:t>
            </a: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:</a:t>
            </a:r>
            <a:r>
              <a:rPr lang="ko-KR" altLang="zh-CN" sz="2000" dirty="0">
                <a:latin typeface="굴림체" pitchFamily="49" charset="-127"/>
                <a:ea typeface="SimSun" pitchFamily="2" charset="-122"/>
              </a:rPr>
              <a:t> 경쟁 시 다른 사람의 몫을 최대한 많이 가져오거나, 혹은 적응 시 타인에게 가능하면 많이 주는 것</a:t>
            </a:r>
            <a:endParaRPr lang="en-US" altLang="ko-KR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zh-CN" sz="2000" dirty="0">
                <a:latin typeface="굴림체" pitchFamily="49" charset="-127"/>
                <a:ea typeface="SimSun" pitchFamily="2" charset="-122"/>
              </a:rPr>
              <a:t>통합지향적인 차원(협력-회피)</a:t>
            </a: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:</a:t>
            </a:r>
            <a:r>
              <a:rPr lang="ko-KR" altLang="zh-CN" sz="2000" dirty="0">
                <a:latin typeface="굴림체" pitchFamily="49" charset="-127"/>
                <a:ea typeface="SimSun" pitchFamily="2" charset="-122"/>
              </a:rPr>
              <a:t> 모든 개개인이 문제의 해결책을 찾는 것을 강조하는 것으로, 서로가 협력하거나 완전히 무시할 때 만족을 최대로 하려는 것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b="1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8852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374686"/>
              </p:ext>
            </p:extLst>
          </p:nvPr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1. </a:t>
                      </a:r>
                      <a:r>
                        <a:rPr kumimoji="1" lang="ko-KR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갈등관리</a:t>
                      </a:r>
                      <a:r>
                        <a:rPr kumimoji="1" lang="ko-KR" altLang="en-US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</a:t>
                      </a:r>
                      <a:r>
                        <a:rPr kumimoji="1" lang="ko-KR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스타일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8859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78860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77800" y="1822450"/>
            <a:ext cx="8794750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갈등관리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의</a:t>
            </a: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 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스타일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Thomas &amp; Kilmann, 1974;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Sorenson</a:t>
            </a: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1999)</a:t>
            </a:r>
            <a:endParaRPr lang="en-US"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경쟁(competition): 타인의 이익은 고려하지 않고 오직 자신의 이익만 추구하는 형태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양보(accommodation): 경쟁과 정 반대의 개념으로, 타인의 이익에는 큰 관심을 보이나 자기 자신의 이익에는 낮은 관심을 보이는 것</a:t>
            </a:r>
            <a:endParaRPr lang="en-US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협력(collaboration)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: 이해관계자 모두의 요구사항을 충족시키려는 것으로, 이는 앞의 양보와는 달리 타인의 요구사항에 굴복하는 것이 아니라, 상호 “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</a:rPr>
              <a:t>윈-윈(win-win)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" 해결책을 적극적으로 찾으려는 형태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.</a:t>
            </a:r>
          </a:p>
          <a:p>
            <a:pPr marL="107950" algn="just" eaLnBrk="1" hangingPunct="1">
              <a:buClr>
                <a:srgbClr val="0000FF"/>
              </a:buClr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  BUT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참가자 모두의 노력과 오랜 시간이 필요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.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개방적인 커뮤니케이션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,</a:t>
            </a:r>
          </a:p>
          <a:p>
            <a:pPr marL="107950" algn="just" eaLnBrk="1" hangingPunct="1">
              <a:buClr>
                <a:srgbClr val="0000FF"/>
              </a:buClr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 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상호신뢰와 상호지원 등 훌륭한 스킬이 필요함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. 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타협(compromise): 몫이 고정되어 있고, 무엇인가를 포기해야 하므로 그 누구도 완벽하게 만족할 수 없는 형태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</a:rPr>
              <a:t>. 고도로 통합적인 협력과는 달리, 타협은 절대적으로 분배위주.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회피(avoidance): 갈등이 있다는 그 자체를 거부하거나 갈등에 대해 논쟁하는 것조차 피하려는 형태</a:t>
            </a: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0900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갈등관리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0907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80908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4128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가족기업의 갈등관리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(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Sorenson</a:t>
            </a: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,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1999)</a:t>
            </a: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  <p:graphicFrame>
        <p:nvGraphicFramePr>
          <p:cNvPr id="2" name="Group 4"/>
          <p:cNvGraphicFramePr>
            <a:graphicFrameLocks noGrp="1"/>
          </p:cNvGraphicFramePr>
          <p:nvPr/>
        </p:nvGraphicFramePr>
        <p:xfrm>
          <a:off x="254000" y="2559050"/>
          <a:ext cx="8651875" cy="2909888"/>
        </p:xfrm>
        <a:graphic>
          <a:graphicData uri="http://schemas.openxmlformats.org/drawingml/2006/table">
            <a:tbl>
              <a:tblPr/>
              <a:tblGrid>
                <a:gridCol w="2332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43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624">
                <a:tc rowSpan="2" gridSpan="2"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ko-KR" altLang="en-US" sz="1800" b="1" i="0" u="none" baseline="0" dirty="0"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</a:rPr>
                        <a:t>가족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기업의 성과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917">
                <a:tc gridSpan="2"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정(+)의 효과</a:t>
                      </a: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부(-)의 효과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068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가족의 성과</a:t>
                      </a: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정(+)의 효과</a:t>
                      </a:r>
                      <a:endParaRPr kumimoji="1" lang="ko-KR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협력(Collaboration)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타협(compromise)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양보(accommodation)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협력(Collaboration)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타협(compromise)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양보(accommodation)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666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바탕" pitchFamily="18" charset="-127"/>
                          <a:ea typeface="바탕" pitchFamily="18" charset="-127"/>
                          <a:sym typeface="+mn-ea"/>
                        </a:rPr>
                        <a:t>부(-)의 효과</a:t>
                      </a:r>
                      <a:endParaRPr kumimoji="1" lang="ko-KR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</a:txBody>
                  <a:tcPr marL="91433" marR="91433" marT="45730" marB="4573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협력(Collaboration)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타협(compromise) 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경쟁(competition)</a:t>
                      </a: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dobe 명조 Std M" panose="02020600000000000000" pitchFamily="18" charset="-127"/>
                          <a:ea typeface="Adobe 명조 Std M" panose="02020600000000000000" pitchFamily="18" charset="-127"/>
                        </a:rPr>
                        <a:t>회피(avoidance)</a:t>
                      </a:r>
                    </a:p>
                  </a:txBody>
                  <a:tcPr marL="91433" marR="91433" marT="45730" marB="4573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246063" y="2559050"/>
            <a:ext cx="3749675" cy="12303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687513" y="1987550"/>
            <a:ext cx="5888037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ko-KR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&lt;표 </a:t>
            </a:r>
            <a:r>
              <a: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8</a:t>
            </a:r>
            <a:r>
              <a:rPr lang="ko-KR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-</a:t>
            </a:r>
            <a:r>
              <a:rPr lang="en-US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4</a:t>
            </a:r>
            <a:r>
              <a:rPr lang="ko-KR" altLang="ko-KR" b="1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&gt;  가족기업의 갈등관리</a:t>
            </a:r>
          </a:p>
        </p:txBody>
      </p:sp>
      <p:sp>
        <p:nvSpPr>
          <p:cNvPr id="10" name="矩形 9"/>
          <p:cNvSpPr/>
          <p:nvPr/>
        </p:nvSpPr>
        <p:spPr>
          <a:xfrm>
            <a:off x="304800" y="5588000"/>
            <a:ext cx="779145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예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) </a:t>
            </a: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분쟁해결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(53%),   </a:t>
            </a: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타협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(31%),   </a:t>
            </a: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의견일치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(23%),  </a:t>
            </a:r>
            <a:r>
              <a:rPr lang="ko-KR" altLang="en-US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중재</a:t>
            </a:r>
            <a:r>
              <a:rPr lang="en-US" altLang="ko-KR" sz="1600" b="1" noProof="1">
                <a:solidFill>
                  <a:srgbClr val="000000"/>
                </a:solidFill>
                <a:latin typeface="굴림" pitchFamily="50" charset="-127"/>
                <a:ea typeface="굴림" pitchFamily="50" charset="-127"/>
                <a:sym typeface="+mn-ea"/>
              </a:rPr>
              <a:t>(2%) </a:t>
            </a: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1000" noProof="1">
                <a:solidFill>
                  <a:srgbClr val="000000"/>
                </a:solidFill>
              </a:rPr>
              <a:t>자료: Sorenson, Ritch L.(1999)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294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747828"/>
              </p:ext>
            </p:extLst>
          </p:nvPr>
        </p:nvGraphicFramePr>
        <p:xfrm>
          <a:off x="-110177" y="190565"/>
          <a:ext cx="8936038" cy="95719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2. </a:t>
                      </a: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효율적인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</a:t>
                      </a:r>
                      <a:r>
                        <a:rPr kumimoji="1" 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갈등관리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295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8295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4128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r>
              <a:rPr sz="2000" b="1" noProof="1">
                <a:solidFill>
                  <a:schemeClr val="tx1"/>
                </a:solidFill>
                <a:latin typeface="굴림체" charset="0"/>
                <a:ea typeface="宋体" charset="0"/>
              </a:rPr>
              <a:t>효율적인 갈등관리 전략: 협력</a:t>
            </a:r>
            <a:endParaRPr lang="en-US"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sz="2000" b="1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협력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의 특징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charset="0"/>
              <a:buChar char="•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가족과 기업 성과 모두에 중요하며 긍정적인 영향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charset="0"/>
              <a:buChar char="•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가족기업의 갈등관리 전략에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가장 효율적인 전략</a:t>
            </a:r>
          </a:p>
          <a:p>
            <a:pPr marL="450850" indent="-342900" algn="just" eaLnBrk="1" hangingPunct="1">
              <a:buClr>
                <a:srgbClr val="0000FF"/>
              </a:buClr>
              <a:buFont typeface="Arial" charset="0"/>
              <a:buChar char="•"/>
              <a:defRPr/>
            </a:pP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통합지향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적인 접근방법 즉 자원을 크게 하여 시너지, 팀워크, 그리고 학습을 증진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,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팀</a:t>
            </a:r>
            <a:r>
              <a:rPr lang="en-US" altLang="ko-KR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혹은 집단 지향적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.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상호협력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을 중히 여김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.</a:t>
            </a: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charset="0"/>
              <a:buChar char="•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지위보다는 관련정보나 문제에 초점을 맞추며, 감정보다는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지적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이거나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인지 지향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적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Arial" charset="0"/>
              <a:buChar char="•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성공적인 기업과 건강한 가족은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기업의 성과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와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가족의 성과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모두</a:t>
            </a:r>
            <a:r>
              <a:rPr lang="ko-KR" altLang="zh-CN" sz="2000" noProof="1">
                <a:solidFill>
                  <a:schemeClr val="tx1"/>
                </a:solidFill>
                <a:latin typeface="굴림체" charset="0"/>
                <a:ea typeface="宋体" charset="0"/>
                <a:sym typeface="+mn-ea"/>
              </a:rPr>
              <a:t>에게 긍정적인 효과가 나타날 수 있는 전략은 바로 </a:t>
            </a:r>
            <a:r>
              <a:rPr lang="ko-KR" altLang="zh-CN" sz="2000" noProof="1">
                <a:solidFill>
                  <a:srgbClr val="FF0000"/>
                </a:solidFill>
                <a:latin typeface="굴림체" charset="0"/>
                <a:ea typeface="宋体" charset="0"/>
                <a:sym typeface="+mn-ea"/>
              </a:rPr>
              <a:t>협력</a:t>
            </a: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45085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92430" indent="-28448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zh-CN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107950"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92430" indent="-273685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499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의사소통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500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8500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23850" y="1549400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dirty="0">
                <a:latin typeface="굴림체" pitchFamily="49" charset="-127"/>
                <a:ea typeface="SimSun" pitchFamily="2" charset="-122"/>
              </a:rPr>
              <a:t>가족기업에서 일어나는 일반적인 문제를 해결하는 좋은 방법 중의 하나</a:t>
            </a:r>
            <a:endParaRPr lang="en-US" altLang="ko-KR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ko-KR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dirty="0">
                <a:latin typeface="굴림체" pitchFamily="49" charset="-127"/>
                <a:ea typeface="SimSun" pitchFamily="2" charset="-122"/>
              </a:rPr>
              <a:t>의사소통의 효과를 극대화시</a:t>
            </a: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키기 위해서</a:t>
            </a:r>
            <a:r>
              <a:rPr lang="ko-KR" altLang="ko-KR" sz="2000" dirty="0">
                <a:latin typeface="굴림체" pitchFamily="49" charset="-127"/>
                <a:ea typeface="SimSun" pitchFamily="2" charset="-122"/>
              </a:rPr>
              <a:t> 필요한 7가지 주의사항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: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1.</a:t>
            </a: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다른 사람의 관점을 이해하기 위한 별도의 시간을 만들어라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2.</a:t>
            </a: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대화 시 자신과 다른 의견이 있을 수 있다는 점을 이해하라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3.</a:t>
            </a: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자신과 의견이나 관점이 다른 사람에 대한 정보나 통찰력을 찾아라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4.</a:t>
            </a: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문제에 대한 불화나 갈등이 클 경우, 가족의 가치관은 공통적이며 서로가 좀 더 잘 하기 위해 노력 중이라는 사실을 잊지 말라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5.</a:t>
            </a: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가족회의 등의 의사소통 시 필요한 “행동 규칙”을 만들어라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6.</a:t>
            </a: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가족기업 내에서는 독불장군이란 있을 수 없으므로, 다른 가족구성원들을 비웃거나 빈정거려서는 아니 됨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altLang="ko-KR" sz="2000" dirty="0">
                <a:latin typeface="굴림체" pitchFamily="49" charset="-127"/>
                <a:ea typeface="SimSun" pitchFamily="2" charset="-122"/>
              </a:rPr>
              <a:t>7.</a:t>
            </a: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대화나 토론 시 반드시 시간을 정해놓고 하라</a:t>
            </a:r>
            <a:endParaRPr lang="en-US" altLang="ko-KR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zh-CN" sz="2000" dirty="0">
                <a:latin typeface="굴림체" pitchFamily="49" charset="-127"/>
                <a:ea typeface="SimSun" pitchFamily="2" charset="-122"/>
                <a:sym typeface="SimHei" pitchFamily="49" charset="-122"/>
              </a:rPr>
              <a:t>기업에 관여하는 남매나 사촌들은 가족기업 성공에 중요한 요소인 의견의 불일치를 해결하거나 이에 대해 건설적으로 반대하는 방법을 배우야 함　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b="1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704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의사소통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705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8705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50838" y="1833563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dirty="0">
                <a:latin typeface="굴림체" pitchFamily="49" charset="-127"/>
                <a:ea typeface="SimSun" pitchFamily="2" charset="-122"/>
              </a:rPr>
              <a:t>‘해결책의 출발점은 어떤 문제나 결정에 상반되는 당사자끼리 직접 </a:t>
            </a:r>
            <a:r>
              <a:rPr lang="ko-KR" altLang="ko-KR" sz="2000" dirty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얼굴을 맞대고 대화</a:t>
            </a:r>
            <a:r>
              <a:rPr lang="ko-KR" altLang="ko-KR" sz="2000" dirty="0">
                <a:latin typeface="굴림체" pitchFamily="49" charset="-127"/>
                <a:ea typeface="SimSun" pitchFamily="2" charset="-122"/>
              </a:rPr>
              <a:t>(</a:t>
            </a:r>
            <a:r>
              <a:rPr lang="ko-KR" altLang="ko-KR" sz="2000" dirty="0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face-to-face dialogue</a:t>
            </a:r>
            <a:r>
              <a:rPr lang="ko-KR" altLang="ko-KR" sz="2000" dirty="0">
                <a:latin typeface="굴림체" pitchFamily="49" charset="-127"/>
                <a:ea typeface="SimSun" pitchFamily="2" charset="-122"/>
              </a:rPr>
              <a:t>)하는 것이다’라는 사실을 기억하는 것이 중</a:t>
            </a:r>
            <a:r>
              <a:rPr lang="ko-KR" altLang="zh-CN" sz="2000" dirty="0">
                <a:latin typeface="굴림체" pitchFamily="49" charset="-127"/>
                <a:ea typeface="SimSun" pitchFamily="2" charset="-122"/>
              </a:rPr>
              <a:t>요</a:t>
            </a:r>
            <a:endParaRPr lang="en-US" altLang="ko-KR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zh-CN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dirty="0">
                <a:latin typeface="굴림체" pitchFamily="49" charset="-127"/>
                <a:ea typeface="SimSun" pitchFamily="2" charset="-122"/>
              </a:rPr>
              <a:t>첫째로, 문제나 결정은 사고나 행동이 좁혀질 수 있도록 명확하게 규정지을 필요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.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문제의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근원을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파악하거나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몇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가지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대체안을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생성할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필요</a:t>
            </a:r>
            <a:endParaRPr lang="en-US" altLang="en-US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en-US" altLang="en-US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가족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구성원이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갈등을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해결할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수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없을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경우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,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가족은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갈등해결의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다른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방법인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가족위원회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나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solidFill>
                  <a:srgbClr val="FF0000"/>
                </a:solidFill>
                <a:latin typeface="굴림체" pitchFamily="49" charset="-127"/>
                <a:ea typeface="SimSun" pitchFamily="2" charset="-122"/>
              </a:rPr>
              <a:t>원로회의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등을</a:t>
            </a:r>
            <a:r>
              <a:rPr lang="en-US" altLang="en-US" sz="2000" dirty="0">
                <a:latin typeface="굴림체" pitchFamily="49" charset="-127"/>
                <a:ea typeface="SimSun" pitchFamily="2" charset="-122"/>
              </a:rPr>
              <a:t> </a:t>
            </a:r>
            <a:r>
              <a:rPr lang="en-US" altLang="en-US" sz="2000" dirty="0" err="1">
                <a:latin typeface="굴림체" pitchFamily="49" charset="-127"/>
                <a:ea typeface="SimSun" pitchFamily="2" charset="-122"/>
              </a:rPr>
              <a:t>활용</a:t>
            </a:r>
            <a:endParaRPr lang="en-US" altLang="en-US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en-US" altLang="en-US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zh-CN" sz="2000" dirty="0">
                <a:latin typeface="굴림체" pitchFamily="49" charset="-127"/>
                <a:ea typeface="SimSun" pitchFamily="2" charset="-122"/>
                <a:sym typeface="SimHei" pitchFamily="49" charset="-122"/>
              </a:rPr>
              <a:t>가족회의의 대부분 시간들은 이러한 이슈가 개인적인 문제가 되기 전에 장차 예측 가능한 갈등 해결책을 토론하는데 소요</a:t>
            </a:r>
            <a:endParaRPr lang="en-US" altLang="ko-KR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en-US" altLang="zh-CN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en-US" altLang="zh-CN" sz="2000" dirty="0" err="1">
                <a:latin typeface="굴림체" pitchFamily="49" charset="-127"/>
                <a:ea typeface="SimSun" pitchFamily="2" charset="-122"/>
                <a:sym typeface="SimHei" pitchFamily="49" charset="-122"/>
              </a:rPr>
              <a:t>갈등-해결</a:t>
            </a:r>
            <a:r>
              <a:rPr lang="en-US" altLang="zh-CN" sz="2000" dirty="0">
                <a:latin typeface="굴림체" pitchFamily="49" charset="-127"/>
                <a:ea typeface="SimSun" pitchFamily="2" charset="-122"/>
                <a:sym typeface="SimHei" pitchFamily="49" charset="-122"/>
              </a:rPr>
              <a:t> </a:t>
            </a:r>
            <a:r>
              <a:rPr lang="en-US" altLang="zh-CN" sz="2000" dirty="0" err="1">
                <a:latin typeface="굴림체" pitchFamily="49" charset="-127"/>
                <a:ea typeface="SimSun" pitchFamily="2" charset="-122"/>
                <a:sym typeface="SimHei" pitchFamily="49" charset="-122"/>
              </a:rPr>
              <a:t>기술을</a:t>
            </a:r>
            <a:r>
              <a:rPr lang="en-US" altLang="zh-CN" sz="2000" dirty="0">
                <a:latin typeface="굴림체" pitchFamily="49" charset="-127"/>
                <a:ea typeface="SimSun" pitchFamily="2" charset="-122"/>
                <a:sym typeface="SimHei" pitchFamily="49" charset="-122"/>
              </a:rPr>
              <a:t> 배</a:t>
            </a:r>
            <a:r>
              <a:rPr lang="ko-KR" altLang="en-US" sz="2000" dirty="0">
                <a:latin typeface="굴림체" pitchFamily="49" charset="-127"/>
                <a:ea typeface="SimSun" pitchFamily="2" charset="-122"/>
                <a:sym typeface="SimHei" pitchFamily="49" charset="-122"/>
              </a:rPr>
              <a:t>움．가족위원회나 이사회와 같은 메커니즘에 의존．가족을 도와줄 전문가를 초빙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b="1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3188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310337"/>
              </p:ext>
            </p:extLst>
          </p:nvPr>
        </p:nvGraphicFramePr>
        <p:xfrm>
          <a:off x="107950" y="260350"/>
          <a:ext cx="8936038" cy="957197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3. </a:t>
                      </a:r>
                      <a:r>
                        <a:rPr kumimoji="1" 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가계도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3195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93196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555750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b="1" dirty="0">
                <a:latin typeface="굴림체" pitchFamily="49" charset="-127"/>
                <a:ea typeface="SimSun" pitchFamily="2" charset="-122"/>
              </a:rPr>
              <a:t>가계도(家系圖)(genogram)의 이론적 배경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>
                <a:solidFill>
                  <a:srgbClr val="000000"/>
                </a:solidFill>
                <a:sym typeface="Arial" pitchFamily="34" charset="0"/>
              </a:rPr>
              <a:t>가계도 </a:t>
            </a:r>
            <a:r>
              <a:rPr lang="en-US" altLang="ko-KR" sz="2000" dirty="0">
                <a:solidFill>
                  <a:srgbClr val="000000"/>
                </a:solidFill>
                <a:sym typeface="Arial" pitchFamily="34" charset="0"/>
              </a:rPr>
              <a:t>: </a:t>
            </a:r>
            <a:r>
              <a:rPr lang="ko-KR" altLang="en-US" dirty="0" err="1">
                <a:solidFill>
                  <a:srgbClr val="000000"/>
                </a:solidFill>
                <a:sym typeface="Arial" pitchFamily="34" charset="0"/>
              </a:rPr>
              <a:t>가족트리</a:t>
            </a:r>
            <a:r>
              <a:rPr lang="en-US" altLang="ko-KR" dirty="0">
                <a:solidFill>
                  <a:srgbClr val="000000"/>
                </a:solidFill>
                <a:sym typeface="Arial" pitchFamily="34" charset="0"/>
              </a:rPr>
              <a:t>(family tree: </a:t>
            </a:r>
            <a:r>
              <a:rPr lang="ko-KR" altLang="en-US" dirty="0">
                <a:solidFill>
                  <a:srgbClr val="000000"/>
                </a:solidFill>
                <a:sym typeface="Arial" pitchFamily="34" charset="0"/>
              </a:rPr>
              <a:t>일종의 족보</a:t>
            </a:r>
            <a:r>
              <a:rPr lang="en-US" altLang="ko-KR" dirty="0">
                <a:solidFill>
                  <a:srgbClr val="000000"/>
                </a:solidFill>
                <a:sym typeface="Arial" pitchFamily="34" charset="0"/>
              </a:rPr>
              <a:t>)</a:t>
            </a:r>
            <a:r>
              <a:rPr lang="ko-KR" altLang="en-US" dirty="0">
                <a:solidFill>
                  <a:srgbClr val="000000"/>
                </a:solidFill>
                <a:sym typeface="Arial" pitchFamily="34" charset="0"/>
              </a:rPr>
              <a:t>를 만들기 위한 많은 정보가 들어있는 정형화된 서류</a:t>
            </a:r>
            <a:endParaRPr lang="ko-KR" altLang="en-US" dirty="0">
              <a:solidFill>
                <a:srgbClr val="000000"/>
              </a:solidFill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dirty="0">
                <a:solidFill>
                  <a:srgbClr val="000000"/>
                </a:solidFill>
                <a:sym typeface="Arial" pitchFamily="34" charset="0"/>
              </a:rPr>
              <a:t>가계도에는 가족에 관한 정보가 도식화되어 있기 때문에 복잡한 가족유형의 형태를 한 눈에 볼 수 있다</a:t>
            </a:r>
            <a:r>
              <a:rPr lang="en-US" altLang="ko-KR" dirty="0">
                <a:solidFill>
                  <a:srgbClr val="000000"/>
                </a:solidFill>
                <a:sym typeface="Arial" pitchFamily="34" charset="0"/>
              </a:rPr>
              <a:t>. </a:t>
            </a:r>
            <a:r>
              <a:rPr lang="ko-KR" altLang="en-US" dirty="0">
                <a:solidFill>
                  <a:srgbClr val="000000"/>
                </a:solidFill>
                <a:sym typeface="Arial" pitchFamily="34" charset="0"/>
              </a:rPr>
              <a:t>가계도는 가족의 구조를 나타내는 지도와 같은 것이므로 새로운 가족상을 부각시키기 위하여 새로운 정보를 첨가하는 것이 가능</a:t>
            </a:r>
            <a:r>
              <a:rPr lang="ko-KR" altLang="en-US" sz="2000" dirty="0">
                <a:solidFill>
                  <a:srgbClr val="000000"/>
                </a:solidFill>
                <a:latin typeface="Arial"/>
                <a:sym typeface="Arial" pitchFamily="34" charset="0"/>
              </a:rPr>
              <a:t> </a:t>
            </a:r>
            <a:endParaRPr lang="ko-KR" altLang="en-US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ko-KR" sz="2000" b="1" dirty="0">
                <a:latin typeface="굴림체" pitchFamily="49" charset="-127"/>
                <a:ea typeface="SimSun" pitchFamily="2" charset="-122"/>
              </a:rPr>
              <a:t>가계도 작성법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b="1" dirty="0">
                <a:latin typeface="굴림체" pitchFamily="49" charset="-127"/>
                <a:ea typeface="SimSun" pitchFamily="2" charset="-122"/>
                <a:sym typeface="SimHei" pitchFamily="49" charset="-122"/>
              </a:rPr>
              <a:t>가족구조 도식화</a:t>
            </a: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    남성은 □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여성은 ○의 기호로 나타낸다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중심인물은 이중의 □이나 ○으로 나타낸다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사망한 사람은 기호 속에 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×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를 표시하고 왼쪽 위에는 사망연도를 기입한다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.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사망연령은 보통 기호 내부에 표시</a:t>
            </a:r>
            <a:endParaRPr lang="ko-KR" altLang="en-US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b="1" dirty="0">
                <a:latin typeface="굴림체" pitchFamily="49" charset="-127"/>
                <a:ea typeface="SimSun" pitchFamily="2" charset="-122"/>
                <a:sym typeface="SimHei" pitchFamily="49" charset="-122"/>
              </a:rPr>
              <a:t>가족에 관한 정보를 기록</a:t>
            </a: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ko-KR" altLang="en-US" sz="2000" b="1" dirty="0">
                <a:solidFill>
                  <a:srgbClr val="000000"/>
                </a:solidFill>
                <a:sym typeface="Arial" pitchFamily="34" charset="0"/>
              </a:rPr>
              <a:t>  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구성원의 이력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이름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나이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생일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결혼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분가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이혼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사망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주소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직업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교육수준 등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);</a:t>
            </a:r>
          </a:p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   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가족구성원의 특성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신체적 특징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정서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행동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음주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마약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) ; 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중요한 가족사건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(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인간관계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갈등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질병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,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인생계획의 주요변화 등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)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 </a:t>
            </a:r>
            <a:endParaRPr lang="ko-KR" altLang="en-US" sz="16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b="1" dirty="0">
                <a:latin typeface="굴림체" pitchFamily="49" charset="-127"/>
                <a:ea typeface="SimSun" pitchFamily="2" charset="-122"/>
                <a:sym typeface="SimHei" pitchFamily="49" charset="-122"/>
              </a:rPr>
              <a:t>가족관계의 표현</a:t>
            </a:r>
          </a:p>
          <a:p>
            <a:pPr algn="just" eaLnBrk="1" hangingPunct="1">
              <a:buClr>
                <a:srgbClr val="0000FF"/>
              </a:buClr>
              <a:buFont typeface="Arial" panose="020B0604020202020204" pitchFamily="34" charset="0"/>
              <a:buNone/>
              <a:defRPr/>
            </a:pP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    추론에 근거한 작업 </a:t>
            </a:r>
            <a:r>
              <a:rPr lang="en-US" altLang="ko-KR" sz="1600" dirty="0">
                <a:solidFill>
                  <a:srgbClr val="000000"/>
                </a:solidFill>
                <a:sym typeface="Arial" pitchFamily="34" charset="0"/>
              </a:rPr>
              <a:t>:</a:t>
            </a:r>
            <a:r>
              <a:rPr lang="en-US" altLang="ko-KR" sz="1600" dirty="0">
                <a:solidFill>
                  <a:srgbClr val="000000"/>
                </a:solidFill>
                <a:latin typeface="Arial"/>
                <a:sym typeface="Arial" pitchFamily="34" charset="0"/>
              </a:rPr>
              <a:t> </a:t>
            </a:r>
            <a:r>
              <a:rPr lang="ko-KR" altLang="en-US" sz="1600" dirty="0">
                <a:solidFill>
                  <a:srgbClr val="000000"/>
                </a:solidFill>
                <a:sym typeface="Arial" pitchFamily="34" charset="0"/>
              </a:rPr>
              <a:t>가족구성원인 두 사람의 다양한 관계를 각각 다른 선으로 나타냄</a:t>
            </a:r>
            <a:endParaRPr lang="ko-KR" altLang="en-US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5236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/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가계도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5243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95244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4128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Font typeface="Wingdings" pitchFamily="2" charset="2"/>
              <a:buNone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가계도의 유용성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가계도는 오늘날 가족에게 영향을 미치는 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  <a:sym typeface="SimHei" pitchFamily="49" charset="-122"/>
              </a:rPr>
              <a:t>일생의 사건과 행동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에 대한 세대 간의 방식을 보여주는 특이하면서도 유용한 도구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>
                <a:latin typeface="굴림체" pitchFamily="49" charset="-127"/>
                <a:ea typeface="SimSun" pitchFamily="2" charset="-122"/>
              </a:rPr>
              <a:t>완성된 가계도는 역사학자, 임상의사, 가족기업 컨설턴트뿐만 아니라 가족 구성원들이 많은 가족 정보를 분석하거나 후세에 전달하는데 유용하게 사용될 것</a:t>
            </a:r>
            <a:endParaRPr lang="ko-KR" altLang="en-US" sz="2000" dirty="0">
              <a:latin typeface="굴림체" pitchFamily="49" charset="-127"/>
              <a:ea typeface="굴림체" pitchFamily="49" charset="-127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r>
              <a:rPr lang="ko-KR" altLang="en-US" sz="2000" b="1" dirty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가계도의 한계점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가족의 행동을 예언해 주는 것은 아니라는 사실에 주목할 필요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엄격한 행동 규칙이 아닌 단지 경향을 암시한 것에 불과함　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  <a:sym typeface="SimHei" pitchFamily="49" charset="-122"/>
              </a:rPr>
              <a:t>단지 미래 연구를 위한 시발점으로써 작용하는 가족의 기능에 관한 가설수립을 위한 도구일 뿐임 </a:t>
            </a: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SimSun" pitchFamily="2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p"/>
              <a:defRPr/>
            </a:pPr>
            <a:endParaRPr lang="ko-KR" altLang="en-US" sz="2000" dirty="0">
              <a:latin typeface="굴림체" pitchFamily="49" charset="-127"/>
              <a:ea typeface="SimSun" pitchFamily="2" charset="-122"/>
              <a:sym typeface="SimHei" pitchFamily="49" charset="-122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Font typeface="Wingdings" pitchFamily="2" charset="2"/>
              <a:buChar char="Ø"/>
              <a:defRPr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날짜 개체 틀 1"/>
          <p:cNvSpPr>
            <a:spLocks noGrp="1"/>
          </p:cNvSpPr>
          <p:nvPr>
            <p:ph type="dt" sz="quarter" idx="10"/>
          </p:nvPr>
        </p:nvSpPr>
        <p:spPr>
          <a:ln>
            <a:miter/>
          </a:ln>
        </p:spPr>
        <p:txBody>
          <a:bodyPr wrap="square" anchor="t">
            <a:normAutofit fontScale="85000" lnSpcReduction="20000"/>
          </a:bodyPr>
          <a:lstStyle/>
          <a:p>
            <a:pPr>
              <a:defRPr/>
            </a:pPr>
            <a:r>
              <a:rPr lang="ko-KR" altLang="en-US" b="1"/>
              <a:t>한국가족기업경영연구소</a:t>
            </a:r>
          </a:p>
          <a:p>
            <a:pPr>
              <a:defRPr/>
            </a:pPr>
            <a:r>
              <a:rPr lang="ko-KR" altLang="en-US" b="1"/>
              <a:t>  </a:t>
            </a:r>
            <a:r>
              <a:rPr lang="en-US" altLang="ko-KR" b="1"/>
              <a:t>(www.familybiz.or.kr)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3175" y="-3413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7284" name="Rectangle 5"/>
          <p:cNvSpPr>
            <a:spLocks noChangeArrowheads="1"/>
          </p:cNvSpPr>
          <p:nvPr/>
        </p:nvSpPr>
        <p:spPr bwMode="auto">
          <a:xfrm>
            <a:off x="3175" y="54324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5158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490996"/>
              </p:ext>
            </p:extLst>
          </p:nvPr>
        </p:nvGraphicFramePr>
        <p:xfrm>
          <a:off x="107950" y="260350"/>
          <a:ext cx="8936038" cy="947738"/>
        </p:xfrm>
        <a:graphic>
          <a:graphicData uri="http://schemas.openxmlformats.org/drawingml/2006/table">
            <a:tbl>
              <a:tblPr/>
              <a:tblGrid>
                <a:gridCol w="893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665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en-US" altLang="ko-KR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just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    </a:t>
                      </a:r>
                      <a:r>
                        <a:rPr kumimoji="1" lang="ko-KR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  </a:t>
                      </a:r>
                    </a:p>
                  </a:txBody>
                  <a:tcPr marL="0" marR="90003" marT="31596" marB="31596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085">
                <a:tc>
                  <a:txBody>
                    <a:bodyPr/>
                    <a:lstStyle/>
                    <a:p>
                      <a:endParaRPr lang="ko-KR" sz="1200" dirty="0"/>
                    </a:p>
                  </a:txBody>
                  <a:tcPr marL="91443" marR="91443" marT="30841" marB="3084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7291" name="组合 2"/>
          <p:cNvGrpSpPr>
            <a:grpSpLocks/>
          </p:cNvGrpSpPr>
          <p:nvPr/>
        </p:nvGrpSpPr>
        <p:grpSpPr bwMode="auto">
          <a:xfrm>
            <a:off x="2757488" y="187325"/>
            <a:ext cx="6275387" cy="431800"/>
            <a:chOff x="8449" y="297"/>
            <a:chExt cx="5776" cy="681"/>
          </a:xfrm>
        </p:grpSpPr>
        <p:sp>
          <p:nvSpPr>
            <p:cNvPr id="6" name="剪去对角的矩形 5"/>
            <p:cNvSpPr/>
            <p:nvPr/>
          </p:nvSpPr>
          <p:spPr>
            <a:xfrm>
              <a:off x="9922" y="297"/>
              <a:ext cx="1362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2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당사자</a:t>
              </a:r>
            </a:p>
          </p:txBody>
        </p:sp>
        <p:sp>
          <p:nvSpPr>
            <p:cNvPr id="7" name="剪去对角的矩形 6"/>
            <p:cNvSpPr/>
            <p:nvPr/>
          </p:nvSpPr>
          <p:spPr>
            <a:xfrm>
              <a:off x="11396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3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유형 </a:t>
              </a:r>
            </a:p>
          </p:txBody>
        </p:sp>
        <p:sp>
          <p:nvSpPr>
            <p:cNvPr id="8" name="剪去对角的矩形 7"/>
            <p:cNvSpPr/>
            <p:nvPr/>
          </p:nvSpPr>
          <p:spPr>
            <a:xfrm>
              <a:off x="12865" y="297"/>
              <a:ext cx="1362" cy="681"/>
            </a:xfrm>
            <a:prstGeom prst="snip2Diag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 startAt="4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 관리 </a:t>
              </a:r>
            </a:p>
          </p:txBody>
        </p:sp>
        <p:sp>
          <p:nvSpPr>
            <p:cNvPr id="9" name="剪去对角的矩形 8"/>
            <p:cNvSpPr/>
            <p:nvPr/>
          </p:nvSpPr>
          <p:spPr>
            <a:xfrm>
              <a:off x="8449" y="297"/>
              <a:ext cx="1360" cy="681"/>
            </a:xfrm>
            <a:prstGeom prst="snip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28600" indent="-228600" algn="ctr" eaLnBrk="1" hangingPunct="1">
                <a:buFont typeface="+mj-lt"/>
                <a:buAutoNum type="arabicPeriod"/>
                <a:defRPr/>
              </a:pPr>
              <a:r>
                <a:rPr lang="ko-KR" altLang="en-US" sz="1200" b="1" noProof="1">
                  <a:solidFill>
                    <a:schemeClr val="tx1"/>
                  </a:solidFill>
                </a:rPr>
                <a:t>갈등의 원인과  중요성 </a:t>
              </a:r>
            </a:p>
          </p:txBody>
        </p:sp>
      </p:grpSp>
      <p:pic>
        <p:nvPicPr>
          <p:cNvPr id="97292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588" y="6265863"/>
            <a:ext cx="153828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90513" y="1412875"/>
            <a:ext cx="8683625" cy="5035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Font typeface="Wingdings" charset="0"/>
              <a:buNone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  <a:sym typeface="+mn-ea"/>
              </a:rPr>
              <a:t> </a:t>
            </a: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sz="2000" noProof="1">
              <a:solidFill>
                <a:schemeClr val="tx1"/>
              </a:solidFill>
              <a:latin typeface="굴림체" charset="0"/>
              <a:ea typeface="宋体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p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宋体" charset="0"/>
              <a:sym typeface="+mn-ea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Font typeface="Wingdings" charset="0"/>
              <a:buChar char="Ø"/>
              <a:defRPr/>
            </a:pPr>
            <a:endParaRPr lang="ko-KR" alt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  <p:pic>
        <p:nvPicPr>
          <p:cNvPr id="97294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1146175"/>
            <a:ext cx="6845300" cy="571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687513" y="768350"/>
            <a:ext cx="5888037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&lt;</a:t>
            </a:r>
            <a:r>
              <a:rPr lang="ko-KR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그림 </a:t>
            </a:r>
            <a:r>
              <a:rPr lang="en-US" altLang="ko-KR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8-2</a:t>
            </a:r>
            <a:r>
              <a:rPr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&gt;  가계도에 사용되는 주요기호</a:t>
            </a:r>
            <a:r>
              <a:rPr lang="en-US" b="1" noProof="1">
                <a:solidFill>
                  <a:schemeClr val="tx1"/>
                </a:solidFill>
                <a:latin typeface="HY울릉도M" charset="0"/>
                <a:ea typeface="HY울릉도M" charset="0"/>
              </a:rPr>
              <a:t> (p. 225)</a:t>
            </a:r>
            <a:endParaRPr b="1" noProof="1">
              <a:solidFill>
                <a:schemeClr val="tx1"/>
              </a:solidFill>
              <a:latin typeface="HY울릉도M" charset="0"/>
              <a:ea typeface="HY울릉도M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658948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가족기업 갈등의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원인과 성격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 갈등의 당사자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가족기업의 갈등유형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목표갈등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과정갈등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Arial"/>
                <a:ea typeface="HY강B" pitchFamily="18" charset="-127"/>
                <a:cs typeface="+mn-cs"/>
              </a:rPr>
              <a:t>관계갈등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lang="en-US" altLang="ko-KR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lang="ko-KR" altLang="en-US" noProof="0" dirty="0">
                <a:solidFill>
                  <a:srgbClr val="5F5F5F"/>
                </a:solidFill>
                <a:latin typeface="Arial"/>
                <a:ea typeface="HY강B" pitchFamily="18" charset="-127"/>
              </a:rPr>
              <a:t>가족기업의 갈등관리</a:t>
            </a:r>
            <a:r>
              <a:rPr lang="en-US" altLang="ko-KR" noProof="0" dirty="0">
                <a:solidFill>
                  <a:srgbClr val="5F5F5F"/>
                </a:solidFill>
                <a:latin typeface="Arial"/>
                <a:ea typeface="HY강B" pitchFamily="18" charset="-127"/>
              </a:rPr>
              <a:t>: </a:t>
            </a:r>
            <a:r>
              <a:rPr lang="ko-KR" altLang="en-US" noProof="0" dirty="0">
                <a:solidFill>
                  <a:srgbClr val="5F5F5F"/>
                </a:solidFill>
                <a:latin typeface="Arial"/>
                <a:ea typeface="HY강B" pitchFamily="18" charset="-127"/>
              </a:rPr>
              <a:t>의사소통</a:t>
            </a:r>
            <a:r>
              <a:rPr lang="en-US" altLang="ko-KR" noProof="0" dirty="0">
                <a:solidFill>
                  <a:srgbClr val="5F5F5F"/>
                </a:solidFill>
                <a:latin typeface="Arial"/>
                <a:ea typeface="HY강B" pitchFamily="18" charset="-127"/>
              </a:rPr>
              <a:t>, </a:t>
            </a:r>
            <a:r>
              <a:rPr lang="ko-KR" altLang="en-US" noProof="0" dirty="0">
                <a:solidFill>
                  <a:srgbClr val="5F5F5F"/>
                </a:solidFill>
                <a:latin typeface="Arial"/>
                <a:ea typeface="HY강B" pitchFamily="18" charset="-127"/>
              </a:rPr>
              <a:t>가계도</a:t>
            </a:r>
            <a:endParaRPr lang="en-US" altLang="ko-KR" noProof="0" dirty="0">
              <a:solidFill>
                <a:srgbClr val="5F5F5F"/>
              </a:solidFill>
              <a:latin typeface="Arial"/>
              <a:ea typeface="HY강B" pitchFamily="18" charset="-127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HY강B" pitchFamily="18" charset="-127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tabLst/>
              <a:defRPr/>
            </a:pPr>
            <a:r>
              <a:rPr lang="en-US" altLang="ko-KR" dirty="0">
                <a:solidFill>
                  <a:srgbClr val="5F5F5F"/>
                </a:solidFill>
                <a:latin typeface="Arial"/>
                <a:ea typeface="HY강B" pitchFamily="18" charset="-127"/>
              </a:rPr>
              <a:t>    </a:t>
            </a: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标题 4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800100"/>
            <a:ext cx="6985000" cy="4535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en-US" altLang="zh-CN" sz="3200" b="1" dirty="0">
                <a:latin typeface="HY울릉도M" pitchFamily="18" charset="-127"/>
                <a:ea typeface="HY울릉도M" pitchFamily="18" charset="-127"/>
              </a:rPr>
              <a:t>&lt;</a:t>
            </a:r>
            <a:r>
              <a:rPr lang="ko-KR" altLang="en-US" sz="3200" b="1" dirty="0">
                <a:latin typeface="HY울릉도M" pitchFamily="18" charset="-127"/>
                <a:ea typeface="HY울릉도M" pitchFamily="18" charset="-127"/>
              </a:rPr>
              <a:t>사례연구 </a:t>
            </a:r>
            <a:r>
              <a:rPr lang="en-US" altLang="ko-KR" sz="3200" b="1" dirty="0">
                <a:latin typeface="HY울릉도M" pitchFamily="18" charset="-127"/>
                <a:ea typeface="HY울릉도M" pitchFamily="18" charset="-127"/>
              </a:rPr>
              <a:t>2</a:t>
            </a:r>
            <a:r>
              <a:rPr lang="en-US" altLang="zh-CN" sz="3200" b="1" dirty="0">
                <a:latin typeface="HY울릉도M" pitchFamily="18" charset="-127"/>
                <a:ea typeface="HY울릉도M" pitchFamily="18" charset="-127"/>
              </a:rPr>
              <a:t>&gt;</a:t>
            </a:r>
            <a:br>
              <a:rPr lang="en-US" altLang="zh-CN" sz="3200" b="1" dirty="0">
                <a:latin typeface="HY울릉도M" pitchFamily="18" charset="-127"/>
                <a:ea typeface="HY울릉도M" pitchFamily="18" charset="-127"/>
              </a:rPr>
            </a:br>
            <a:br>
              <a:rPr lang="en-US" altLang="zh-CN" sz="2000" dirty="0">
                <a:latin typeface="HY울릉도M" pitchFamily="18" charset="-127"/>
                <a:ea typeface="HY울릉도M" pitchFamily="18" charset="-127"/>
              </a:rPr>
            </a:br>
            <a:r>
              <a:rPr lang="ko-KR" altLang="en-US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사례 </a:t>
            </a:r>
            <a:r>
              <a:rPr lang="en-US" altLang="ko-KR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3:</a:t>
            </a:r>
            <a:r>
              <a:rPr lang="en-US" altLang="zh-CN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최우수</a:t>
            </a:r>
            <a:r>
              <a:rPr lang="en-US" altLang="zh-CN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지배구조 기업</a:t>
            </a:r>
            <a:r>
              <a:rPr lang="en-US" altLang="ko-KR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: </a:t>
            </a:r>
            <a:r>
              <a:rPr lang="ko-KR" altLang="en-US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독일의 머크 사</a:t>
            </a:r>
            <a:br>
              <a:rPr lang="en-US" altLang="zh-CN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</a:br>
            <a:r>
              <a:rPr lang="en-US" altLang="zh-CN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br>
              <a:rPr lang="en-US" altLang="zh-CN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</a:br>
            <a:r>
              <a:rPr lang="ko-KR" altLang="en-US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사례 </a:t>
            </a:r>
            <a:r>
              <a:rPr lang="en-US" altLang="ko-KR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4: </a:t>
            </a:r>
            <a:r>
              <a:rPr lang="en-US" altLang="zh-CN" sz="24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구치가</a:t>
            </a:r>
            <a:r>
              <a:rPr lang="en-US" altLang="zh-CN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(Gucci Family)-</a:t>
            </a:r>
            <a:r>
              <a:rPr lang="en-US" altLang="zh-CN" sz="24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가문의</a:t>
            </a:r>
            <a:r>
              <a:rPr lang="en-US" altLang="zh-CN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zh-CN" sz="2400" dirty="0" err="1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몰락</a:t>
            </a:r>
            <a:br>
              <a:rPr lang="en-US" altLang="zh-CN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</a:br>
            <a:br>
              <a:rPr lang="en-US" altLang="zh-CN" sz="2400" dirty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</a:br>
            <a:endParaRPr lang="en-US" altLang="ko-KR" sz="20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dirty="0"/>
              <a:t>                 </a:t>
            </a: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 fontScale="92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9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5142203"/>
  <p:tag name="MH_LIBRARY" val="GRAPHIC"/>
  <p:tag name="KSO_WM_TEMPLATE_CATEGORY" val="custom"/>
  <p:tag name="KSO_WM_TEMPLATE_INDEX" val="215"/>
  <p:tag name="KSO_WM_SLIDE_ID" val="custom215_27"/>
  <p:tag name="KSO_WM_SLIDE_INDEX" val="27"/>
  <p:tag name="KSO_WM_SLIDE_ITEM_CNT" val="1"/>
  <p:tag name="KSO_WM_SLIDE_TYPE" val="endPage"/>
  <p:tag name="KSO_WM_BEAUTIFY_FLAG" val="#wm#"/>
  <p:tag name="KSO_WM_TAG_VERSION" val="1.0"/>
  <p:tag name="KSO_WM_SLIDE_LAYOUT" val="a"/>
  <p:tag name="KSO_WM_SLIDE_LAYOUT_CNT" val="1"/>
</p:tagLst>
</file>

<file path=ppt/theme/theme1.xml><?xml version="1.0" encoding="utf-8"?>
<a:theme xmlns:a="http://schemas.openxmlformats.org/drawingml/2006/main" name="A000120140530A99PPBG">
  <a:themeElements>
    <a:clrScheme name="自定义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34C5D4"/>
      </a:accent1>
      <a:accent2>
        <a:srgbClr val="5BDBB3"/>
      </a:accent2>
      <a:accent3>
        <a:srgbClr val="D0DA71"/>
      </a:accent3>
      <a:accent4>
        <a:srgbClr val="FCE066"/>
      </a:accent4>
      <a:accent5>
        <a:srgbClr val="3DB195"/>
      </a:accent5>
      <a:accent6>
        <a:srgbClr val="FFC000"/>
      </a:accent6>
      <a:hlink>
        <a:srgbClr val="0070C0"/>
      </a:hlink>
      <a:folHlink>
        <a:srgbClr val="7F7F7F"/>
      </a:folHlink>
    </a:clrScheme>
    <a:fontScheme name="自定义 3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itchFamily="34" charset="0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21515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47B6E7"/>
      </a:accent1>
      <a:accent2>
        <a:srgbClr val="628EE3"/>
      </a:accent2>
      <a:accent3>
        <a:srgbClr val="2BC3B5"/>
      </a:accent3>
      <a:accent4>
        <a:srgbClr val="92D050"/>
      </a:accent4>
      <a:accent5>
        <a:srgbClr val="CEB9A3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</TotalTime>
  <Pages>0</Pages>
  <Words>3264</Words>
  <Characters>0</Characters>
  <Application>Microsoft Office PowerPoint</Application>
  <DocSecurity>0</DocSecurity>
  <PresentationFormat>화면 슬라이드 쇼(4:3)</PresentationFormat>
  <Lines>0</Lines>
  <Paragraphs>589</Paragraphs>
  <Slides>35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35</vt:i4>
      </vt:variant>
    </vt:vector>
  </HeadingPairs>
  <TitlesOfParts>
    <vt:vector size="54" baseType="lpstr">
      <vt:lpstr>Adobe 명조 Std M</vt:lpstr>
      <vt:lpstr>Arial Unicode MS</vt:lpstr>
      <vt:lpstr>方正舒体</vt:lpstr>
      <vt:lpstr>HY강B</vt:lpstr>
      <vt:lpstr>HY강M</vt:lpstr>
      <vt:lpstr>HY나무B</vt:lpstr>
      <vt:lpstr>HY신명조</vt:lpstr>
      <vt:lpstr>HY울릉도M</vt:lpstr>
      <vt:lpstr>굴림</vt:lpstr>
      <vt:lpstr>굴림체</vt:lpstr>
      <vt:lpstr>맑은 고딕</vt:lpstr>
      <vt:lpstr>바탕</vt:lpstr>
      <vt:lpstr>Arial</vt:lpstr>
      <vt:lpstr>Calibri</vt:lpstr>
      <vt:lpstr>Wingdings</vt:lpstr>
      <vt:lpstr>Wingdings 2</vt:lpstr>
      <vt:lpstr>A000120140530A99PPBG</vt:lpstr>
      <vt:lpstr>1_Office 主题</vt:lpstr>
      <vt:lpstr>Office 테마</vt:lpstr>
      <vt:lpstr>8장. 가족기업의 갈등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&lt;사례연구 2&gt;  사례 3: 최우수 지배구조 기업: 독일의 머크 사   사례 4: 구치가(Gucci Family)-가문의 몰락  </vt:lpstr>
      <vt:lpstr>                THANK  YOU!                   &amp;                    Q&amp;A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남영호</dc:creator>
  <cp:lastModifiedBy>Youngho Nam</cp:lastModifiedBy>
  <cp:revision>142</cp:revision>
  <dcterms:created xsi:type="dcterms:W3CDTF">2009-08-30T08:57:11Z</dcterms:created>
  <dcterms:modified xsi:type="dcterms:W3CDTF">2026-07-26T02:45:50Z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2052-10.1.0.5740</vt:lpwstr>
  </property>
</Properties>
</file>