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4" r:id="rId2"/>
  </p:sldMasterIdLst>
  <p:notesMasterIdLst>
    <p:notesMasterId r:id="rId33"/>
  </p:notesMasterIdLst>
  <p:sldIdLst>
    <p:sldId id="321" r:id="rId3"/>
    <p:sldId id="257" r:id="rId4"/>
    <p:sldId id="500" r:id="rId5"/>
    <p:sldId id="574" r:id="rId6"/>
    <p:sldId id="575" r:id="rId7"/>
    <p:sldId id="576" r:id="rId8"/>
    <p:sldId id="577" r:id="rId9"/>
    <p:sldId id="579" r:id="rId10"/>
    <p:sldId id="581" r:id="rId11"/>
    <p:sldId id="585" r:id="rId12"/>
    <p:sldId id="586" r:id="rId13"/>
    <p:sldId id="587" r:id="rId14"/>
    <p:sldId id="588" r:id="rId15"/>
    <p:sldId id="589" r:id="rId16"/>
    <p:sldId id="591" r:id="rId17"/>
    <p:sldId id="592" r:id="rId18"/>
    <p:sldId id="594" r:id="rId19"/>
    <p:sldId id="595" r:id="rId20"/>
    <p:sldId id="596" r:id="rId21"/>
    <p:sldId id="599" r:id="rId22"/>
    <p:sldId id="600" r:id="rId23"/>
    <p:sldId id="603" r:id="rId24"/>
    <p:sldId id="604" r:id="rId25"/>
    <p:sldId id="606" r:id="rId26"/>
    <p:sldId id="598" r:id="rId27"/>
    <p:sldId id="607" r:id="rId28"/>
    <p:sldId id="573" r:id="rId29"/>
    <p:sldId id="617" r:id="rId30"/>
    <p:sldId id="522" r:id="rId31"/>
    <p:sldId id="553" r:id="rId3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81" d="100"/>
          <a:sy n="81" d="100"/>
        </p:scale>
        <p:origin x="2670" y="90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C68BB49E-9700-4D65-A110-F106A9DBC801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25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014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257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02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453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8426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14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895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133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2922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2352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1291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3174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184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854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79010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8D12D-20AA-45BA-B03B-0D67958AE058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0737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603945" y="980728"/>
            <a:ext cx="6415088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7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가족기업의 지배구조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278152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70648" y="3793031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24026" y="2724693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150128" y="283609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905912" y="2845299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가족의 지배구조</a:t>
            </a:r>
            <a:r>
              <a:rPr lang="en-US" altLang="ko-KR" sz="2000" b="1" dirty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가족회의와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ko-KR" altLang="en-US" sz="2000" b="1" dirty="0" err="1">
                <a:solidFill>
                  <a:schemeClr val="bg1"/>
                </a:solidFill>
                <a:latin typeface="Arial" charset="0"/>
              </a:rPr>
              <a:t>가족위원회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150128" y="381211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383337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기업의 지배구조</a:t>
            </a:r>
            <a:r>
              <a:rPr lang="en-US" altLang="ko-KR" sz="2000" b="1" dirty="0">
                <a:solidFill>
                  <a:schemeClr val="bg1"/>
                </a:solidFill>
                <a:latin typeface="Arial" charset="0"/>
              </a:rPr>
              <a:t>: 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이사회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6" name="Text Box 2"/>
          <p:cNvSpPr txBox="1">
            <a:spLocks noChangeArrowheads="1"/>
          </p:cNvSpPr>
          <p:nvPr/>
        </p:nvSpPr>
        <p:spPr bwMode="auto">
          <a:xfrm>
            <a:off x="1134116" y="4683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185382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</a:t>
            </a:r>
            <a:r>
              <a:rPr lang="ko-KR" altLang="en-US" sz="2000" b="1" dirty="0"/>
              <a:t>가족기업의 지배구조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24026" y="190092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70647" y="4686238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chemeClr val="bg1"/>
                </a:solidFill>
                <a:latin typeface="Arial" charset="0"/>
              </a:rPr>
              <a:t>   </a:t>
            </a:r>
            <a:r>
              <a:rPr lang="en-US" altLang="ko-KR" b="1" dirty="0">
                <a:solidFill>
                  <a:schemeClr val="bg1"/>
                </a:solidFill>
                <a:latin typeface="Arial" charset="0"/>
              </a:rPr>
              <a:t>04</a:t>
            </a:r>
            <a:r>
              <a:rPr lang="ko-KR" altLang="en-US" b="1" dirty="0">
                <a:solidFill>
                  <a:schemeClr val="bg1"/>
                </a:solidFill>
                <a:latin typeface="Arial" charset="0"/>
              </a:rPr>
              <a:t>       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경영권 방어수단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134116" y="5077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지배구조의 개념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256365" y="2260427"/>
            <a:ext cx="8290735" cy="315795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지배구조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이해관계자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채권자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종업원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공급자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소비자 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의 권한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(accountability)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을 설명하는 명시적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묵시적 계약관계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미국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주주 자본주의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(shareholder capitalism)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  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일본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독일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이해관계자 자본주의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(stakeholder capitalism)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효율적인 지배구조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 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①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장래 기업이 나아갈 방향을 제시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   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②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기업경영의 가치관(values)의 표현, 기업의 정책(policies)을 안내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cs typeface="+mn-cs"/>
              </a:rPr>
              <a:t>    </a:t>
            </a:r>
          </a:p>
          <a:p>
            <a:pPr marL="742950" marR="0" lvl="1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</a:rPr>
              <a:t>이를위해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</a:rPr>
              <a:t>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sym typeface="+mn-ea"/>
              </a:rPr>
              <a:t>적시(right time), 적재(right things)에 적합한 인재(right people)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sym typeface="+mn-ea"/>
              </a:rPr>
              <a:t>를 배치하여야 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sym typeface="+mn-ea"/>
              </a:rPr>
              <a:t>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기업의 지배구조 모형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주주의 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활동성에 의해 분류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가족기업: 주주의 수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적지만 주주의 활동이 아주 적극적, 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통제모형</a:t>
            </a:r>
            <a:endParaRPr kumimoji="0" lang="en-US" altLang="ko-KR" b="0" i="0" u="none" strike="noStrike" kern="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일반기업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주주의 수는 많지만 주주의 활동이 소극적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시장모형</a:t>
            </a:r>
            <a:endParaRPr kumimoji="0" lang="en-US" altLang="ko-KR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가족의 지배구조: 가족위원회와 가족회의/ 기업의 지배구조: 이사회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0" lang="ko-KR" altLang="en-US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 둘을 상호 유기적으로 전체적으로 고려</a:t>
            </a:r>
            <a:r>
              <a:rPr kumimoji="0" lang="en-US" altLang="ko-KR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지배구조의 개념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953426" y="1397258"/>
            <a:ext cx="49164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7-1&gt;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지배구조의 특성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531544"/>
              </p:ext>
            </p:extLst>
          </p:nvPr>
        </p:nvGraphicFramePr>
        <p:xfrm>
          <a:off x="638175" y="2106613"/>
          <a:ext cx="7853363" cy="3771901"/>
        </p:xfrm>
        <a:graphic>
          <a:graphicData uri="http://schemas.openxmlformats.org/drawingml/2006/table">
            <a:tbl>
              <a:tblPr/>
              <a:tblGrid>
                <a:gridCol w="1083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65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174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시장모형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일반공개기업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통제모형</a:t>
                      </a: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가족기업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)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41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강조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주주의 이익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 이익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348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많으며</a:t>
                      </a: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분산되어있음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재무적인 것에 관심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단기적인 관점 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적으며</a:t>
                      </a: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집중되어있음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재무 이외의 것에 관심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장기적인 관점 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52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시장개방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효율적인 시장을 달성하기 위함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적극 오너 관여로 제한된 요구 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20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경영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대리인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집사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책사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）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52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이사회</a:t>
                      </a:r>
                    </a:p>
                  </a:txBody>
                  <a:tcPr marL="91444" marR="91444" marT="46305" marB="463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모니터링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보수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자문　역량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　정체</a:t>
                      </a:r>
                    </a:p>
                  </a:txBody>
                  <a:tcPr marL="91444" marR="91444" marT="46305" marB="463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971550" y="6019800"/>
            <a:ext cx="73612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자료: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Ken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Moores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Justin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Craig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(2009),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Professionalising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Family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Businesses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Bond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University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강의안 중에서</a:t>
            </a:r>
          </a:p>
        </p:txBody>
      </p:sp>
    </p:spTree>
    <p:extLst>
      <p:ext uri="{BB962C8B-B14F-4D97-AF65-F5344CB8AC3E}">
        <p14:creationId xmlns:p14="http://schemas.microsoft.com/office/powerpoint/2010/main" val="317621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879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 지배구조의 주요 임무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979712" y="1397258"/>
            <a:ext cx="5434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지배구조의 영역별 임무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712744"/>
              </p:ext>
            </p:extLst>
          </p:nvPr>
        </p:nvGraphicFramePr>
        <p:xfrm>
          <a:off x="252413" y="1987550"/>
          <a:ext cx="8599488" cy="4032250"/>
        </p:xfrm>
        <a:graphic>
          <a:graphicData uri="http://schemas.openxmlformats.org/drawingml/2006/table">
            <a:tbl>
              <a:tblPr/>
              <a:tblGrid>
                <a:gridCol w="2889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2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6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9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 지배구조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가족위원회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가족회의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기업의 지배구조</a:t>
                      </a:r>
                      <a:endParaRPr kumimoji="1" lang="en-US" altLang="ko-K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이사회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)</a:t>
                      </a: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</a:txBody>
                  <a:tcPr marL="91443" marR="9144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중복되는 부분</a:t>
                      </a: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025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 가치관/임무/비전의 수립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 구성원 간의 원활한 커뮤니케이션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가족 구성원의 교육/관계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 구성원의 갈등이나 트러블 조정/해결 등</a:t>
                      </a: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 승계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배당금의 분배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 윤리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가족/기업 관계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이사회의 구성/선발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경영성과의 검토 등의 임무를 책임진다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</a:pP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경영자의 임무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 문화 형성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 전략 수립/실천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일일운영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고용관계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보상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기업과 지역사회와의 관계 등</a:t>
                      </a:r>
                    </a:p>
                  </a:txBody>
                  <a:tcPr marL="91443" marR="91443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배당 정책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주주상환 정책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이사 선발 및 평가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가족기업 목표 및 윤리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가족고용 정책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 </a:t>
                      </a:r>
                    </a:p>
                  </a:txBody>
                  <a:tcPr marL="91443" marR="91443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345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879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가족기업 지배구조의 주요 임무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259632" y="1397258"/>
            <a:ext cx="67687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7-2&gt;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진화와 단계별 지배구조의 이슈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(p.175)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974053"/>
              </p:ext>
            </p:extLst>
          </p:nvPr>
        </p:nvGraphicFramePr>
        <p:xfrm>
          <a:off x="611560" y="1916113"/>
          <a:ext cx="7953003" cy="4479018"/>
        </p:xfrm>
        <a:graphic>
          <a:graphicData uri="http://schemas.openxmlformats.org/drawingml/2006/table">
            <a:tbl>
              <a:tblPr/>
              <a:tblGrid>
                <a:gridCol w="2129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2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0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41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진화단계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소유권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주주의 </a:t>
                      </a: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주요이슈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</a:txBody>
                  <a:tcPr marL="91444" marR="91444" marT="42909" marB="4290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경영의 </a:t>
                      </a:r>
                      <a:r>
                        <a:rPr kumimoji="1" lang="ko-KR" altLang="en-US" sz="1800" b="1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주요이슈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  <a:sym typeface="+mn-ea"/>
                      </a:endParaRP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경영권 단계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  <a:sym typeface="+mn-ea"/>
                      </a:endParaRP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117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１세대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창업자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리더십 이전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승계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보험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상속(증여)계획</a:t>
                      </a:r>
                    </a:p>
                  </a:txBody>
                  <a:tcPr marL="91444" marR="91444" marT="42909" marB="4290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생존</a:t>
                      </a:r>
                    </a:p>
                    <a:p>
                      <a:pPr marL="342900" marR="0" lvl="0" indent="-34290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성장 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  <a:sym typeface="+mn-ea"/>
                      </a:endParaRP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1단계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창업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　　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92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２세대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남매협력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팀워크유지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가족지배권유지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</a:t>
                      </a:r>
                    </a:p>
                  </a:txBody>
                  <a:tcPr marL="91444" marR="91444" marT="42909" marB="4290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전문경영시스템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전략활성화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2단계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전문경영자화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411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３세대</a:t>
                      </a: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가족왕국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기업자본할당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주주유동성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가족전통/가족문화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가족갈등해결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가족참여/역할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가족비전/미션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기업과 가족의 관계</a:t>
                      </a:r>
                    </a:p>
                  </a:txBody>
                  <a:tcPr marL="91444" marR="91444" marT="42909" marB="4290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자원할당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해외투자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기업문화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승계/리더십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투자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전략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주주관계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3단계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지주회사</a:t>
                      </a:r>
                    </a:p>
                  </a:txBody>
                  <a:tcPr marL="91444" marR="91444" marT="42909" marB="4290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91381" y="6288089"/>
            <a:ext cx="73612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자료: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Ken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Moores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Justin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Craig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(2009),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Professionalising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Family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Businesses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Bond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800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University</a:t>
            </a:r>
            <a:r>
              <a:rPr lang="ko-KR" altLang="en-US" sz="8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, 강의안 중에서.</a:t>
            </a:r>
          </a:p>
        </p:txBody>
      </p:sp>
    </p:spTree>
    <p:extLst>
      <p:ext uri="{BB962C8B-B14F-4D97-AF65-F5344CB8AC3E}">
        <p14:creationId xmlns:p14="http://schemas.microsoft.com/office/powerpoint/2010/main" val="4150282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409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400" b="1" dirty="0"/>
              <a:t>가족기업의 지배구조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2209800" y="3581400"/>
            <a:ext cx="2514600" cy="2362200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가족회의</a:t>
            </a:r>
            <a:endParaRPr kumimoji="0" lang="en-US" altLang="ko-KR" sz="2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4191000" y="3581400"/>
            <a:ext cx="2514600" cy="2362200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최고경영자층</a:t>
            </a:r>
            <a:endParaRPr kumimoji="0" lang="en-US" altLang="ko-KR" sz="2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(TMT)</a:t>
            </a:r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3048000" y="2057400"/>
            <a:ext cx="2514600" cy="2362200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이사회</a:t>
            </a:r>
            <a:r>
              <a:rPr kumimoji="0" lang="en-US" altLang="ko-KR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/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자문이사회</a:t>
            </a:r>
            <a:endParaRPr kumimoji="0" lang="en-US" altLang="ko-KR" sz="2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3581400" y="1558607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b="1" dirty="0">
                <a:solidFill>
                  <a:srgbClr val="FF0000"/>
                </a:solidFill>
                <a:ea typeface="굴림" panose="020B0600000101010101" pitchFamily="50" charset="-127"/>
              </a:rPr>
              <a:t>소유권</a:t>
            </a:r>
            <a:endParaRPr lang="en-US" altLang="ko-KR" b="1" dirty="0">
              <a:solidFill>
                <a:srgbClr val="FF0000"/>
              </a:solidFill>
              <a:ea typeface="굴림" panose="020B0600000101010101" pitchFamily="50" charset="-127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457200" y="5334000"/>
            <a:ext cx="175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r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b="1" dirty="0">
                <a:solidFill>
                  <a:srgbClr val="FF0000"/>
                </a:solidFill>
                <a:ea typeface="굴림" panose="020B0600000101010101" pitchFamily="50" charset="-127"/>
              </a:rPr>
              <a:t>가족</a:t>
            </a:r>
            <a:endParaRPr lang="en-US" altLang="ko-KR" b="1" dirty="0">
              <a:solidFill>
                <a:srgbClr val="FF0000"/>
              </a:solidFill>
              <a:ea typeface="굴림" panose="020B0600000101010101" pitchFamily="50" charset="-127"/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5715000" y="2819400"/>
            <a:ext cx="1600200" cy="838200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정기주주총회</a:t>
            </a:r>
            <a:endParaRPr kumimoji="0" lang="en-US" altLang="ko-KR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533400" y="4343400"/>
            <a:ext cx="1600200" cy="838200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가족총회</a:t>
            </a:r>
            <a:endParaRPr kumimoji="0" lang="en-US" altLang="ko-KR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1000125" y="2786063"/>
            <a:ext cx="1643063" cy="785812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가족사무실</a:t>
            </a:r>
            <a:endParaRPr kumimoji="0" lang="en-US" altLang="ko-KR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6781800" y="53340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b="1" dirty="0">
                <a:solidFill>
                  <a:srgbClr val="FF0000"/>
                </a:solidFill>
                <a:ea typeface="굴림" panose="020B0600000101010101" pitchFamily="50" charset="-127"/>
              </a:rPr>
              <a:t>기업</a:t>
            </a:r>
            <a:endParaRPr lang="en-US" altLang="ko-KR" b="1" dirty="0">
              <a:solidFill>
                <a:srgbClr val="FF0000"/>
              </a:solidFill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732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가족계획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980421" y="1220539"/>
            <a:ext cx="60486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가족계획에서 고려할 사항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9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176640"/>
              </p:ext>
            </p:extLst>
          </p:nvPr>
        </p:nvGraphicFramePr>
        <p:xfrm>
          <a:off x="467544" y="1841722"/>
          <a:ext cx="8466138" cy="4298962"/>
        </p:xfrm>
        <a:graphic>
          <a:graphicData uri="http://schemas.openxmlformats.org/drawingml/2006/table">
            <a:tbl>
              <a:tblPr/>
              <a:tblGrid>
                <a:gridCol w="1945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20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62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 용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가족계획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762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　역사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기록과 이야기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연대기, 그림, 가공물, 가족의 원로들과 인터뷰한 비디오테이프나 사진 등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새로운 가족구성원과 어린 후손들을 교육시킴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5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　비전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가족이 미래에 나아갈 바람직한 방향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가족구성원들이 함께 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의미있는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것을 구축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지역사회에 이를 퍼뜨림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가족계획의 공식화된 부분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79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가족사명서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가족이 사업에 관여하는 이유와 경영철학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가헌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家憲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: 가족헌법)과 가훈(家訓)이 포함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가치관, 지역사회에 대한 역할, 개인의 개발, 자선활동, 미래 가족의 비전 등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5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실행계획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　</a:t>
                      </a:r>
                    </a:p>
                  </a:txBody>
                  <a:tcPr marL="91437" marR="91437" marT="45719" marB="45719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가족계획의 마지막 단계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가족구성원을 위한 여러 가지 활동이나 프로그램이 포함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세미나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갈등해결과정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리더십훈련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기업교육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행동규약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오락 등</a:t>
                      </a:r>
                    </a:p>
                  </a:txBody>
                  <a:tcPr marL="91437" marR="91437" marT="45719" marB="45719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434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323528" y="668337"/>
            <a:ext cx="1782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가족계획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272115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 err="1"/>
              <a:t>가족사명서</a:t>
            </a:r>
            <a:r>
              <a:rPr lang="en-US" altLang="ko-KR" b="1" dirty="0"/>
              <a:t>(family mission statement)</a:t>
            </a:r>
            <a:r>
              <a:rPr lang="ko-KR" altLang="en-US" b="1" dirty="0"/>
              <a:t> 사례</a:t>
            </a: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539552" y="1520076"/>
            <a:ext cx="8229600" cy="49831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ctr">
              <a:lnSpc>
                <a:spcPct val="80000"/>
              </a:lnSpc>
              <a:buFontTx/>
              <a:buNone/>
            </a:pPr>
            <a:endParaRPr lang="en-US" altLang="ko-KR" dirty="0"/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/>
              <a:t>우리는 가족 소유의 기업을 갖고 있음을 큰 기쁨으로 여겨야 한다</a:t>
            </a:r>
            <a:r>
              <a:rPr lang="en-US" altLang="ko-KR" sz="1800" dirty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/>
              <a:t>기업은 기업답게 가족은 </a:t>
            </a:r>
            <a:r>
              <a:rPr lang="ko-KR" altLang="en-US" sz="1800" dirty="0" err="1"/>
              <a:t>가족답게</a:t>
            </a:r>
            <a:r>
              <a:rPr lang="ko-KR" altLang="en-US" sz="1800" dirty="0"/>
              <a:t> </a:t>
            </a:r>
            <a:r>
              <a:rPr lang="ko-KR" altLang="en-US" sz="1800" dirty="0" err="1"/>
              <a:t>경영되어야</a:t>
            </a:r>
            <a:r>
              <a:rPr lang="ko-KR" altLang="en-US" sz="1800" dirty="0"/>
              <a:t> 한다</a:t>
            </a:r>
            <a:r>
              <a:rPr lang="en-US" altLang="ko-KR" sz="1800" dirty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/>
              <a:t>우리 가족구성원은 정해진 능력을 가지고 있다면 누구든 언제든지 기업경영에 참여를 할 수 있다</a:t>
            </a:r>
            <a:r>
              <a:rPr lang="en-US" altLang="ko-KR" sz="1800" dirty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/>
              <a:t>우리는 뛰어난 능력과 훌륭한 교육적인 배경을 가진 가족구성원을 우리의 리더로 삼으며</a:t>
            </a:r>
            <a:r>
              <a:rPr lang="en-US" altLang="ko-KR" sz="1800" dirty="0"/>
              <a:t>, </a:t>
            </a:r>
            <a:r>
              <a:rPr lang="ko-KR" altLang="en-US" sz="1800" dirty="0"/>
              <a:t>그 리더를 중심으로 가족과 기업의 전통과 문화를 고수한다</a:t>
            </a:r>
            <a:r>
              <a:rPr lang="en-US" altLang="ko-KR" sz="1800" dirty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/>
              <a:t>가족의 단합과 화합을 실현하기 위하여 이사는 투표로 선발한다</a:t>
            </a:r>
            <a:r>
              <a:rPr lang="en-US" altLang="ko-KR" sz="1800" dirty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/>
              <a:t>기업의 의사결정은 이사회에서 이루어지며 이사회의 구성은 가족회의에서 결정한다</a:t>
            </a:r>
            <a:r>
              <a:rPr lang="en-US" altLang="ko-KR" sz="1800" dirty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/>
              <a:t>이사들은 가족의 리더로 기업을 책임지고 훌륭하게 경영하여야 한다</a:t>
            </a:r>
            <a:r>
              <a:rPr lang="en-US" altLang="ko-KR" sz="1800" dirty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/>
              <a:t>가족구성원은 </a:t>
            </a:r>
            <a:r>
              <a:rPr lang="ko-KR" altLang="en-US" sz="1800" dirty="0" err="1"/>
              <a:t>상호비밀의</a:t>
            </a:r>
            <a:r>
              <a:rPr lang="ko-KR" altLang="en-US" sz="1800" dirty="0"/>
              <a:t> 원칙하에 기업경영에 필요한 의견을 이사들에게 개진할 수 있다</a:t>
            </a:r>
            <a:r>
              <a:rPr lang="en-US" altLang="ko-KR" sz="1800" dirty="0"/>
              <a:t>. 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r>
              <a:rPr lang="ko-KR" altLang="en-US" sz="1800" dirty="0"/>
              <a:t>그러나 위의 모든 사항보다도 가장 중요한 것은 우리 </a:t>
            </a:r>
            <a:r>
              <a:rPr lang="ko-KR" altLang="en-US" sz="1800" dirty="0">
                <a:solidFill>
                  <a:srgbClr val="FF0000"/>
                </a:solidFill>
              </a:rPr>
              <a:t>가족구성원의 사랑과 화합</a:t>
            </a:r>
            <a:r>
              <a:rPr lang="ko-KR" altLang="en-US" sz="1800" dirty="0"/>
              <a:t>이다</a:t>
            </a:r>
            <a:r>
              <a:rPr lang="en-US" altLang="ko-KR" sz="1800" dirty="0"/>
              <a:t>.</a:t>
            </a:r>
          </a:p>
          <a:p>
            <a:pPr marL="609600" indent="-609600">
              <a:lnSpc>
                <a:spcPct val="160000"/>
              </a:lnSpc>
              <a:buFontTx/>
              <a:buAutoNum type="arabicPeriod"/>
            </a:pPr>
            <a:endParaRPr lang="en-US" altLang="ko-KR" sz="1800" dirty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US" altLang="ko-KR" sz="1800" dirty="0"/>
          </a:p>
          <a:p>
            <a:pPr marL="609600" indent="-609600">
              <a:lnSpc>
                <a:spcPct val="170000"/>
              </a:lnSpc>
              <a:buFontTx/>
              <a:buNone/>
            </a:pPr>
            <a:r>
              <a:rPr lang="en-US" altLang="ko-KR" sz="1300" dirty="0"/>
              <a:t>   Source: </a:t>
            </a:r>
            <a:r>
              <a:rPr lang="en-US" altLang="ko-KR" sz="1300" dirty="0" err="1"/>
              <a:t>Aronoff</a:t>
            </a:r>
            <a:r>
              <a:rPr lang="en-US" altLang="ko-KR" sz="1300" dirty="0"/>
              <a:t> C. &amp; </a:t>
            </a:r>
            <a:r>
              <a:rPr lang="en-US" altLang="ko-KR" sz="1300" dirty="0" err="1"/>
              <a:t>J.L.Ward</a:t>
            </a:r>
            <a:r>
              <a:rPr lang="en-US" altLang="ko-KR" sz="1300" dirty="0"/>
              <a:t> (1992), Family business succession: The final test of greatness, Family business leadership series,  No.1 Business Owner Resources, pp.12-13./ </a:t>
            </a:r>
            <a:r>
              <a:rPr lang="ko-KR" altLang="en-US" sz="1300" dirty="0"/>
              <a:t>남영호 역</a:t>
            </a:r>
            <a:r>
              <a:rPr lang="en-US" altLang="ko-KR" sz="1300" dirty="0"/>
              <a:t>(2000), PP.29-32.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335510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63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가족회의</a:t>
            </a:r>
            <a:r>
              <a:rPr lang="en-US" altLang="ko-KR" sz="2400" b="1" dirty="0"/>
              <a:t>(family meetings)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03647" y="1277165"/>
            <a:ext cx="607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가족회의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계속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75078"/>
              </p:ext>
            </p:extLst>
          </p:nvPr>
        </p:nvGraphicFramePr>
        <p:xfrm>
          <a:off x="107504" y="1643878"/>
          <a:ext cx="8928991" cy="5254734"/>
        </p:xfrm>
        <a:graphic>
          <a:graphicData uri="http://schemas.openxmlformats.org/drawingml/2006/table">
            <a:tbl>
              <a:tblPr/>
              <a:tblGrid>
                <a:gridCol w="1215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3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444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항 목</a:t>
                      </a: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anose="020B0600000101010101" pitchFamily="50" charset="-127"/>
                        </a:rPr>
                        <a:t>내     용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545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개념</a:t>
                      </a: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세대 간, 남녀 간, 계층 간, 구성원 간의 갈등 해결을 위해 가족구성원 모두에게 의사소통과 기업에 동참할 기회 제공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가족사명서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가족휴가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가족역사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장학기금 등과 같은 문제를 가족구성원으로서 함께 일하고 함께 계획하는 출발점 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545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목적과 역할 </a:t>
                      </a: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계획, 문제 해결, 그리고 의사결정 등에 가족을 참여시킬 구조를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만듬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다양한 가족구성원들의 욕구와  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건강한 가족(strong family)과 튼튼한 기업(strong business)을 구축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하는데 도움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전문화(professionalism)와 관여(participation)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6545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좋은 점</a:t>
                      </a:r>
                    </a:p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sym typeface="Wingdings" panose="05000000000000000000" pitchFamily="2" charset="2"/>
                        </a:rPr>
                        <a:t>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건강한 가족구축           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sym typeface="Wingdings" panose="05000000000000000000" pitchFamily="2" charset="2"/>
                        </a:rPr>
                        <a:t>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튼튼한 기업구축            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cs typeface="SimSun" panose="02010600030101010101" pitchFamily="2" charset="-122"/>
                        </a:rPr>
                        <a:t>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미래소유권의 계획                               ④가족참여의 계획            ⑤부(富)의 원천적인 관리       ⑥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  <a:sym typeface="+mn-ea"/>
                        </a:rPr>
                        <a:t>승계과정의 공개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⑦가족의 전통과 역사의 보존                    ⑧기업의 전문경영화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⑨가족과 이사회 사이의 관계관리              ⑩갈등인지와 이의 해결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462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참석대상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어른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가까운 친척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10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배우자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파트너 등 남녀노소 모두 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3192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회의 주재 </a:t>
                      </a: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 구성원 간에 윤번제로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가족회의의 리더는 사장이나 연장자가 아니라도 좋음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때에 따라 컨설턴트나 전문가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6892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주요 의제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1437" marR="91437" marT="46566" marB="4656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기업의 경영 성과, 소유권과 지배 구조, 가족구성원의 보수 관리, 가족구성원의 경력관리, 승계계획과 전문경영문제, 가족계획 및 가족관계, 교육훈련 등</a:t>
                      </a:r>
                    </a:p>
                  </a:txBody>
                  <a:tcPr marL="91437" marR="91437" marT="46566" marB="4656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771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63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가족회의</a:t>
            </a:r>
            <a:r>
              <a:rPr lang="en-US" altLang="ko-KR" sz="2400" b="1" dirty="0"/>
              <a:t>(family meetings)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971600" y="1263630"/>
            <a:ext cx="69127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457200" indent="-4572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kumimoji="1"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가족회의의 참석 범위와 조화</a:t>
            </a:r>
            <a:r>
              <a:rPr kumimoji="1" lang="en-US" altLang="ko-KR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그림 </a:t>
            </a:r>
            <a:r>
              <a:rPr kumimoji="1" lang="en-US" altLang="ko-KR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7-1, p.181)</a:t>
            </a:r>
            <a:r>
              <a:rPr kumimoji="1"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kumimoji="1"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1088018" y="1881864"/>
            <a:ext cx="6461736" cy="3687763"/>
            <a:chOff x="319" y="1056"/>
            <a:chExt cx="5151" cy="2709"/>
          </a:xfrm>
        </p:grpSpPr>
        <p:sp>
          <p:nvSpPr>
            <p:cNvPr id="13" name="Line 3"/>
            <p:cNvSpPr>
              <a:spLocks noChangeShapeType="1"/>
            </p:cNvSpPr>
            <p:nvPr/>
          </p:nvSpPr>
          <p:spPr bwMode="auto">
            <a:xfrm flipV="1">
              <a:off x="723" y="1345"/>
              <a:ext cx="4444" cy="2390"/>
            </a:xfrm>
            <a:prstGeom prst="line">
              <a:avLst/>
            </a:prstGeom>
            <a:noFill/>
            <a:ln w="76200">
              <a:solidFill>
                <a:schemeClr val="bg2"/>
              </a:solidFill>
              <a:round/>
              <a:headEnd/>
              <a:tailEnd type="non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" name="Line 4"/>
            <p:cNvSpPr>
              <a:spLocks noChangeShapeType="1"/>
            </p:cNvSpPr>
            <p:nvPr/>
          </p:nvSpPr>
          <p:spPr bwMode="auto">
            <a:xfrm flipV="1">
              <a:off x="720" y="1056"/>
              <a:ext cx="0" cy="269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5" name="Line 5"/>
            <p:cNvSpPr>
              <a:spLocks noChangeShapeType="1"/>
            </p:cNvSpPr>
            <p:nvPr/>
          </p:nvSpPr>
          <p:spPr bwMode="auto">
            <a:xfrm flipV="1">
              <a:off x="720" y="3751"/>
              <a:ext cx="4750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1295" y="3301"/>
              <a:ext cx="1201" cy="464"/>
            </a:xfrm>
            <a:prstGeom prst="rect">
              <a:avLst/>
            </a:prstGeom>
            <a:solidFill>
              <a:srgbClr val="0099CC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99CC"/>
              </a:extrusionClr>
              <a:contourClr>
                <a:srgbClr val="0099CC"/>
              </a:contourClr>
            </a:sp3d>
          </p:spPr>
          <p:txBody>
            <a:bodyPr>
              <a:spAutoFit/>
              <a:flatTx/>
            </a:bodyPr>
            <a:lstStyle>
              <a:lvl1pPr marL="85725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2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ko-KR" altLang="en-US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기업관계자 </a:t>
              </a:r>
              <a:r>
                <a:rPr kumimoji="1" lang="en-US" altLang="ko-KR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 A )</a:t>
              </a: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3409" y="2256"/>
              <a:ext cx="1295" cy="431"/>
            </a:xfrm>
            <a:prstGeom prst="rect">
              <a:avLst/>
            </a:prstGeom>
            <a:solidFill>
              <a:srgbClr val="0099CC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0099CC"/>
              </a:extrusionClr>
              <a:contourClr>
                <a:srgbClr val="0099CC"/>
              </a:contourClr>
            </a:sp3d>
          </p:spPr>
          <p:txBody>
            <a:bodyPr>
              <a:spAutoFit/>
              <a:flatTx/>
            </a:bodyPr>
            <a:lstStyle>
              <a:lvl1pPr marL="85725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1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en-US" altLang="ko-KR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A+B+</a:t>
              </a:r>
              <a:r>
                <a:rPr kumimoji="1" lang="ko-KR" altLang="en-US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먼 친척 </a:t>
              </a:r>
              <a:r>
                <a:rPr kumimoji="1" lang="en-US" altLang="ko-KR" sz="1400" b="1">
                  <a:solidFill>
                    <a:srgbClr val="00CCFF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 C )</a:t>
              </a: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2304" y="2704"/>
              <a:ext cx="1272" cy="424"/>
            </a:xfrm>
            <a:prstGeom prst="rect">
              <a:avLst/>
            </a:prstGeom>
            <a:gradFill rotWithShape="1">
              <a:gsLst>
                <a:gs pos="0">
                  <a:srgbClr val="185E76"/>
                </a:gs>
                <a:gs pos="100000">
                  <a:srgbClr val="33CCFF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33CCFF"/>
              </a:extrusionClr>
              <a:contourClr>
                <a:srgbClr val="185E76"/>
              </a:contourClr>
            </a:sp3d>
          </p:spPr>
          <p:txBody>
            <a:bodyPr anchor="ctr">
              <a:spAutoFit/>
              <a:flatTx/>
            </a:bodyPr>
            <a:lstStyle>
              <a:lvl1pPr marL="85725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1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en-US" altLang="ko-KR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A+</a:t>
              </a:r>
              <a:r>
                <a:rPr kumimoji="1" lang="ko-KR" altLang="en-US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가까운 친척 </a:t>
              </a:r>
              <a:r>
                <a:rPr kumimoji="1" lang="en-US" altLang="ko-KR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 B )</a:t>
              </a: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4368" y="1651"/>
              <a:ext cx="960" cy="424"/>
            </a:xfrm>
            <a:prstGeom prst="rect">
              <a:avLst/>
            </a:prstGeom>
            <a:gradFill rotWithShape="1">
              <a:gsLst>
                <a:gs pos="0">
                  <a:srgbClr val="185E76"/>
                </a:gs>
                <a:gs pos="100000">
                  <a:srgbClr val="33CCFF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33CCFF"/>
              </a:extrusionClr>
              <a:contourClr>
                <a:srgbClr val="185E76"/>
              </a:contourClr>
            </a:sp3d>
          </p:spPr>
          <p:txBody>
            <a:bodyPr anchor="ctr">
              <a:spAutoFit/>
              <a:flatTx/>
            </a:bodyPr>
            <a:lstStyle>
              <a:lvl1pPr marL="85725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eaLnBrk="1" hangingPunct="1">
                <a:lnSpc>
                  <a:spcPct val="11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en-US" altLang="ko-KR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A+B+C+</a:t>
              </a:r>
            </a:p>
            <a:p>
              <a:pPr algn="l" eaLnBrk="1" hangingPunct="1">
                <a:lnSpc>
                  <a:spcPct val="110000"/>
                </a:lnSpc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kumimoji="1" lang="ko-KR" altLang="en-US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어린이 </a:t>
              </a:r>
              <a:r>
                <a:rPr kumimoji="1" lang="en-US" altLang="ko-KR" sz="1400" b="1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 D )</a:t>
              </a: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319" y="1439"/>
              <a:ext cx="469" cy="2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ko-KR" altLang="en-US" sz="1600" b="1" dirty="0">
                  <a:solidFill>
                    <a:schemeClr val="tx1"/>
                  </a:solidFill>
                  <a:latin typeface="한양신명조,한컴돋움"/>
                  <a:ea typeface="굴림" panose="020B0600000101010101" pitchFamily="50" charset="-127"/>
                </a:rPr>
                <a:t>조화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endParaRPr kumimoji="1" lang="ko-KR" altLang="en-US" sz="1400" b="1" dirty="0">
                <a:solidFill>
                  <a:schemeClr val="tx1"/>
                </a:solidFill>
                <a:latin typeface="한양신명조,한컴돋움"/>
                <a:ea typeface="굴림" panose="020B0600000101010101" pitchFamily="50" charset="-127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1" lang="ko-KR" altLang="en-US" sz="1600" b="1" dirty="0">
                  <a:solidFill>
                    <a:schemeClr val="tx1"/>
                  </a:solidFill>
                  <a:latin typeface="한양신명조,한컴돋움"/>
                  <a:ea typeface="굴림" panose="020B0600000101010101" pitchFamily="50" charset="-127"/>
                </a:rPr>
                <a:t>갈등</a:t>
              </a:r>
            </a:p>
          </p:txBody>
        </p:sp>
        <p:sp>
          <p:nvSpPr>
            <p:cNvPr id="21" name="Line 11"/>
            <p:cNvSpPr>
              <a:spLocks noChangeShapeType="1"/>
            </p:cNvSpPr>
            <p:nvPr/>
          </p:nvSpPr>
          <p:spPr bwMode="auto">
            <a:xfrm>
              <a:off x="528" y="1728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165969" y="5982572"/>
            <a:ext cx="3886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ko-KR" altLang="en-US" sz="10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자료</a:t>
            </a:r>
            <a:r>
              <a:rPr kumimoji="1" lang="en-US" altLang="ko-KR" sz="1000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: Family Enterprise Center (1998)</a:t>
            </a:r>
            <a:r>
              <a:rPr kumimoji="1" lang="en-US" altLang="ko-KR" sz="1000" dirty="0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</a:rPr>
              <a:t> </a:t>
            </a:r>
            <a:endParaRPr kumimoji="1" lang="en-US" altLang="ko-KR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32108" y="5614427"/>
            <a:ext cx="2572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latin typeface="굴림" panose="020B0600000101010101" pitchFamily="50" charset="-127"/>
                <a:ea typeface="굴림" panose="020B0600000101010101" pitchFamily="50" charset="-127"/>
              </a:rPr>
              <a:t>참 석 범 위</a:t>
            </a:r>
          </a:p>
        </p:txBody>
      </p:sp>
    </p:spTree>
    <p:extLst>
      <p:ext uri="{BB962C8B-B14F-4D97-AF65-F5344CB8AC3E}">
        <p14:creationId xmlns:p14="http://schemas.microsoft.com/office/powerpoint/2010/main" val="3567445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63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가족회의</a:t>
            </a:r>
            <a:r>
              <a:rPr lang="en-US" altLang="ko-KR" sz="2400" b="1" dirty="0"/>
              <a:t>(family meetings)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403647" y="1676205"/>
            <a:ext cx="6073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가족회의 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3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859319"/>
              </p:ext>
            </p:extLst>
          </p:nvPr>
        </p:nvGraphicFramePr>
        <p:xfrm>
          <a:off x="314760" y="2271498"/>
          <a:ext cx="8610600" cy="3458946"/>
        </p:xfrm>
        <a:graphic>
          <a:graphicData uri="http://schemas.openxmlformats.org/drawingml/2006/table">
            <a:tbl>
              <a:tblPr/>
              <a:tblGrid>
                <a:gridCol w="1172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3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565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항 목</a:t>
                      </a:r>
                    </a:p>
                  </a:txBody>
                  <a:tcPr marL="91444" marR="91444" marT="46586" marB="4658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anose="020B0600000101010101" pitchFamily="50" charset="-127"/>
                        </a:rPr>
                        <a:t>내     용</a:t>
                      </a:r>
                    </a:p>
                  </a:txBody>
                  <a:tcPr marL="91444" marR="91444" marT="46586" marB="4658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7969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가족회의의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계획</a:t>
                      </a:r>
                    </a:p>
                  </a:txBody>
                  <a:tcPr marL="91444" marR="91444" marT="46586" marB="4658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첫 가족회의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가족과 기업의 전반적인 사항에 집중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.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창업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가족의 참여 이유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참여시기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등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두 번째 회의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기업의 재무와 전략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비가족경영자의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이야기 등</a:t>
                      </a:r>
                    </a:p>
                  </a:txBody>
                  <a:tcPr marL="91444" marR="91444" marT="46586" marB="4658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3672">
                <a:tc>
                  <a:txBody>
                    <a:bodyPr/>
                    <a:lstStyle>
                      <a:lvl1pPr marL="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가족협약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(family agreements)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 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이점</a:t>
                      </a:r>
                    </a:p>
                  </a:txBody>
                  <a:tcPr marL="91444" marR="91444" marT="46586" marB="46586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2857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18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 kern="1200">
                          <a:solidFill>
                            <a:srgbClr val="2397A3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1pPr>
                      <a:lvl2pPr marL="742950" indent="-285750" algn="just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Clr>
                          <a:srgbClr val="202020"/>
                        </a:buClr>
                        <a:buFont typeface="Arial" panose="020B0604020202020204" pitchFamily="34" charset="0"/>
                        <a:defRPr sz="18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2pPr>
                      <a:lvl3pPr marL="11430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3pPr>
                      <a:lvl4pPr marL="16002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4pPr>
                      <a:lvl5pPr marL="2057400" indent="-228600" algn="l" defTabSz="914400" rtl="0" eaLnBrk="1" latinLnBrk="1" hangingPunct="1">
                        <a:lnSpc>
                          <a:spcPct val="13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5pPr>
                      <a:lvl6pPr marL="25146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6pPr>
                      <a:lvl7pPr marL="29718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7pPr>
                      <a:lvl8pPr marL="34290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8pPr>
                      <a:lvl9pPr marL="3886200" indent="-228600" algn="l" defTabSz="914400" rtl="0" eaLnBrk="0" fontAlgn="base" latinLnBrk="1" hangingPunct="0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 kern="120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ea typeface="SimHei" panose="02010609060101010101" pitchFamily="49" charset="-122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일반적인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규칙을 근간으로 한 일관성을 고무시킴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342900" marR="0" lvl="0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 조화를 지원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342900" marR="0" lvl="0" indent="-3429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AutoNum type="circleNumDbPlain"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공유된 미래 비전을 달성하여 </a:t>
                      </a: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가족효과성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증가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가족협약의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예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비공식적인 가족편지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가족헌장 등 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가족협약의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주요 주제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가족행동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갈등해결 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가족교육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가족단합대회 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우선순위</a:t>
                      </a:r>
                    </a:p>
                  </a:txBody>
                  <a:tcPr marL="91444" marR="91444" marT="46586" marB="46586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F9F8FC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3030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636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가족회의</a:t>
            </a:r>
            <a:r>
              <a:rPr lang="en-US" altLang="ko-KR" sz="2400" b="1" dirty="0"/>
              <a:t>(family meetings)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03647" y="1277165"/>
            <a:ext cx="607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7-6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기업의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성장에 따른 </a:t>
            </a:r>
            <a:r>
              <a:rPr lang="ko-KR" altLang="en-US" sz="1800" b="1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가족회의의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진화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(p.184)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018341"/>
              </p:ext>
            </p:extLst>
          </p:nvPr>
        </p:nvGraphicFramePr>
        <p:xfrm>
          <a:off x="626300" y="1676205"/>
          <a:ext cx="8194171" cy="5030887"/>
        </p:xfrm>
        <a:graphic>
          <a:graphicData uri="http://schemas.openxmlformats.org/drawingml/2006/table">
            <a:tbl>
              <a:tblPr/>
              <a:tblGrid>
                <a:gridCol w="1644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1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56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654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가족기업 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성장 단계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참여자</a:t>
                      </a:r>
                    </a:p>
                  </a:txBody>
                  <a:tcPr marL="91444" marR="91444" marT="43452" marB="4345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메커니즘</a:t>
                      </a:r>
                      <a:r>
                        <a:rPr kumimoji="1" lang="ko-KR" altLang="en-US" sz="16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　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  <a:sym typeface="+mn-ea"/>
                        </a:rPr>
                        <a:t>주요이슈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  <a:sym typeface="+mn-ea"/>
                      </a:endParaRP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701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창업단계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（제１단계）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핵가족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간의 비공식가족회의</a:t>
                      </a:r>
                    </a:p>
                  </a:txBody>
                  <a:tcPr marL="91444" marR="91444" marT="43452" marB="4345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난로가　잡담　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  <a:sym typeface="+mn-ea"/>
                      </a:endParaRPr>
                    </a:p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혹은　연합회의　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di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  <a:sym typeface="+mn-ea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가족구성원의 참여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승계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리더십의 교체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가족구성원의 기능 계발　　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66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남매협력단계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（제２단계）　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세대 가족 구성원과 그 배우자 </a:t>
                      </a:r>
                    </a:p>
                  </a:txBody>
                  <a:tcPr marL="91444" marR="91444" marT="43452" marB="4345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난로가 잡담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연합회의 혹은 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지배위원회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팀 구축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공동의 목표 개발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상호관심사 구축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가족조화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가족교육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169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가족왕국단계</a:t>
                      </a:r>
                      <a:endParaRPr kumimoji="1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（제３단계）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기업에 적극적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소극적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인 사촌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며느리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기타 친척 등을 포함한 일련의 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세대 구성원</a:t>
                      </a:r>
                    </a:p>
                  </a:txBody>
                  <a:tcPr marL="91444" marR="91444" marT="43452" marB="4345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지배위원회 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자본의 배분과 유동성과 같은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주주의 문제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;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기업에 대한 가족관여육성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;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 전통과 역사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; 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가족프로젝트</a:t>
                      </a:r>
                    </a:p>
                  </a:txBody>
                  <a:tcPr marL="91444" marR="91444" marT="43452" marB="4345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4556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501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 err="1"/>
              <a:t>가족위원회</a:t>
            </a:r>
            <a:r>
              <a:rPr lang="en-US" altLang="ko-KR" sz="2400" b="1" dirty="0"/>
              <a:t>(family council)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522615"/>
              </p:ext>
            </p:extLst>
          </p:nvPr>
        </p:nvGraphicFramePr>
        <p:xfrm>
          <a:off x="267047" y="1268761"/>
          <a:ext cx="8609905" cy="5589239"/>
        </p:xfrm>
        <a:graphic>
          <a:graphicData uri="http://schemas.openxmlformats.org/drawingml/2006/table">
            <a:tbl>
              <a:tblPr/>
              <a:tblGrid>
                <a:gridCol w="1430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609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 목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내   용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71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개념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기업과 관련된 가족의 문제를 토론하기 위하여 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주기적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으로 함께 모이는 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각 집안의 대표들로 구성된 집단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96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참석대상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기업에서 직접 일을 하지 않거나 지분을 갖고 있지 않은 가족구성원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주로 오너의 배우자와 자식들 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1561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역할과 목적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가족의 조직적 계획과 전략적 계획을 수행하는 위원회</a:t>
                      </a:r>
                      <a:endParaRPr kumimoji="1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보통 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단계인 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가족왕국단계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에서 시행</a:t>
                      </a:r>
                      <a:endParaRPr kumimoji="1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가치관, 욕구, 기대치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가족의 장기적인 관심사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미래의 방향을 결정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 가족구성원에게 주도권을 제공하고 나아가 건강한 가족을 </a:t>
                      </a:r>
                      <a:r>
                        <a:rPr kumimoji="1" lang="ko-KR" alt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만듬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가족구성원들의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가이드라인의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구축과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위원회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임무를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설명하는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헌장인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가헌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家憲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)을 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문서화</a:t>
                      </a:r>
                      <a:r>
                        <a:rPr kumimoji="1" lang="en-US" altLang="ko-KR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킴 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089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개최 이유  </a:t>
                      </a:r>
                    </a:p>
                  </a:txBody>
                  <a:tcPr marL="91437" marR="91437" marT="45705" marB="45705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 소유권과 경영권에 대한 권한과 책임에 관하여 가족구성원을 교육시킴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가족과 기업의 경계를 뚜렷이 밝히고 기업경영이나 소유권에 직접 관여하지 않는 가족에게 기업에 관한 소식을 접할 수 있는 기회를 제공해 준다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친척들이 기업에 대하여 함부로 말하지 않도록 하며 그들의 관심사를 토론할 적절한 기회를 제공해 준다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가족계획과 공유된 비전을 만들 수 있는 기회를 제공한다.</a:t>
                      </a:r>
                    </a:p>
                  </a:txBody>
                  <a:tcPr marL="91437" marR="91437" marT="45705" marB="45705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2813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501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3. </a:t>
            </a:r>
            <a:r>
              <a:rPr lang="ko-KR" altLang="en-US" sz="2400" b="1" dirty="0" err="1"/>
              <a:t>가족위원회</a:t>
            </a:r>
            <a:r>
              <a:rPr lang="en-US" altLang="ko-KR" sz="2400" b="1" dirty="0"/>
              <a:t>(family council)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03647" y="1491539"/>
            <a:ext cx="6073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&gt; </a:t>
            </a:r>
            <a:r>
              <a:rPr lang="ko-KR" altLang="en-US" sz="1800" b="1" dirty="0" err="1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가족위원회</a:t>
            </a:r>
            <a:r>
              <a:rPr lang="ko-KR" altLang="en-US" sz="18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  </a:t>
            </a:r>
            <a:endParaRPr lang="ko-KR" altLang="en-US" sz="1800" b="1" dirty="0">
              <a:solidFill>
                <a:srgbClr val="3F3F3F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11" name="Group 6"/>
          <p:cNvGraphicFramePr>
            <a:graphicFrameLocks noGrp="1"/>
          </p:cNvGraphicFramePr>
          <p:nvPr/>
        </p:nvGraphicFramePr>
        <p:xfrm>
          <a:off x="395288" y="2205038"/>
          <a:ext cx="8466137" cy="2825750"/>
        </p:xfrm>
        <a:graphic>
          <a:graphicData uri="http://schemas.openxmlformats.org/drawingml/2006/table">
            <a:tbl>
              <a:tblPr/>
              <a:tblGrid>
                <a:gridCol w="1286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9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74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 목</a:t>
                      </a:r>
                    </a:p>
                  </a:txBody>
                  <a:tcPr marL="91437" marR="91437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내  용</a:t>
                      </a:r>
                    </a:p>
                  </a:txBody>
                  <a:tcPr marL="91437" marR="91437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68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특별한 책임</a:t>
                      </a: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Lane(1993) </a:t>
                      </a:r>
                    </a:p>
                  </a:txBody>
                  <a:tcPr marL="91437" marR="91437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 현황을 외부에 전달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특별한 의사결정에 정보를 제공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기업을 뒤에서 뒷받침한다.</a:t>
                      </a:r>
                    </a:p>
                  </a:txBody>
                  <a:tcPr marL="91437" marR="91437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531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기타 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필요사항</a:t>
                      </a:r>
                    </a:p>
                  </a:txBody>
                  <a:tcPr marL="91437" marR="91437" marT="45730" marB="457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회의일정표를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만들고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이를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지켜라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가족위원회에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관심을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가져라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명확한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리더와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책임을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구축하라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편안한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분위기에서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회의하되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너무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비공식적이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되지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않도록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하라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다른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하위그룹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(예: 1세대와 2세대,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친가와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처가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남자와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여자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등)을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활용하여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융통성과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창의성을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발휘하라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</a:pP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처음부터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외부전문가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시설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)를 </a:t>
                      </a:r>
                      <a:r>
                        <a:rPr kumimoji="1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활용하라</a:t>
                      </a:r>
                      <a:r>
                        <a:rPr kumimoji="1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marL="91437" marR="91437" marT="45730" marB="457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800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3620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4. </a:t>
            </a:r>
            <a:r>
              <a:rPr lang="ko-KR" altLang="en-US" sz="2400" b="1" dirty="0" err="1"/>
              <a:t>가족총회</a:t>
            </a:r>
            <a:r>
              <a:rPr lang="en-US" altLang="ko-KR" sz="2400" b="1" dirty="0"/>
              <a:t>(family assembly)</a:t>
            </a:r>
          </a:p>
          <a:p>
            <a:endParaRPr lang="en-US" altLang="ko-KR" sz="2400" b="1" dirty="0"/>
          </a:p>
          <a:p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pic>
        <p:nvPicPr>
          <p:cNvPr id="8" name="Picture 13" descr="SO0296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535" y="389634"/>
            <a:ext cx="1066800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3"/>
          <p:cNvSpPr/>
          <p:nvPr/>
        </p:nvSpPr>
        <p:spPr>
          <a:xfrm>
            <a:off x="611187" y="1954202"/>
            <a:ext cx="7921625" cy="18557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342900" marR="0" lvl="0" indent="-34290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  <a:tabLst/>
              <a:defRPr/>
            </a:pP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개념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가족기업과 직·간접으로 관계되는 모든 구성원들, 즉 남녀노소 구분할 것 없이 모두 모여 회의를 하는 조직이다.</a:t>
            </a:r>
          </a:p>
          <a:p>
            <a:pPr marL="342900" marR="0" lvl="0" indent="-34290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  <a:tabLst/>
              <a:defRPr/>
            </a:pPr>
            <a:r>
              <a:rPr lang="ko-KR" altLang="en-US" sz="2000" b="1" kern="0" noProof="1">
                <a:solidFill>
                  <a:srgbClr val="3F3F3F"/>
                </a:solidFill>
                <a:latin typeface="굴림체" charset="0"/>
                <a:ea typeface="굴림체" charset="0"/>
              </a:rPr>
              <a:t>유의사항</a:t>
            </a: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R="0" lvl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- 가족총회는 가족위원회와 연계하여 개최</a:t>
            </a:r>
          </a:p>
          <a:p>
            <a:pPr marR="0" lvl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- 전 가족구성원이 모두 참여할 때 유효함</a:t>
            </a:r>
          </a:p>
          <a:p>
            <a:pPr marR="0" lvl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- 가족총회는 교육, 커뮤니케이션, 가족유대를 위한 수단</a:t>
            </a:r>
          </a:p>
          <a:p>
            <a:pPr marR="0" lvl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- 최소한 1년에 한 번 이상 전 가족구성원이 참여하는 것이 좋음</a:t>
            </a:r>
          </a:p>
        </p:txBody>
      </p:sp>
    </p:spTree>
    <p:extLst>
      <p:ext uri="{BB962C8B-B14F-4D97-AF65-F5344CB8AC3E}">
        <p14:creationId xmlns:p14="http://schemas.microsoft.com/office/powerpoint/2010/main" val="1543712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7" name="矩形 3"/>
          <p:cNvSpPr/>
          <p:nvPr/>
        </p:nvSpPr>
        <p:spPr>
          <a:xfrm>
            <a:off x="628650" y="2133600"/>
            <a:ext cx="7921625" cy="3876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관점에 따른 이사회의 역할</a:t>
            </a:r>
          </a:p>
          <a:p>
            <a:pPr marL="3225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Corbetta 와 Salvato(2004):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이사회의 핵심 역할에 대한 관점(대리인, 모니터링, 책임 등 포함)---대리인 이론(agency theory)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과 집사이론(Stewardship theory)에 따라 다르게 여김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.</a:t>
            </a: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자원의 공급(전략, 서비스, 합법적인 역할 포함)---자원의존방법(resource dependence)과 주주접근방법(stakeholder approach)</a:t>
            </a:r>
          </a:p>
          <a:p>
            <a:pPr marL="3225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유형에 따른 이사회의 역할: Ward(1991)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개인기업(private company)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CEO를 효율적으로 도와주거나, 기업의 목적과 정책 수립, 경영 의사결정을 돕거나, 주주를 대표하는 것 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공개기업(public company)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주주를 보호하거나, 위기에 찬 기업을 구제, 종업원의 연금보호, CEO 선발 등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6365" y="1283724"/>
            <a:ext cx="8353425" cy="77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가족기업의 이사회</a:t>
            </a:r>
            <a:r>
              <a:rPr lang="en-US" altLang="ko-KR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: </a:t>
            </a:r>
            <a:r>
              <a:rPr lang="ko-KR" altLang="en-US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기업의 자원</a:t>
            </a:r>
            <a:r>
              <a:rPr lang="en-US" altLang="ko-KR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  <a:r>
              <a:rPr lang="ko-KR" altLang="en-US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미래의 위기에 대한 보험</a:t>
            </a:r>
            <a:r>
              <a:rPr lang="en-US" altLang="ko-KR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, </a:t>
            </a:r>
          </a:p>
          <a:p>
            <a:pPr marL="0" indent="0" algn="l">
              <a:spcBef>
                <a:spcPct val="0"/>
              </a:spcBef>
              <a:buClrTx/>
              <a:buSzTx/>
              <a:buNone/>
            </a:pPr>
            <a:r>
              <a:rPr lang="en-US" altLang="ko-KR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                                     </a:t>
            </a:r>
            <a:r>
              <a:rPr lang="ko-KR" altLang="en-US" sz="1800" dirty="0">
                <a:solidFill>
                  <a:srgbClr val="FF0000"/>
                </a:solidFill>
                <a:ea typeface="Microsoft YaHei" panose="020B0503020204020204" pitchFamily="34" charset="-122"/>
              </a:rPr>
              <a:t>기업의 최고의사결정기관</a:t>
            </a:r>
            <a:r>
              <a:rPr lang="en-US" altLang="ko-KR" sz="1800" dirty="0">
                <a:solidFill>
                  <a:schemeClr val="tx1"/>
                </a:solidFill>
                <a:ea typeface="Microsoft YaHei" panose="020B0503020204020204" pitchFamily="34" charset="-122"/>
              </a:rPr>
              <a:t>, </a:t>
            </a:r>
            <a:endParaRPr lang="ko-KR" altLang="en-US" sz="18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5185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475656" y="1228983"/>
            <a:ext cx="60486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1600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■</a:t>
            </a:r>
            <a:r>
              <a:rPr kumimoji="1" lang="en-US" altLang="ko-KR" sz="1600" b="1" dirty="0">
                <a:solidFill>
                  <a:srgbClr val="000000"/>
                </a:solidFill>
                <a:ea typeface="굴림" panose="020B0600000101010101" pitchFamily="50" charset="-127"/>
              </a:rPr>
              <a:t> </a:t>
            </a:r>
            <a:r>
              <a:rPr kumimoji="1" lang="en-US" altLang="ko-KR" sz="1600" b="1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 &lt;</a:t>
            </a:r>
            <a:r>
              <a:rPr kumimoji="1" lang="ko-KR" altLang="en-US" sz="1600" b="1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표 </a:t>
            </a:r>
            <a:r>
              <a:rPr kumimoji="1" lang="en-US" altLang="ko-KR" sz="1600" b="1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7-7&gt; </a:t>
            </a:r>
            <a:r>
              <a:rPr kumimoji="1" lang="ko-KR" altLang="en-US" sz="1600" b="1" dirty="0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</a:rPr>
              <a:t>기업별 유형에 따른 이사회의 존재 이유</a:t>
            </a:r>
            <a:r>
              <a:rPr kumimoji="1" lang="ko-KR" altLang="en-US" sz="1600" b="1" dirty="0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</a:rPr>
              <a:t> </a:t>
            </a:r>
            <a:endParaRPr kumimoji="1" lang="ko-KR" altLang="en-US" sz="1600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10" name="Group 6"/>
          <p:cNvGraphicFramePr>
            <a:graphicFrameLocks noGrp="1"/>
          </p:cNvGraphicFramePr>
          <p:nvPr/>
        </p:nvGraphicFramePr>
        <p:xfrm>
          <a:off x="1524000" y="1600200"/>
          <a:ext cx="6432550" cy="4767263"/>
        </p:xfrm>
        <a:graphic>
          <a:graphicData uri="http://schemas.openxmlformats.org/drawingml/2006/table">
            <a:tbl>
              <a:tblPr/>
              <a:tblGrid>
                <a:gridCol w="3962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9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791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                  목</a:t>
                      </a:r>
                    </a:p>
                  </a:txBody>
                  <a:tcPr marL="91442" marR="91442" marT="45722" marB="4572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00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669900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</a:t>
                      </a:r>
                    </a:p>
                  </a:txBody>
                  <a:tcPr marL="91442" marR="91442" marT="45722" marB="4572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00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669900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공개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</a:t>
                      </a:r>
                    </a:p>
                  </a:txBody>
                  <a:tcPr marL="91442" marR="91442" marT="45722" marB="4572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9900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669900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935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CEO</a:t>
                      </a:r>
                      <a:r>
                        <a:rPr kumimoji="1" lang="ko-KR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를 효율적으로 도와줌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기업의 목적과 정책 수립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경영 의사결정을 도움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주주를 대표함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종업원의 연금을 보호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주주를 보호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이사회 의무 수행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위기에 찬 기업을 구제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en-US" altLang="ko-K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CEO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선발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기업의 이미지와 신뢰제고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기업보호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중재자로서 역할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주주에게 보고 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필요악 </a:t>
                      </a:r>
                      <a:endParaRPr kumimoji="1" lang="ko-KR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2" marR="91442" marT="45722" marB="45722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B4DB8D">
                            <a:gamma/>
                            <a:tint val="0"/>
                            <a:invGamma/>
                          </a:srgbClr>
                        </a:gs>
                        <a:gs pos="100000">
                          <a:srgbClr val="B4DB8D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13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14</a:t>
                      </a:r>
                      <a:endParaRPr kumimoji="1" lang="en-US" altLang="ko-K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2" marR="91442" marT="45722" marB="4572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3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1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2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4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"/>
                        <a:ea typeface="굴림" pitchFamily="50" charset="-127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--</a:t>
                      </a:r>
                      <a:endParaRPr kumimoji="1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2" marR="91442" marT="45722" marB="45722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290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0825" y="1199511"/>
            <a:ext cx="8353425" cy="48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2200" dirty="0">
                <a:solidFill>
                  <a:schemeClr val="tx1"/>
                </a:solidFill>
                <a:ea typeface="Microsoft YaHei" panose="020B0503020204020204" pitchFamily="34" charset="-122"/>
              </a:rPr>
              <a:t>이사회의 유형</a:t>
            </a:r>
            <a:r>
              <a:rPr lang="en-US" altLang="ko-KR" sz="2200" dirty="0">
                <a:solidFill>
                  <a:schemeClr val="tx1"/>
                </a:solidFill>
                <a:ea typeface="Microsoft YaHei" panose="020B0503020204020204" pitchFamily="34" charset="-122"/>
              </a:rPr>
              <a:t> </a:t>
            </a:r>
            <a:endParaRPr lang="ko-KR" altLang="en-US" sz="22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8" name="矩形 3"/>
          <p:cNvSpPr/>
          <p:nvPr/>
        </p:nvSpPr>
        <p:spPr>
          <a:xfrm>
            <a:off x="250825" y="1661176"/>
            <a:ext cx="8642350" cy="4405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b="1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가족 이사회 </a:t>
            </a:r>
            <a:r>
              <a:rPr kumimoji="1" lang="en-US" altLang="ko-KR" b="1" dirty="0">
                <a:solidFill>
                  <a:srgbClr val="FF0000"/>
                </a:solidFill>
                <a:latin typeface="+mn-ea"/>
                <a:sym typeface="+mn-ea"/>
              </a:rPr>
              <a:t>(family board) </a:t>
            </a:r>
            <a:endParaRPr kumimoji="1" lang="ko-KR" altLang="en-US" dirty="0">
              <a:solidFill>
                <a:srgbClr val="FF0000"/>
              </a:solidFill>
              <a:latin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kumimoji="1" lang="ko-KR" altLang="en-US" dirty="0">
                <a:solidFill>
                  <a:srgbClr val="FF0000"/>
                </a:solidFill>
                <a:latin typeface="+mn-ea"/>
                <a:sym typeface="+mn-ea"/>
              </a:rPr>
              <a:t>기업의 지분</a:t>
            </a:r>
            <a:r>
              <a:rPr kumimoji="1" lang="en-US" altLang="ko-KR" dirty="0">
                <a:solidFill>
                  <a:srgbClr val="FF0000"/>
                </a:solidFill>
                <a:latin typeface="+mn-ea"/>
                <a:sym typeface="+mn-ea"/>
              </a:rPr>
              <a:t>(</a:t>
            </a:r>
            <a:r>
              <a:rPr kumimoji="1" lang="ko-KR" altLang="en-US" dirty="0">
                <a:solidFill>
                  <a:srgbClr val="FF0000"/>
                </a:solidFill>
                <a:latin typeface="+mn-ea"/>
                <a:sym typeface="+mn-ea"/>
              </a:rPr>
              <a:t>소유권</a:t>
            </a:r>
            <a:r>
              <a:rPr kumimoji="1" lang="en-US" altLang="ko-KR" dirty="0">
                <a:solidFill>
                  <a:srgbClr val="FF0000"/>
                </a:solidFill>
                <a:latin typeface="+mn-ea"/>
                <a:sym typeface="+mn-ea"/>
              </a:rPr>
              <a:t>)</a:t>
            </a:r>
            <a:r>
              <a:rPr kumimoji="1" lang="ko-KR" altLang="en-US" dirty="0">
                <a:solidFill>
                  <a:srgbClr val="FF0000"/>
                </a:solidFill>
                <a:latin typeface="+mn-ea"/>
                <a:sym typeface="+mn-ea"/>
              </a:rPr>
              <a:t>을 가진 가족 구성원</a:t>
            </a: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으로 이루어진 이사회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가족이사회는 주로 지분은 갖고 있으나 현 기업에서 직접 일을 하지 않는 가족구성원과</a:t>
            </a:r>
            <a:r>
              <a:rPr kumimoji="1" lang="en-US" altLang="ko-KR" dirty="0">
                <a:solidFill>
                  <a:srgbClr val="000000"/>
                </a:solidFill>
                <a:latin typeface="+mn-ea"/>
                <a:sym typeface="+mn-ea"/>
              </a:rPr>
              <a:t>, </a:t>
            </a: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현 기업의 사장 및 부사장 등으로 구성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소규모 가족기업에 많이 나타나며</a:t>
            </a:r>
            <a:r>
              <a:rPr kumimoji="1" lang="en-US" altLang="ko-KR" dirty="0">
                <a:solidFill>
                  <a:srgbClr val="000000"/>
                </a:solidFill>
                <a:latin typeface="+mn-ea"/>
                <a:sym typeface="+mn-ea"/>
              </a:rPr>
              <a:t>, </a:t>
            </a: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대규모 가족기업의 경우 가족 이사회는 일반 이사회보다 상위의 계층에 속함</a:t>
            </a:r>
            <a:endParaRPr kumimoji="1" lang="en-US" altLang="ko-KR" dirty="0">
              <a:solidFill>
                <a:srgbClr val="000000"/>
              </a:solidFill>
              <a:latin typeface="+mn-ea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kumimoji="1" lang="en-US" altLang="ko-KR" dirty="0">
              <a:solidFill>
                <a:srgbClr val="000000"/>
              </a:solidFill>
              <a:latin typeface="+mn-ea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Lane(1993)</a:t>
            </a: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의 가족이사회의 역할</a:t>
            </a:r>
            <a:endParaRPr lang="en-US" altLang="ko-KR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①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팀으로서 함께 일하는 가족</a:t>
            </a:r>
            <a:r>
              <a:rPr lang="ko-KR" altLang="en-US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과 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기업 자체의 성공에 대해 궁극적인 역할과 책임을 </a:t>
            </a:r>
            <a:r>
              <a:rPr lang="ko-KR" altLang="en-US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짐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②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기업 경영의 과정을 모니터하며 기업 경영에 대한 책임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③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기업의 전반적인 비전을 제공</a:t>
            </a:r>
            <a:endParaRPr lang="ko-KR" altLang="en-US" sz="1600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④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가족자산에 대한 집사의 역할을 수</a:t>
            </a:r>
            <a:r>
              <a:rPr lang="ko-KR" altLang="en-US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행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⑤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채용, 해고, 훈련, 보상 등을 포함한 가족 개개인의 의사결정에 대한 역할과 책임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⑥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적절한 승계계획에 대한 역할과 책임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defRPr/>
            </a:pPr>
            <a:r>
              <a:rPr lang="ko-KR" altLang="en-US" sz="1600" b="1" dirty="0">
                <a:solidFill>
                  <a:schemeClr val="tx1"/>
                </a:solidFill>
              </a:rPr>
              <a:t>⑦</a:t>
            </a:r>
            <a:r>
              <a:rPr lang="en-US" altLang="ko-KR" sz="1600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가족이 원하는 응집력의 정도를 결정하는 역할 등</a:t>
            </a:r>
          </a:p>
        </p:txBody>
      </p:sp>
    </p:spTree>
    <p:extLst>
      <p:ext uri="{BB962C8B-B14F-4D97-AF65-F5344CB8AC3E}">
        <p14:creationId xmlns:p14="http://schemas.microsoft.com/office/powerpoint/2010/main" val="115405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0825" y="1199511"/>
            <a:ext cx="8353425" cy="48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2200" dirty="0">
                <a:solidFill>
                  <a:schemeClr val="tx1"/>
                </a:solidFill>
                <a:ea typeface="Microsoft YaHei" panose="020B0503020204020204" pitchFamily="34" charset="-122"/>
              </a:rPr>
              <a:t>이사회의 유형</a:t>
            </a:r>
            <a:r>
              <a:rPr lang="en-US" altLang="ko-KR" sz="2200" dirty="0">
                <a:solidFill>
                  <a:schemeClr val="tx1"/>
                </a:solidFill>
                <a:ea typeface="Microsoft YaHei" panose="020B0503020204020204" pitchFamily="34" charset="-122"/>
              </a:rPr>
              <a:t> </a:t>
            </a:r>
            <a:endParaRPr lang="ko-KR" altLang="en-US" sz="22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323528" y="1933415"/>
            <a:ext cx="8424935" cy="417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b="1" noProof="1">
                <a:solidFill>
                  <a:srgbClr val="000000"/>
                </a:solidFill>
                <a:sym typeface="+mn-ea"/>
              </a:rPr>
              <a:t>자문 이사회(advisory board)</a:t>
            </a:r>
            <a:r>
              <a:rPr kumimoji="1" lang="en-US" altLang="ko-KR" b="1" dirty="0">
                <a:solidFill>
                  <a:srgbClr val="000000"/>
                </a:solidFill>
                <a:latin typeface="+mn-ea"/>
                <a:sym typeface="+mn-ea"/>
              </a:rPr>
              <a:t> </a:t>
            </a:r>
            <a:endParaRPr kumimoji="1" lang="ko-KR" altLang="en-US" dirty="0">
              <a:solidFill>
                <a:srgbClr val="000000"/>
              </a:solidFill>
              <a:latin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kumimoji="1" lang="ko-KR" altLang="en-US" dirty="0">
                <a:solidFill>
                  <a:srgbClr val="000000"/>
                </a:solidFill>
                <a:latin typeface="+mn-ea"/>
                <a:sym typeface="+mn-ea"/>
              </a:rPr>
              <a:t>사외이사와 부장급 이상의 비 가족구성원, 그리고 기업의 자문역 등으로 구성</a:t>
            </a: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noProof="1">
                <a:solidFill>
                  <a:srgbClr val="000000"/>
                </a:solidFill>
                <a:sym typeface="+mn-ea"/>
              </a:rPr>
              <a:t>기업의 필요에 의해 전문지식을 가진 구성원으로 이루어져 있</a:t>
            </a:r>
            <a:r>
              <a:rPr lang="ko-KR" altLang="en-US" noProof="1">
                <a:solidFill>
                  <a:srgbClr val="000000"/>
                </a:solidFill>
                <a:sym typeface="+mn-ea"/>
              </a:rPr>
              <a:t>음</a:t>
            </a:r>
            <a:endParaRPr noProof="1">
              <a:solidFill>
                <a:srgbClr val="000000"/>
              </a:solidFill>
              <a:sym typeface="+mn-ea"/>
            </a:endParaRP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noProof="1">
                <a:solidFill>
                  <a:srgbClr val="000000"/>
                </a:solidFill>
                <a:sym typeface="+mn-ea"/>
              </a:rPr>
              <a:t>주요 의사결정의 권한을 외부인과 공유하기를 꺼릴 경우 주로 나타</a:t>
            </a:r>
            <a:r>
              <a:rPr lang="ko-KR" noProof="1">
                <a:solidFill>
                  <a:srgbClr val="000000"/>
                </a:solidFill>
                <a:sym typeface="+mn-ea"/>
              </a:rPr>
              <a:t>남</a:t>
            </a: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rgbClr val="000000"/>
                </a:solidFill>
                <a:sym typeface="+mn-ea"/>
              </a:rPr>
              <a:t>기업의 로열층으로서 일반적인 정보를 기업에 제공하며, 가족 외부인과 가족기업에 대해 토론하기도 한다</a:t>
            </a: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noProof="1">
                <a:solidFill>
                  <a:srgbClr val="000000"/>
                </a:solidFill>
                <a:sym typeface="+mn-ea"/>
              </a:rPr>
              <a:t>이들의 자문은 객관적이나 법적인 책임은 전혀 지지 않는 특징을 갖고 있다(Neubauer &amp; Lank, 1998)</a:t>
            </a: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ko-KR" altLang="ko-KR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608330" lvl="2" indent="-285750"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v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Lane(1993)</a:t>
            </a:r>
            <a:r>
              <a:rPr lang="zh-CN" altLang="en-US" b="1" noProof="1">
                <a:solidFill>
                  <a:srgbClr val="000000"/>
                </a:solidFill>
                <a:latin typeface="굴림체" charset="0"/>
                <a:ea typeface="宋体" charset="0"/>
                <a:sym typeface="+mn-ea"/>
              </a:rPr>
              <a:t>，</a:t>
            </a:r>
            <a:r>
              <a:rPr lang="en-US" altLang="zh-CN" b="1" noProof="1">
                <a:solidFill>
                  <a:srgbClr val="000000"/>
                </a:solidFill>
                <a:latin typeface="굴림체" charset="0"/>
                <a:ea typeface="宋体" charset="0"/>
                <a:sym typeface="+mn-ea"/>
              </a:rPr>
              <a:t>Neubauer &amp; Lank(1998)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</a:p>
          <a:p>
            <a:pPr marL="1065530" lvl="1" indent="-285750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가족을 위한 건전한 이사로서의 역할을 수행</a:t>
            </a:r>
          </a:p>
          <a:p>
            <a:pPr marL="1065530" lvl="1" indent="-285750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전문가가 없는 영역에서 최고경영자를 컨설팅하거나 도</a:t>
            </a: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움</a:t>
            </a:r>
          </a:p>
          <a:p>
            <a:pPr marL="1065530" lvl="1" indent="-285750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위기 때 큰 영향력을 행사</a:t>
            </a:r>
          </a:p>
          <a:p>
            <a:pPr marL="1065530" lvl="1" indent="-285750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외부로부터 필요한 정보를 획득하여 최고경영자에게 제공</a:t>
            </a:r>
            <a:endParaRPr lang="ko-KR" altLang="en-US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44855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988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 이사회의 역할 및 유형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0825" y="1199511"/>
            <a:ext cx="8353425" cy="48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>
              <a:spcBef>
                <a:spcPct val="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2200" dirty="0">
                <a:solidFill>
                  <a:schemeClr val="tx1"/>
                </a:solidFill>
                <a:ea typeface="Microsoft YaHei" panose="020B0503020204020204" pitchFamily="34" charset="-122"/>
              </a:rPr>
              <a:t>이사회의 유형</a:t>
            </a:r>
            <a:r>
              <a:rPr lang="en-US" altLang="ko-KR" sz="2200" dirty="0">
                <a:solidFill>
                  <a:schemeClr val="tx1"/>
                </a:solidFill>
                <a:ea typeface="Microsoft YaHei" panose="020B0503020204020204" pitchFamily="34" charset="-122"/>
              </a:rPr>
              <a:t> </a:t>
            </a:r>
            <a:endParaRPr lang="ko-KR" altLang="en-US" sz="22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467544" y="1982060"/>
            <a:ext cx="8280919" cy="4387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608013" indent="-285750"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anose="05000000000000000000" pitchFamily="2" charset="2"/>
              <a:buChar char="p"/>
              <a:defRPr/>
            </a:pPr>
            <a:r>
              <a:rPr lang="en-US" altLang="ko-KR" b="1" dirty="0">
                <a:solidFill>
                  <a:srgbClr val="000000"/>
                </a:solidFill>
                <a:sym typeface="SimHei" panose="02010609060101010101" pitchFamily="49" charset="-122"/>
              </a:rPr>
              <a:t>(</a:t>
            </a:r>
            <a:r>
              <a:rPr lang="ko-KR" altLang="en-US" b="1" dirty="0">
                <a:solidFill>
                  <a:srgbClr val="000000"/>
                </a:solidFill>
                <a:sym typeface="SimHei" panose="02010609060101010101" pitchFamily="49" charset="-122"/>
              </a:rPr>
              <a:t>일반</a:t>
            </a:r>
            <a:r>
              <a:rPr lang="en-US" altLang="ko-KR" b="1" dirty="0">
                <a:solidFill>
                  <a:srgbClr val="000000"/>
                </a:solidFill>
                <a:sym typeface="SimHei" panose="02010609060101010101" pitchFamily="49" charset="-122"/>
              </a:rPr>
              <a:t>)</a:t>
            </a:r>
            <a:r>
              <a:rPr lang="ko-KR" altLang="ko-KR" b="1" dirty="0">
                <a:solidFill>
                  <a:srgbClr val="000000"/>
                </a:solidFill>
                <a:sym typeface="SimHei" panose="02010609060101010101" pitchFamily="49" charset="-122"/>
              </a:rPr>
              <a:t> 이사회</a:t>
            </a:r>
            <a:r>
              <a:rPr lang="en-US" altLang="ko-KR" b="1" dirty="0">
                <a:solidFill>
                  <a:srgbClr val="000000"/>
                </a:solidFill>
                <a:latin typeface="SimHei" panose="02010609060101010101" pitchFamily="49" charset="-122"/>
                <a:sym typeface="SimHei" panose="02010609060101010101" pitchFamily="49" charset="-122"/>
              </a:rPr>
              <a:t> </a:t>
            </a:r>
            <a:endParaRPr lang="ko-KR" altLang="en-US" dirty="0">
              <a:solidFill>
                <a:srgbClr val="0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rgbClr val="000000"/>
                </a:solidFill>
                <a:latin typeface="SimHei" panose="02010609060101010101" pitchFamily="49" charset="-122"/>
                <a:sym typeface="SimHei" panose="02010609060101010101" pitchFamily="49" charset="-122"/>
              </a:rPr>
              <a:t>비 가족기업의 이사회와는 약간 다른 역할을 수행한다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rgbClr val="000000"/>
                </a:solidFill>
                <a:sym typeface="SimHei" panose="02010609060101010101" pitchFamily="49" charset="-122"/>
              </a:rPr>
              <a:t>가족과(이나) 주주를 보호하거나, 가족과 기업의 임무와 문화를 개발 및 보존, 최고경영자의 임면, 전반적인 기업 경영의 통제 및 장기 전략 수립(Nash, 1988; Ward &amp; Handy, 1988)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dirty="0">
                <a:solidFill>
                  <a:srgbClr val="000000"/>
                </a:solidFill>
                <a:sym typeface="SimHei" panose="02010609060101010101" pitchFamily="49" charset="-122"/>
              </a:rPr>
              <a:t>승계 업무, 재무자원의 유용성 보장, 기업경영의 모든 측면의 모니터링, 오너와 모든 이해관계자에게 보고 등의 역할을 수행한다고 보고 있다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때에 따라서는 가족기업의 이사회는 경영진의 역할을 수행하기도 한다</a:t>
            </a:r>
            <a:r>
              <a:rPr lang="ko-KR" altLang="ko-KR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(Neubauer &amp; Lank, 1998)</a:t>
            </a:r>
            <a:endParaRPr lang="en-US" altLang="ko-KR" b="1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ko-KR" altLang="ko-KR" b="1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lvl="2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ko-KR" altLang="ko-KR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</a:p>
          <a:p>
            <a:pPr algn="just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ko-KR" b="1" dirty="0">
                <a:solidFill>
                  <a:srgbClr val="000000"/>
                </a:solidFill>
                <a:latin typeface="굴림체" panose="020B0609000101010101" pitchFamily="49" charset="-127"/>
                <a:sym typeface="SimHei" panose="02010609060101010101" pitchFamily="49" charset="-122"/>
              </a:rPr>
              <a:t>Aronoff와 Ward(1996)</a:t>
            </a:r>
            <a:r>
              <a:rPr lang="ko-KR" altLang="en-US" b="1" dirty="0">
                <a:solidFill>
                  <a:srgbClr val="000000"/>
                </a:solidFill>
                <a:latin typeface="굴림체" panose="020B0609000101010101" pitchFamily="49" charset="-127"/>
                <a:sym typeface="SimHei" panose="02010609060101010101" pitchFamily="49" charset="-122"/>
              </a:rPr>
              <a:t>，이사회의　</a:t>
            </a:r>
            <a:r>
              <a:rPr lang="ko-KR" altLang="en-US" b="1" dirty="0" err="1">
                <a:solidFill>
                  <a:srgbClr val="000000"/>
                </a:solidFill>
                <a:latin typeface="굴림체" panose="020B0609000101010101" pitchFamily="49" charset="-127"/>
                <a:sym typeface="SimHei" panose="02010609060101010101" pitchFamily="49" charset="-122"/>
              </a:rPr>
              <a:t>핵심역할</a:t>
            </a:r>
            <a:r>
              <a:rPr lang="en-US" altLang="ko-KR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:</a:t>
            </a: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ko-KR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지배가 효율적으로 잘 되고 있는가에 대한 감시</a:t>
            </a: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ko-KR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기업정책과</a:t>
            </a:r>
            <a:r>
              <a:rPr lang="ko-KR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전략에 대한 모니터링</a:t>
            </a: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경영에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대한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충고와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자문</a:t>
            </a:r>
            <a:endParaRPr lang="en-US" altLang="ko-KR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승계계획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감시</a:t>
            </a:r>
            <a:endParaRPr lang="en-US" altLang="ko-KR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  <a:p>
            <a:pPr lvl="1" algn="just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가족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구성원에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대한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교육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및 </a:t>
            </a:r>
            <a:r>
              <a:rPr lang="en-US" altLang="ko-KR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지원</a:t>
            </a:r>
            <a:r>
              <a:rPr lang="en-US" altLang="ko-KR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  <a:sym typeface="SimHei" panose="02010609060101010101" pitchFamily="49" charset="-122"/>
              </a:rPr>
              <a:t> 등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p"/>
              <a:defRPr/>
            </a:pPr>
            <a:endParaRPr lang="en-US" altLang="ko-KR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  <a:sym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833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70279" y="720326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2. </a:t>
            </a:r>
            <a:r>
              <a:rPr lang="ko-KR" altLang="en-US" sz="2400" b="1" dirty="0"/>
              <a:t>사외이사의 역할과 유용성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6" name="矩形 11"/>
          <p:cNvSpPr/>
          <p:nvPr/>
        </p:nvSpPr>
        <p:spPr>
          <a:xfrm>
            <a:off x="1835696" y="1556792"/>
            <a:ext cx="5754687" cy="4333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표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7-8&gt; 이사회의 유형에 따른 이사회의 역할 (p.190) </a:t>
            </a:r>
          </a:p>
        </p:txBody>
      </p:sp>
      <p:graphicFrame>
        <p:nvGraphicFramePr>
          <p:cNvPr id="7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76401"/>
              </p:ext>
            </p:extLst>
          </p:nvPr>
        </p:nvGraphicFramePr>
        <p:xfrm>
          <a:off x="1725612" y="2204864"/>
          <a:ext cx="5692775" cy="2867025"/>
        </p:xfrm>
        <a:graphic>
          <a:graphicData uri="http://schemas.openxmlformats.org/drawingml/2006/table">
            <a:tbl>
              <a:tblPr/>
              <a:tblGrid>
                <a:gridCol w="26330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9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0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항 목 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사내이사 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사외이사  　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50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법률사항의 충족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46%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14%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사외이사에 대한 이미지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12%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3%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4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충고와 자문 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23%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47%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05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방향 제공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8%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11%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50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경영에 대한 책임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10%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  <a:sym typeface="+mn-ea"/>
                        </a:rPr>
                        <a:t>21%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1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갈등 해결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68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승계계획</a:t>
                      </a:r>
                    </a:p>
                  </a:txBody>
                  <a:tcPr marL="91430" marR="91430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2%</a:t>
                      </a:r>
                    </a:p>
                  </a:txBody>
                  <a:tcPr marL="91430" marR="91430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054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70279" y="720326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2400" b="1" dirty="0">
                <a:solidFill>
                  <a:prstClr val="black"/>
                </a:solidFill>
              </a:rPr>
              <a:t>2. </a:t>
            </a:r>
            <a:r>
              <a:rPr lang="ko-KR" altLang="en-US" sz="2400" b="1" dirty="0">
                <a:solidFill>
                  <a:prstClr val="black"/>
                </a:solidFill>
              </a:rPr>
              <a:t>사외이사의 역할과 유용성</a:t>
            </a:r>
            <a:endParaRPr lang="en-US" altLang="ko-KR" sz="2400" b="1" dirty="0">
              <a:solidFill>
                <a:prstClr val="black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318747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/>
              <a:t>가족기업의 사외이사</a:t>
            </a:r>
          </a:p>
        </p:txBody>
      </p:sp>
      <p:sp>
        <p:nvSpPr>
          <p:cNvPr id="8" name="矩形 3"/>
          <p:cNvSpPr/>
          <p:nvPr/>
        </p:nvSpPr>
        <p:spPr>
          <a:xfrm>
            <a:off x="179387" y="2334514"/>
            <a:ext cx="8785225" cy="4003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가족기업의 사외이사는 </a:t>
            </a:r>
            <a:r>
              <a:rPr lang="en-US" altLang="ko-KR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가족만의 독자경영으로부터 탈피, 기업에 대한 타인의 이해와 지원, 신뢰성, 새로운 관점의 아이디어와 통찰력 제공 등의 이유로 매우 유용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하다고 여겨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짐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(Family Enterprise Center, 1998)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v"/>
              <a:defRPr/>
            </a:pP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Schwartz와 Barnes(1991)</a:t>
            </a: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장점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 객관적이고 편견에 치우치지 않으며, 경영에 대한 책임, 접촉의 네트워크 그리고 장기적인 관점 등</a:t>
            </a: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단점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 전문성의 부족 등으로 일상 업무에 치우치거나 가족갈등이나 매우 특별한 문제는 소극적인 점 등</a:t>
            </a:r>
          </a:p>
          <a:p>
            <a:pPr marL="171450" indent="-1714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v"/>
              <a:defRPr/>
            </a:pP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사외이사의 유용한 기능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(Danco와 Jonovic,1981; Ford,1988 </a:t>
            </a: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등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)</a:t>
            </a:r>
            <a:endParaRPr lang="ko-KR" altLang="en-US" b="1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중재자 혹은 중매자</a:t>
            </a:r>
          </a:p>
          <a:p>
            <a:pPr marL="285750" indent="-28575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후계자 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선발에 도와줌 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endParaRPr lang="ko-KR" altLang="en-US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일반적으로 이상적인 </a:t>
            </a: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이사회의 진화형태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는 </a:t>
            </a: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순수형 - 혼합형 – 지주회사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(holding Company)의 진화단계를 거친다</a:t>
            </a:r>
          </a:p>
          <a:p>
            <a:pPr marL="32258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8432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70279" y="720326"/>
            <a:ext cx="41553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2400" b="1" dirty="0">
                <a:solidFill>
                  <a:prstClr val="black"/>
                </a:solidFill>
              </a:rPr>
              <a:t>2. </a:t>
            </a:r>
            <a:r>
              <a:rPr lang="ko-KR" altLang="en-US" sz="2400" b="1" dirty="0">
                <a:solidFill>
                  <a:prstClr val="black"/>
                </a:solidFill>
              </a:rPr>
              <a:t>사외이사의 역할과 유용성</a:t>
            </a:r>
            <a:endParaRPr lang="en-US" altLang="ko-KR" sz="2400" b="1" dirty="0">
              <a:solidFill>
                <a:prstClr val="black"/>
              </a:solidFill>
            </a:endParaRPr>
          </a:p>
          <a:p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1629123"/>
            <a:ext cx="8351837" cy="36132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  <a:defRPr/>
            </a:pPr>
            <a:r>
              <a:rPr lang="ko-KR" altLang="en-US" sz="2200" dirty="0">
                <a:ea typeface="微软雅黑" pitchFamily="34" charset="-122"/>
              </a:rPr>
              <a:t>기업의 성장에 따른 사외이사의 역할</a:t>
            </a:r>
            <a:r>
              <a:rPr lang="en-US" altLang="ko-KR" sz="2200" dirty="0">
                <a:ea typeface="微软雅黑" pitchFamily="34" charset="-122"/>
              </a:rPr>
              <a:t>(</a:t>
            </a:r>
            <a:r>
              <a:rPr lang="en-US" altLang="ko-KR" sz="2200" dirty="0" err="1">
                <a:ea typeface="微软雅黑" pitchFamily="34" charset="-122"/>
              </a:rPr>
              <a:t>Whisler</a:t>
            </a:r>
            <a:r>
              <a:rPr lang="en-US" altLang="ko-KR" sz="2200" dirty="0">
                <a:ea typeface="微软雅黑" pitchFamily="34" charset="-122"/>
              </a:rPr>
              <a:t>, </a:t>
            </a:r>
            <a:r>
              <a:rPr lang="en-US" altLang="ko-KR" sz="2200" dirty="0" err="1">
                <a:ea typeface="微软雅黑" pitchFamily="34" charset="-122"/>
              </a:rPr>
              <a:t>Aronoff</a:t>
            </a:r>
            <a:r>
              <a:rPr lang="en-US" altLang="ko-KR" sz="2200" dirty="0">
                <a:ea typeface="微软雅黑" pitchFamily="34" charset="-122"/>
              </a:rPr>
              <a:t> &amp; Ward)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  <a:defRPr/>
            </a:pPr>
            <a:endParaRPr lang="en-US" altLang="ko-KR" sz="1400" dirty="0">
              <a:ea typeface="微软雅黑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2000" dirty="0">
                <a:ea typeface="微软雅黑" pitchFamily="34" charset="-122"/>
              </a:rPr>
              <a:t>첫째로</a:t>
            </a:r>
            <a:r>
              <a:rPr lang="en-US" altLang="ko-KR" sz="2000" dirty="0">
                <a:ea typeface="微软雅黑" pitchFamily="34" charset="-122"/>
              </a:rPr>
              <a:t>, </a:t>
            </a:r>
            <a:r>
              <a:rPr lang="ko-KR" altLang="en-US" sz="2000" dirty="0">
                <a:ea typeface="微软雅黑" pitchFamily="34" charset="-122"/>
              </a:rPr>
              <a:t>소규모</a:t>
            </a:r>
            <a:r>
              <a:rPr lang="en-US" altLang="ko-KR" sz="2000" dirty="0">
                <a:ea typeface="微软雅黑" pitchFamily="34" charset="-122"/>
              </a:rPr>
              <a:t> </a:t>
            </a:r>
            <a:r>
              <a:rPr lang="ko-KR" altLang="en-US" sz="2000" dirty="0">
                <a:ea typeface="微软雅黑" pitchFamily="34" charset="-122"/>
              </a:rPr>
              <a:t>창업기업의</a:t>
            </a:r>
            <a:r>
              <a:rPr lang="en-US" altLang="ko-KR" sz="2000" dirty="0">
                <a:ea typeface="微软雅黑" pitchFamily="34" charset="-122"/>
              </a:rPr>
              <a:t> </a:t>
            </a:r>
            <a:r>
              <a:rPr lang="ko-KR" altLang="en-US" sz="2000" dirty="0">
                <a:ea typeface="微软雅黑" pitchFamily="34" charset="-122"/>
              </a:rPr>
              <a:t>경우 사외이사는 미미한 역할을 수행</a:t>
            </a:r>
            <a:r>
              <a:rPr lang="en-US" altLang="ko-KR" sz="2000" dirty="0">
                <a:ea typeface="微软雅黑" pitchFamily="34" charset="-122"/>
              </a:rPr>
              <a:t>.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2000" dirty="0">
                <a:ea typeface="微软雅黑" pitchFamily="34" charset="-122"/>
              </a:rPr>
              <a:t>둘째로</a:t>
            </a:r>
            <a:r>
              <a:rPr lang="en-US" altLang="ko-KR" sz="2000" dirty="0">
                <a:ea typeface="微软雅黑" pitchFamily="34" charset="-122"/>
              </a:rPr>
              <a:t>, </a:t>
            </a:r>
            <a:r>
              <a:rPr lang="ko-KR" altLang="en-US" sz="2000" dirty="0">
                <a:ea typeface="微软雅黑" pitchFamily="34" charset="-122"/>
              </a:rPr>
              <a:t>소규모기업이 남매협력단계로 성장하였을 경우 활발한 이사회</a:t>
            </a:r>
            <a:endParaRPr lang="en-US" altLang="ko-KR" sz="2000" dirty="0">
              <a:ea typeface="微软雅黑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en-US" altLang="ko-KR" sz="2000" dirty="0">
                <a:ea typeface="微软雅黑" pitchFamily="34" charset="-122"/>
              </a:rPr>
              <a:t>          </a:t>
            </a:r>
            <a:r>
              <a:rPr lang="ko-KR" altLang="en-US" sz="2000" dirty="0">
                <a:ea typeface="微软雅黑" pitchFamily="34" charset="-122"/>
              </a:rPr>
              <a:t>가 필요</a:t>
            </a:r>
            <a:endParaRPr lang="en-US" altLang="ko-KR" sz="2000" dirty="0">
              <a:ea typeface="微软雅黑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2000" dirty="0">
                <a:ea typeface="微软雅黑" pitchFamily="34" charset="-122"/>
              </a:rPr>
              <a:t>셋째로</a:t>
            </a:r>
            <a:r>
              <a:rPr lang="en-US" altLang="ko-KR" sz="2000" dirty="0">
                <a:ea typeface="微软雅黑" pitchFamily="34" charset="-122"/>
              </a:rPr>
              <a:t>, </a:t>
            </a:r>
            <a:r>
              <a:rPr lang="ko-KR" altLang="en-US" sz="2000" dirty="0">
                <a:ea typeface="微软雅黑" pitchFamily="34" charset="-122"/>
              </a:rPr>
              <a:t>전문경영자가 경영하는 대기업은 이사회의 규모도 커진다</a:t>
            </a:r>
            <a:r>
              <a:rPr lang="en-US" altLang="ko-KR" sz="2000" dirty="0">
                <a:ea typeface="微软雅黑" pitchFamily="34" charset="-122"/>
              </a:rPr>
              <a:t>. </a:t>
            </a:r>
          </a:p>
          <a:p>
            <a:pPr algn="just">
              <a:lnSpc>
                <a:spcPct val="130000"/>
              </a:lnSpc>
              <a:defRPr/>
            </a:pPr>
            <a:r>
              <a:rPr lang="en-US" altLang="ko-KR" sz="2000" dirty="0">
                <a:ea typeface="微软雅黑" pitchFamily="34" charset="-122"/>
              </a:rPr>
              <a:t>          (</a:t>
            </a:r>
            <a:r>
              <a:rPr lang="ko-KR" altLang="en-US" sz="2000" dirty="0">
                <a:ea typeface="微软雅黑" pitchFamily="34" charset="-122"/>
              </a:rPr>
              <a:t>예</a:t>
            </a:r>
            <a:r>
              <a:rPr lang="en-US" altLang="ko-KR" sz="2000" dirty="0">
                <a:ea typeface="微软雅黑" pitchFamily="34" charset="-122"/>
              </a:rPr>
              <a:t>: </a:t>
            </a:r>
            <a:r>
              <a:rPr lang="ko-KR" altLang="en-US" sz="2000" dirty="0">
                <a:ea typeface="微软雅黑" pitchFamily="34" charset="-122"/>
              </a:rPr>
              <a:t>가족지주회사</a:t>
            </a:r>
            <a:r>
              <a:rPr lang="en-US" altLang="ko-KR" sz="2000" dirty="0">
                <a:ea typeface="微软雅黑" pitchFamily="34" charset="-122"/>
              </a:rPr>
              <a:t>, </a:t>
            </a:r>
            <a:r>
              <a:rPr lang="ko-KR" altLang="en-US" sz="2000" dirty="0" err="1">
                <a:ea typeface="微软雅黑" pitchFamily="34" charset="-122"/>
              </a:rPr>
              <a:t>청년이사회</a:t>
            </a:r>
            <a:r>
              <a:rPr lang="en-US" altLang="ko-KR" sz="2000" dirty="0">
                <a:ea typeface="微软雅黑" pitchFamily="34" charset="-122"/>
              </a:rPr>
              <a:t>)</a:t>
            </a:r>
          </a:p>
          <a:p>
            <a:pPr algn="just">
              <a:lnSpc>
                <a:spcPct val="130000"/>
              </a:lnSpc>
              <a:defRPr/>
            </a:pPr>
            <a:r>
              <a:rPr lang="ko-KR" altLang="en-US" sz="2000" dirty="0">
                <a:ea typeface="微软雅黑" pitchFamily="34" charset="-122"/>
              </a:rPr>
              <a:t> </a:t>
            </a:r>
            <a:endParaRPr lang="en-US" altLang="ko-KR" sz="2000" dirty="0">
              <a:ea typeface="微软雅黑" pitchFamily="34" charset="-122"/>
            </a:endParaRPr>
          </a:p>
          <a:p>
            <a:pPr algn="just">
              <a:lnSpc>
                <a:spcPct val="130000"/>
              </a:lnSpc>
              <a:defRPr/>
            </a:pPr>
            <a:r>
              <a:rPr lang="ko-KR" altLang="en-US" sz="2000" dirty="0">
                <a:ea typeface="微软雅黑" pitchFamily="34" charset="-122"/>
              </a:rPr>
              <a:t>나아가 </a:t>
            </a:r>
            <a:r>
              <a:rPr lang="ko-KR" altLang="en-US" sz="2000" dirty="0">
                <a:solidFill>
                  <a:srgbClr val="FF0000"/>
                </a:solidFill>
                <a:ea typeface="微软雅黑" pitchFamily="34" charset="-122"/>
              </a:rPr>
              <a:t>사외이사</a:t>
            </a:r>
            <a:r>
              <a:rPr lang="ko-KR" altLang="en-US" sz="2000" dirty="0">
                <a:ea typeface="微软雅黑" pitchFamily="34" charset="-122"/>
              </a:rPr>
              <a:t>와 </a:t>
            </a:r>
            <a:r>
              <a:rPr lang="ko-KR" altLang="en-US" sz="2000" dirty="0">
                <a:solidFill>
                  <a:srgbClr val="FF0000"/>
                </a:solidFill>
                <a:ea typeface="微软雅黑" pitchFamily="34" charset="-122"/>
              </a:rPr>
              <a:t>가족이사회의 중요성</a:t>
            </a:r>
            <a:r>
              <a:rPr lang="ko-KR" altLang="en-US" sz="2000" dirty="0">
                <a:ea typeface="微软雅黑" pitchFamily="34" charset="-122"/>
              </a:rPr>
              <a:t>을 재인식하게 됨</a:t>
            </a:r>
            <a:r>
              <a:rPr lang="en-US" altLang="ko-KR" sz="2000" dirty="0">
                <a:ea typeface="微软雅黑" pitchFamily="34" charset="-122"/>
              </a:rPr>
              <a:t>.</a:t>
            </a:r>
            <a:endParaRPr lang="ko-KR" altLang="en-US" sz="2000" dirty="0"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6734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23929" y="0"/>
            <a:ext cx="5220072" cy="668337"/>
          </a:xfrm>
        </p:spPr>
        <p:txBody>
          <a:bodyPr>
            <a:normAutofit fontScale="90000"/>
          </a:bodyPr>
          <a:lstStyle/>
          <a:p>
            <a:pPr marL="457200" indent="-457200" algn="r">
              <a:buFont typeface="Wingdings" panose="05000000000000000000" pitchFamily="2" charset="2"/>
              <a:buChar char="v"/>
            </a:pPr>
            <a:r>
              <a:rPr lang="ko-KR" altLang="en-US" sz="3200" dirty="0"/>
              <a:t>해외 가족기업의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32322" y="620688"/>
            <a:ext cx="59779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독일의 머크 사</a:t>
            </a:r>
            <a:r>
              <a:rPr lang="en-US" altLang="ko-KR" sz="2400" dirty="0"/>
              <a:t>(1): (p.230, </a:t>
            </a:r>
            <a:r>
              <a:rPr lang="ko-KR" altLang="en-US" sz="2400" dirty="0"/>
              <a:t>사례연구</a:t>
            </a:r>
            <a:r>
              <a:rPr lang="en-US" altLang="ko-KR" sz="2400" dirty="0"/>
              <a:t>(2))</a:t>
            </a:r>
            <a:r>
              <a:rPr lang="ko-KR" altLang="en-US" sz="2400" dirty="0"/>
              <a:t> </a:t>
            </a:r>
            <a:endParaRPr lang="en-US" altLang="ko-KR" sz="24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232322" y="1152524"/>
            <a:ext cx="8643937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1" lang="ko-KR" altLang="en-US" sz="20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머크 사</a:t>
            </a:r>
            <a:r>
              <a:rPr kumimoji="1" lang="en-US" altLang="ko-KR" sz="20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(Merck)</a:t>
            </a:r>
            <a:r>
              <a:rPr kumimoji="1" lang="en-US" altLang="ko-KR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(1668</a:t>
            </a:r>
            <a:r>
              <a:rPr kumimoji="1" lang="ko-KR" altLang="en-US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년 창업</a:t>
            </a:r>
            <a:r>
              <a:rPr kumimoji="1" lang="en-US" altLang="ko-KR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12</a:t>
            </a:r>
            <a:r>
              <a:rPr kumimoji="1" lang="ko-KR" altLang="en-US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</a:t>
            </a:r>
            <a:r>
              <a:rPr kumimoji="1" lang="en-US" altLang="ko-KR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), </a:t>
            </a:r>
            <a:r>
              <a:rPr kumimoji="1" lang="ko-KR" altLang="en-US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독일 글로벌 의약</a:t>
            </a:r>
            <a:r>
              <a:rPr kumimoji="1" lang="en-US" altLang="ko-KR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kumimoji="1" lang="ko-KR" altLang="en-US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화학기업</a:t>
            </a:r>
            <a:r>
              <a:rPr kumimoji="1" lang="en-US" altLang="ko-KR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 </a:t>
            </a:r>
            <a:r>
              <a:rPr kumimoji="1" lang="ko-KR" altLang="en-US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세계에서 가장 오래된 의약 및 화학 회사</a:t>
            </a:r>
            <a:endParaRPr kumimoji="1" lang="en-US" altLang="ko-KR" sz="20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20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1" lang="en-US" altLang="ko-KR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머크 가문의 전체 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250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여명 중 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130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여명이 주주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전문경영인 체제</a:t>
            </a:r>
            <a:endParaRPr kumimoji="1" lang="en-US" altLang="ko-KR" sz="18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세계에서 가장 모범적인 지배구조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가족기업 상 수상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(2009)</a:t>
            </a: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endParaRPr kumimoji="1" lang="en-US" altLang="ko-KR" sz="20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1" lang="en-US" altLang="ko-KR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kumimoji="1" lang="ko-KR" altLang="en-US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지배구조</a:t>
            </a:r>
            <a:endParaRPr kumimoji="1" lang="en-US" altLang="ko-KR" sz="20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2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- 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1995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년 주식상장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sz="1800" dirty="0" err="1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전체지분의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30%), 130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명의 가족이 보유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(70%)</a:t>
            </a: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가족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소유권의 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차원 시스템을 통합하는 엄격한 지배구조</a:t>
            </a:r>
            <a:endParaRPr kumimoji="1" lang="en-US" altLang="ko-KR" sz="18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-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지배구조 철학은 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‘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’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을 우선</a:t>
            </a:r>
            <a:endParaRPr kumimoji="1" lang="en-US" altLang="ko-KR" sz="18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-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지주회사 설립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가족들은 </a:t>
            </a:r>
            <a:r>
              <a:rPr kumimoji="1" lang="ko-KR" altLang="en-US" sz="18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지주회사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를 통하여 기업에 관여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18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전문경영인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체제</a:t>
            </a:r>
            <a:endParaRPr kumimoji="1" lang="en-US" altLang="ko-KR" sz="18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-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머크 가 </a:t>
            </a:r>
            <a:r>
              <a:rPr kumimoji="1" lang="ko-KR" altLang="en-US" sz="1800" dirty="0" err="1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후계교육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sz="1800" dirty="0" err="1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연령별교육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): 15~20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20~25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 </a:t>
            </a:r>
            <a:endParaRPr kumimoji="1" lang="en-US" altLang="ko-KR" sz="18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-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가족이 영향력을 발휘하는 회의는 </a:t>
            </a:r>
            <a:r>
              <a:rPr kumimoji="1" lang="ko-KR" altLang="en-US" sz="1800" dirty="0" err="1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가족총회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1800" dirty="0" err="1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가족이사회</a:t>
            </a: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파트너위원회</a:t>
            </a:r>
            <a:endParaRPr kumimoji="1" lang="en-US" altLang="ko-KR" sz="18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8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20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20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20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ko-KR" sz="20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0" name="Picture 6" descr="http://www.parangse.kr/bbs/data/free5/2011022501322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644" y="5057775"/>
            <a:ext cx="41767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신안주와 마크2를 위해 문서 이미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445224"/>
            <a:ext cx="9525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1375799" y="5710019"/>
            <a:ext cx="12239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ko-KR" altLang="en-US" sz="12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머크의 기원</a:t>
            </a:r>
            <a:endParaRPr kumimoji="1" lang="en-US" altLang="ko-KR" sz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ko-KR" altLang="en-US" sz="12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                      </a:t>
            </a:r>
            <a:r>
              <a:rPr kumimoji="1" lang="ko-KR" altLang="en-US" sz="1200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천사약국</a:t>
            </a:r>
            <a:endParaRPr kumimoji="1"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2682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23929" y="0"/>
            <a:ext cx="5220072" cy="668337"/>
          </a:xfrm>
        </p:spPr>
        <p:txBody>
          <a:bodyPr>
            <a:normAutofit fontScale="90000"/>
          </a:bodyPr>
          <a:lstStyle/>
          <a:p>
            <a:pPr marL="457200" indent="-457200" algn="r">
              <a:buFont typeface="Wingdings" panose="05000000000000000000" pitchFamily="2" charset="2"/>
              <a:buChar char="v"/>
            </a:pPr>
            <a:r>
              <a:rPr lang="ko-KR" altLang="en-US" sz="3200" dirty="0"/>
              <a:t>해외 가족기업의 지배구조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32322" y="620688"/>
            <a:ext cx="2975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독일의 머크 사</a:t>
            </a:r>
            <a:r>
              <a:rPr lang="en-US" altLang="ko-KR" sz="2400" dirty="0"/>
              <a:t>(2)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9" name="직사각형 3"/>
          <p:cNvSpPr>
            <a:spLocks noChangeArrowheads="1"/>
          </p:cNvSpPr>
          <p:nvPr/>
        </p:nvSpPr>
        <p:spPr bwMode="auto">
          <a:xfrm>
            <a:off x="683568" y="1340768"/>
            <a:ext cx="864235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굴림" panose="020B0600000101010101" pitchFamily="50" charset="-127"/>
              <a:buAutoNum type="circleNumDbPlain"/>
            </a:pPr>
            <a:r>
              <a:rPr kumimoji="1" lang="ko-KR" altLang="en-US" sz="2200" b="1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가족총회</a:t>
            </a:r>
            <a:r>
              <a:rPr kumimoji="1" lang="en-US" altLang="ko-KR" sz="22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(Family Assembly)</a:t>
            </a: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22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구성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130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여명의 </a:t>
            </a:r>
            <a:r>
              <a:rPr kumimoji="1" lang="ko-KR" altLang="en-US" sz="2000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가족주주로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구성</a:t>
            </a:r>
            <a:endParaRPr kumimoji="1" lang="en-US" altLang="ko-KR" sz="20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-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기능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가족이사회의 이사 선출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기업의 </a:t>
            </a:r>
            <a:r>
              <a:rPr kumimoji="1" lang="ko-KR" altLang="en-US" sz="2000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소유권구조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결정</a:t>
            </a:r>
            <a:endParaRPr kumimoji="1" lang="en-US" altLang="ko-KR" sz="20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en-US" altLang="ko-KR" sz="2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ko-KR" altLang="en-US" sz="22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② </a:t>
            </a:r>
            <a:r>
              <a:rPr kumimoji="1" lang="ko-KR" altLang="en-US" sz="2200" b="1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가족이사회</a:t>
            </a:r>
            <a:r>
              <a:rPr kumimoji="1" lang="en-US" altLang="ko-KR" sz="22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(Family</a:t>
            </a:r>
            <a:r>
              <a:rPr kumimoji="1" lang="ko-KR" altLang="en-US" sz="22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1" lang="en-US" altLang="ko-KR" sz="22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Board)</a:t>
            </a: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22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구성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가족총회에서 선출된 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13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명의 </a:t>
            </a:r>
            <a:r>
              <a:rPr kumimoji="1" lang="ko-KR" altLang="en-US" sz="2000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가족대표</a:t>
            </a:r>
            <a:endParaRPr kumimoji="1" lang="en-US" altLang="ko-KR" sz="20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-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기능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머크사의 최고 의사결정 기관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미래 비전과 전략 결정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en-US" altLang="ko-KR" sz="2200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ko-KR" altLang="en-US" sz="22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③ 파트너위원회</a:t>
            </a:r>
            <a:r>
              <a:rPr kumimoji="1" lang="en-US" altLang="ko-KR" sz="22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(Partner’s Assembly)</a:t>
            </a: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22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구성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 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명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사외이사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외부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 4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명</a:t>
            </a:r>
            <a:endParaRPr kumimoji="1" lang="en-US" altLang="ko-KR" sz="20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-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기능</a:t>
            </a:r>
            <a:r>
              <a:rPr kumimoji="1" lang="en-US" altLang="ko-KR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1" lang="ko-KR" altLang="en-US" sz="20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주식회사의 이사회 역할 </a:t>
            </a:r>
          </a:p>
        </p:txBody>
      </p:sp>
      <p:pic>
        <p:nvPicPr>
          <p:cNvPr id="13" name="Picture 4" descr="머크사 하버캄프 회장 문서 이미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472905"/>
            <a:ext cx="15843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673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/>
              <a:t>경영권 방어수단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611560" y="749488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차등의결권 제도</a:t>
            </a:r>
            <a:r>
              <a:rPr kumimoji="1" lang="ko-KR" altLang="en-US" sz="2400" b="1" dirty="0"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差等議決權</a:t>
            </a:r>
            <a:r>
              <a:rPr kumimoji="1" lang="en-US" altLang="ko-KR" sz="2400" b="1" dirty="0">
                <a:latin typeface="HY울릉도M" pitchFamily="18" charset="-127"/>
                <a:ea typeface="HY울릉도M" pitchFamily="18" charset="-127"/>
              </a:rPr>
              <a:t>, </a:t>
            </a:r>
            <a:r>
              <a:rPr kumimoji="1" lang="ko-KR" altLang="en-US" sz="2400" b="1" dirty="0" err="1">
                <a:latin typeface="HY울릉도M" pitchFamily="18" charset="-127"/>
                <a:ea typeface="HY울릉도M" pitchFamily="18" charset="-127"/>
              </a:rPr>
              <a:t>superior</a:t>
            </a:r>
            <a:r>
              <a:rPr kumimoji="1" lang="ko-KR" altLang="en-US" sz="24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altLang="en-US" sz="2400" b="1" dirty="0" err="1">
                <a:latin typeface="HY울릉도M" pitchFamily="18" charset="-127"/>
                <a:ea typeface="HY울릉도M" pitchFamily="18" charset="-127"/>
              </a:rPr>
              <a:t>voting</a:t>
            </a:r>
            <a:r>
              <a:rPr kumimoji="1" lang="ko-KR" altLang="en-US" sz="2400" b="1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kumimoji="1" lang="ko-KR" altLang="en-US" sz="2400" b="1" dirty="0" err="1">
                <a:latin typeface="HY울릉도M" pitchFamily="18" charset="-127"/>
                <a:ea typeface="HY울릉도M" pitchFamily="18" charset="-127"/>
              </a:rPr>
              <a:t>rights</a:t>
            </a:r>
            <a:r>
              <a:rPr kumimoji="1" lang="ko-KR" altLang="en-US" sz="2400" b="1" dirty="0">
                <a:latin typeface="HY울릉도M" pitchFamily="18" charset="-127"/>
                <a:ea typeface="HY울릉도M" pitchFamily="18" charset="-127"/>
              </a:rPr>
              <a:t>) 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0" name="矩形 3"/>
          <p:cNvSpPr/>
          <p:nvPr/>
        </p:nvSpPr>
        <p:spPr>
          <a:xfrm>
            <a:off x="301625" y="2060575"/>
            <a:ext cx="8591550" cy="4003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주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식마다 차등을 둬 각기 다른 수의 의결권을 부여, 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우리나라 상법 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369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조 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1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항은 </a:t>
            </a:r>
            <a:r>
              <a:rPr lang="en-US" altLang="ko-KR" noProof="1">
                <a:solidFill>
                  <a:srgbClr val="FF0000"/>
                </a:solidFill>
                <a:latin typeface="굴림체" charset="0"/>
                <a:ea typeface="굴림체" charset="0"/>
                <a:sym typeface="+mn-ea"/>
              </a:rPr>
              <a:t>'1주 1의결권(議決權) 원칙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'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을 고수하고 있다</a:t>
            </a: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       (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우리나라 미채택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, 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현재 비상장 벤처기업만 채택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)</a:t>
            </a:r>
            <a:r>
              <a:rPr lang="ko-KR" altLang="en-US" sz="1800" dirty="0"/>
              <a:t>비상장벤처기업만 채택</a:t>
            </a:r>
            <a:endParaRPr lang="ko-KR" altLang="en-US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찬성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의결권 행사 방식을 1주 1표를 선택할지, 차등의결권 제도를 채택할 것인지는 주주들이 결정할 문제로 이를 금지하는 것은 시장의 위축, 자원배분의 왜곡, 나아가 시장의 효율성을 떨어뜨리는 규제라는 지적도 한다</a:t>
            </a: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반대</a:t>
            </a:r>
            <a:r>
              <a:rPr lang="en-US" altLang="ko-KR" b="1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 </a:t>
            </a: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기존 경영진과 지배 주주의 경영권을 보호하는 반면 주주들의 이익을 침해하는 제도라고 주장한다. 경영진과 지배주주 일가가 사익을 추구할 위험이 증가해 주주들에게 손해를 입힐 가능성이 존재한다는 것이다</a:t>
            </a: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171450" indent="-17145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  <a:p>
            <a:pPr marL="285750" indent="-285750" latinLnBrk="1">
              <a:buFont typeface="Wingdings" panose="05000000000000000000" pitchFamily="2" charset="2"/>
              <a:buChar char="Ø"/>
              <a:defRPr/>
            </a:pPr>
            <a:r>
              <a:rPr lang="ko-KR" altLang="en-US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채택</a:t>
            </a:r>
            <a:r>
              <a:rPr lang="en-US" altLang="ko-KR" noProof="1">
                <a:solidFill>
                  <a:srgbClr val="000000"/>
                </a:solidFill>
                <a:latin typeface="굴림체" charset="0"/>
                <a:ea typeface="굴림체" charset="0"/>
                <a:sym typeface="+mn-ea"/>
              </a:rPr>
              <a:t>:</a:t>
            </a:r>
            <a:r>
              <a:rPr lang="ko-KR" altLang="en-US" dirty="0"/>
              <a:t> </a:t>
            </a:r>
            <a:r>
              <a:rPr lang="ko-KR" altLang="en-US" dirty="0">
                <a:solidFill>
                  <a:schemeClr val="tx1"/>
                </a:solidFill>
              </a:rPr>
              <a:t>미국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영국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일본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프랑스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네덜란드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스위스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스웨덴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노르웨이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중국 등 </a:t>
            </a:r>
          </a:p>
          <a:p>
            <a:pPr marL="285750" indent="-285750" latinLnBrk="1">
              <a:buFont typeface="Wingdings" panose="05000000000000000000" pitchFamily="2" charset="2"/>
              <a:buChar char="Ø"/>
              <a:defRPr/>
            </a:pPr>
            <a:r>
              <a:rPr lang="ko-KR" altLang="en-US" dirty="0">
                <a:solidFill>
                  <a:schemeClr val="tx1"/>
                </a:solidFill>
              </a:rPr>
              <a:t>불허</a:t>
            </a:r>
            <a:r>
              <a:rPr lang="en-US" altLang="ko-KR" dirty="0">
                <a:solidFill>
                  <a:schemeClr val="tx1"/>
                </a:solidFill>
              </a:rPr>
              <a:t>: </a:t>
            </a:r>
            <a:r>
              <a:rPr lang="ko-KR" altLang="en-US" dirty="0">
                <a:solidFill>
                  <a:schemeClr val="tx1"/>
                </a:solidFill>
              </a:rPr>
              <a:t>한국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오스트레일리아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오스트리아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벨기에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체코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독일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이탈리아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등</a:t>
            </a:r>
          </a:p>
          <a:p>
            <a:pPr algn="just" eaLnBrk="1" hangingPunct="1">
              <a:buClr>
                <a:srgbClr val="0000FF"/>
              </a:buClr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</a:t>
            </a:r>
            <a:endParaRPr lang="ko-KR" altLang="en-US" noProof="1">
              <a:solidFill>
                <a:schemeClr val="tx1"/>
              </a:solidFill>
              <a:latin typeface="굴림체" charset="0"/>
              <a:ea typeface="굴림체" charset="0"/>
              <a:sym typeface="+mn-ea"/>
            </a:endParaRPr>
          </a:p>
          <a:p>
            <a:pPr marL="32258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</a:t>
            </a:r>
          </a:p>
          <a:p>
            <a:pPr marL="608330" indent="-28575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noProof="1">
              <a:solidFill>
                <a:srgbClr val="000000"/>
              </a:solidFill>
              <a:latin typeface="굴림체" charset="0"/>
              <a:ea typeface="굴림체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46421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/>
              <a:t>경영권 방어수단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95770" y="749488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황금낙하산과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포이즌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필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323999" y="817444"/>
            <a:ext cx="8208912" cy="4003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황금낙하산(golden parachute)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거액의 퇴직금, 저가에 의한 주식매입권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일정기간 동안의 보수와 보너스 등을 받을 권리를 사전에 고용계약에 기재하여 안정성을 확보하고, 동시에 기업의 인수비용을 높이는 방법</a:t>
            </a:r>
          </a:p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171450" marR="0" lvl="0" indent="-1714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포이즌필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: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적대적 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M&amp;A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움직임이 있을 때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기존 주주들에게 싼 가격에 지분을 살 수있는 권리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를 주는 것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미국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일본도 채택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).</a:t>
            </a:r>
          </a:p>
          <a:p>
            <a:pPr marL="32258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 </a:t>
            </a:r>
          </a:p>
          <a:p>
            <a:pPr marL="60833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8756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214313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지배구조의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특성과 이의 이해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. </a:t>
            </a: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가족의 지배구조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가족회의와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가족위원회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기업의 지배구조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이사회와 주주총회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경영권 방어수단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차등의결권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황금낙하산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 등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3331</Words>
  <Application>Microsoft Office PowerPoint</Application>
  <PresentationFormat>화면 슬라이드 쇼(4:3)</PresentationFormat>
  <Paragraphs>615</Paragraphs>
  <Slides>30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30</vt:i4>
      </vt:variant>
    </vt:vector>
  </HeadingPairs>
  <TitlesOfParts>
    <vt:vector size="47" baseType="lpstr">
      <vt:lpstr>HY강B</vt:lpstr>
      <vt:lpstr>HY나무B</vt:lpstr>
      <vt:lpstr>HY울릉도M</vt:lpstr>
      <vt:lpstr>微软雅黑</vt:lpstr>
      <vt:lpstr>微软雅黑</vt:lpstr>
      <vt:lpstr>SimHei</vt:lpstr>
      <vt:lpstr>굴림</vt:lpstr>
      <vt:lpstr>굴림체</vt:lpstr>
      <vt:lpstr>맑은 고딕</vt:lpstr>
      <vt:lpstr>한양신명조,한컴돋움</vt:lpstr>
      <vt:lpstr>함초롬바탕</vt:lpstr>
      <vt:lpstr>휴먼명조</vt:lpstr>
      <vt:lpstr>휴먼명조,한컴돋움</vt:lpstr>
      <vt:lpstr>Arial</vt:lpstr>
      <vt:lpstr>Wingdings</vt:lpstr>
      <vt:lpstr>Office 테마</vt:lpstr>
      <vt:lpstr>1_Office 테마</vt:lpstr>
      <vt:lpstr>7장. 가족기업의 지배구조</vt:lpstr>
      <vt:lpstr>PowerPoint 프레젠테이션</vt:lpstr>
      <vt:lpstr>1. 가족기업의 지배구조</vt:lpstr>
      <vt:lpstr>1. 가족기업의 지배구조</vt:lpstr>
      <vt:lpstr>1. 가족기업의 지배구조</vt:lpstr>
      <vt:lpstr>1. 가족기업의 지배구조</vt:lpstr>
      <vt:lpstr>1. 가족기업의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2. 가족의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3. 기업의 지배구조</vt:lpstr>
      <vt:lpstr>해외 가족기업의 지배구조</vt:lpstr>
      <vt:lpstr>해외 가족기업의 지배구조</vt:lpstr>
      <vt:lpstr>4. 경영권 방어수단</vt:lpstr>
      <vt:lpstr>4. 경영권 방어수단</vt:lpstr>
      <vt:lpstr>PowerPoint 프레젠테이션</vt:lpstr>
      <vt:lpstr>THANK  YOU!  &amp; 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185</cp:revision>
  <dcterms:created xsi:type="dcterms:W3CDTF">2013-04-01T06:35:37Z</dcterms:created>
  <dcterms:modified xsi:type="dcterms:W3CDTF">2026-07-26T02:43:52Z</dcterms:modified>
  <cp:version/>
</cp:coreProperties>
</file>