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2"/>
  </p:sldMasterIdLst>
  <p:notesMasterIdLst>
    <p:notesMasterId r:id="rId19"/>
  </p:notesMasterIdLst>
  <p:sldIdLst>
    <p:sldId id="321" r:id="rId3"/>
    <p:sldId id="257" r:id="rId4"/>
    <p:sldId id="500" r:id="rId5"/>
    <p:sldId id="634" r:id="rId6"/>
    <p:sldId id="635" r:id="rId7"/>
    <p:sldId id="636" r:id="rId8"/>
    <p:sldId id="637" r:id="rId9"/>
    <p:sldId id="638" r:id="rId10"/>
    <p:sldId id="639" r:id="rId11"/>
    <p:sldId id="643" r:id="rId12"/>
    <p:sldId id="646" r:id="rId13"/>
    <p:sldId id="647" r:id="rId14"/>
    <p:sldId id="648" r:id="rId15"/>
    <p:sldId id="650" r:id="rId16"/>
    <p:sldId id="522" r:id="rId17"/>
    <p:sldId id="553" r:id="rId1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81" d="100"/>
          <a:sy n="81" d="100"/>
        </p:scale>
        <p:origin x="2670" y="90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C68BB49E-9700-4D65-A110-F106A9DBC801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5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가족기업의 창업과 기업가정신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1029151" y="334176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9151" y="451529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24026" y="334232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88440" y="3366314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 창업의 </a:t>
            </a:r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3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요소와 유의사항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46251" y="452136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52136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가족기업과 기업가정신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215229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b="1" dirty="0"/>
              <a:t>창업의 정의와 </a:t>
            </a:r>
            <a:r>
              <a:rPr lang="ko-KR" altLang="en-US" sz="2000" b="1" dirty="0" err="1"/>
              <a:t>승계창업</a:t>
            </a:r>
            <a:endParaRPr lang="ko-KR" altLang="en-US" sz="2000" b="1" dirty="0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창업의 정의와 </a:t>
            </a:r>
            <a:r>
              <a:rPr lang="ko-KR" altLang="en-US" sz="3200" dirty="0" err="1"/>
              <a:t>승계창업</a:t>
            </a:r>
            <a:r>
              <a:rPr lang="ko-KR" altLang="en-US" sz="3200" dirty="0"/>
              <a:t>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창업의 정의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611188" y="1701800"/>
            <a:ext cx="7921625" cy="3876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zh-CN" altLang="en-US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Davidson &amp; Wiklund</a:t>
            </a:r>
            <a:r>
              <a:rPr lang="en-US" altLang="zh-CN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zh-CN" altLang="en-US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2001)</a:t>
            </a:r>
            <a:r>
              <a:rPr lang="en-US" altLang="zh-CN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재화나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용역의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생산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혹은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판매를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위하여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창업자가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새로운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아이디어와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다양한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경영자원을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동원하여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새로운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기업활동을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창조하는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행위를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말한다</a:t>
            </a:r>
            <a:endParaRPr lang="en-US" altLang="zh-CN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zh-CN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zh-CN" altLang="en-US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우리나라 「중소기업창업지원법」</a:t>
            </a:r>
            <a:r>
              <a:rPr lang="en-US" altLang="zh-CN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“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중소기업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창업이라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함은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새로이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중소기업을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설립하는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것을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말하는데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제조업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광업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건축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엔지니어링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기술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서비스업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정보처리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컴퓨터운용관련업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및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장비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임대업을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새로이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개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시하는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것을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말한다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”.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그러나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포괄승계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형태변경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폐업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후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동종사업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계속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등은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「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중소기업창업지원법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시행령」제2조의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규정에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의한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창업의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범위에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해당되지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않은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것으로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보고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있다</a:t>
            </a:r>
            <a:r>
              <a:rPr lang="en-US" altLang="zh-CN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. 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zh-CN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r>
              <a:rPr lang="ko-KR" altLang="en-US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본 교재</a:t>
            </a:r>
            <a:r>
              <a:rPr lang="en-US" altLang="ko-KR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기업가정신을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갖춘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가족구성원이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내·외부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환경으로부터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얻은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사업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아이디어로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사업의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목표를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세우고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난 후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적절한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사업기회에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물적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인적자원을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투입하여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재화나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용역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서비스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)을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생산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또는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제공하는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업(業)을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시작하는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 것.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ko-KR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>
                <a:solidFill>
                  <a:prstClr val="black"/>
                </a:solidFill>
              </a:rPr>
              <a:t>창업의 정의와 </a:t>
            </a:r>
            <a:r>
              <a:rPr lang="ko-KR" altLang="en-US" sz="3200" dirty="0" err="1">
                <a:solidFill>
                  <a:prstClr val="black"/>
                </a:solidFill>
              </a:rPr>
              <a:t>승계창업</a:t>
            </a:r>
            <a:r>
              <a:rPr lang="ko-KR" altLang="en-US" sz="3200" dirty="0">
                <a:solidFill>
                  <a:prstClr val="black"/>
                </a:solidFill>
              </a:rPr>
              <a:t> 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승계창업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03905" y="1078686"/>
            <a:ext cx="4916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창업의 유형 및 장단점 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4" name="Group 6">
            <a:extLst>
              <a:ext uri="{FF2B5EF4-FFF2-40B4-BE49-F238E27FC236}">
                <a16:creationId xmlns:a16="http://schemas.microsoft.com/office/drawing/2014/main" id="{05BF9A51-0EE3-AC0E-67E0-D4107B15B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130517"/>
              </p:ext>
            </p:extLst>
          </p:nvPr>
        </p:nvGraphicFramePr>
        <p:xfrm>
          <a:off x="203844" y="1436355"/>
          <a:ext cx="8708123" cy="3200903"/>
        </p:xfrm>
        <a:graphic>
          <a:graphicData uri="http://schemas.openxmlformats.org/drawingml/2006/table">
            <a:tbl>
              <a:tblPr/>
              <a:tblGrid>
                <a:gridCol w="1275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5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4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3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842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창업유형</a:t>
                      </a:r>
                    </a:p>
                  </a:txBody>
                  <a:tcPr marL="91433" marR="91433" marT="45711" marB="457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정의와 주의사항 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 점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단 점 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618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인수 창업 </a:t>
                      </a:r>
                    </a:p>
                  </a:txBody>
                  <a:tcPr marL="91433" marR="91433" marT="45711" marB="457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기존 기업을 인수하여 창업하는 방법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기업인수의 타당성 분석을 면밀히 검토, 실시하여야 함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생산 준비시간 단축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수익 즉시 발생 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기존시설 및 생산라인의 노후 및 진부화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부적합하거나 무능한 직원의 존재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기업 입지의 부적합 등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15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가족기업창업</a:t>
                      </a:r>
                    </a:p>
                  </a:txBody>
                  <a:tcPr marL="91433" marR="91433" marT="45711" marB="4571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가족을 중심으로 이루어지는 창업형태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승계창업 역시 가족기업 창업에 포함됨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창업의 대부분은 가족기업 창업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보통 소규모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소자본창업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SOHO, 1인 창조기업, 소규모 인터넷 </a:t>
                      </a: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비즈니스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등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소규모자본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한정된 인적자원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신뢰문제 등</a:t>
                      </a:r>
                    </a:p>
                  </a:txBody>
                  <a:tcPr marL="91433" marR="91433" marT="45711" marB="4571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65D1209-657A-B535-A0B4-665A749B1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512850"/>
              </p:ext>
            </p:extLst>
          </p:nvPr>
        </p:nvGraphicFramePr>
        <p:xfrm>
          <a:off x="185958" y="4610004"/>
          <a:ext cx="874389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038">
                  <a:extLst>
                    <a:ext uri="{9D8B030D-6E8A-4147-A177-3AD203B41FA5}">
                      <a16:colId xmlns:a16="http://schemas.microsoft.com/office/drawing/2014/main" val="2689655344"/>
                    </a:ext>
                  </a:extLst>
                </a:gridCol>
                <a:gridCol w="2512867">
                  <a:extLst>
                    <a:ext uri="{9D8B030D-6E8A-4147-A177-3AD203B41FA5}">
                      <a16:colId xmlns:a16="http://schemas.microsoft.com/office/drawing/2014/main" val="3752757782"/>
                    </a:ext>
                  </a:extLst>
                </a:gridCol>
                <a:gridCol w="2403791">
                  <a:extLst>
                    <a:ext uri="{9D8B030D-6E8A-4147-A177-3AD203B41FA5}">
                      <a16:colId xmlns:a16="http://schemas.microsoft.com/office/drawing/2014/main" val="1440993542"/>
                    </a:ext>
                  </a:extLst>
                </a:gridCol>
                <a:gridCol w="2550198">
                  <a:extLst>
                    <a:ext uri="{9D8B030D-6E8A-4147-A177-3AD203B41FA5}">
                      <a16:colId xmlns:a16="http://schemas.microsoft.com/office/drawing/2014/main" val="870283594"/>
                    </a:ext>
                  </a:extLst>
                </a:gridCol>
              </a:tblGrid>
              <a:tr h="44578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승계창업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창업자의 고령이나 불의의 사고로 인한 공석을 이어받기 위하여 이루어지는 것</a:t>
                      </a:r>
                      <a:endParaRPr lang="en-US" altLang="ko-KR" sz="1400" dirty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어떤 능력의 소유자가 후계자인가가 매우 중요함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/>
                        <a:t>노하우 전수 창업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/>
                        <a:t>후계자가 가족 내에서 나올 경우 경영능력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리더십 등이 과제임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484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704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 창업의 </a:t>
            </a:r>
            <a:r>
              <a:rPr lang="en-US" altLang="ko-KR" sz="3200" dirty="0"/>
              <a:t>3</a:t>
            </a:r>
            <a:r>
              <a:rPr lang="ko-KR" altLang="en-US" sz="3200" dirty="0"/>
              <a:t>요소와 유의사항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717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창업의 </a:t>
            </a:r>
            <a:r>
              <a:rPr lang="en-US" altLang="ko-KR" sz="2400" b="1" dirty="0"/>
              <a:t>3</a:t>
            </a:r>
            <a:r>
              <a:rPr lang="ko-KR" altLang="en-US" sz="2400" b="1" dirty="0"/>
              <a:t>요소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611188" y="1701800"/>
            <a:ext cx="7921625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창업자(entrepreneur)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가족기업의 설립자로서 창업을 주도적으로 계획하고 창업에 따른 모든 재정부담과 위험을 책임지는 사람. 창업자가 가진 기업가정신(entrepreneurship)이 창업의 성패를 좌우한다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r>
              <a:rPr kumimoji="0" lang="zh-CN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아이디어(idea) </a:t>
            </a:r>
            <a:r>
              <a:rPr kumimoji="0" lang="ko-KR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혹은 아이템</a:t>
            </a: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무엇을 생산 혹은 판매를 하여 수익을 극대화할 것인가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 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내부목표와 외부의 환경 변화, 그리고 고객의 욕구 등을 잘 고려하여 전략적으로 추진되어야 한다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혁신의 원천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P. Drucker):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기대하지 않았던 경우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불일치 과정을 기반으로 한 혁신, 산업이나 시장의 구조변화, 인구통계학적 요인, 인식이나 의미의 변화, 새로운 지식이나 욕구의 변화, 정부의 규제나 경쟁자의 압력 등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r>
              <a:rPr kumimoji="0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경영자원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R="0" lvl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tabLst/>
              <a:defRPr/>
            </a:pPr>
            <a:r>
              <a:rPr lang="en-US" altLang="ko-KR" b="1" kern="0" noProof="1">
                <a:solidFill>
                  <a:srgbClr val="000000"/>
                </a:solidFill>
                <a:latin typeface="굴림체" charset="0"/>
                <a:ea typeface="굴림체" charset="0"/>
              </a:rPr>
              <a:t>  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자금, 시설, 종업원, 점포(혹은 공장부지), 기계장비, 정보, 지식 등 다양하나,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가장 중요한 자원임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가족구성원이 화합하고 서로 의지하고 믿을 때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자원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되지만, 갈등이 고조되면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가족은 부채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 됨.</a:t>
            </a:r>
          </a:p>
        </p:txBody>
      </p:sp>
    </p:spTree>
    <p:extLst>
      <p:ext uri="{BB962C8B-B14F-4D97-AF65-F5344CB8AC3E}">
        <p14:creationId xmlns:p14="http://schemas.microsoft.com/office/powerpoint/2010/main" val="636437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 창업의 </a:t>
            </a:r>
            <a:r>
              <a:rPr lang="en-US" altLang="ko-KR" sz="3200" dirty="0"/>
              <a:t>3</a:t>
            </a:r>
            <a:r>
              <a:rPr lang="ko-KR" altLang="en-US" sz="3200" dirty="0"/>
              <a:t>요소와 유의사항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717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창업의 </a:t>
            </a:r>
            <a:r>
              <a:rPr lang="en-US" altLang="ko-KR" sz="2400" b="1" dirty="0"/>
              <a:t>3</a:t>
            </a:r>
            <a:r>
              <a:rPr lang="ko-KR" altLang="en-US" sz="2400" b="1" dirty="0"/>
              <a:t>요소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611187" y="1484784"/>
            <a:ext cx="7921625" cy="6794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[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5-1]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 창업의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요소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</p:txBody>
      </p:sp>
      <p:grpSp>
        <p:nvGrpSpPr>
          <p:cNvPr id="8" name="组合 15"/>
          <p:cNvGrpSpPr/>
          <p:nvPr/>
        </p:nvGrpSpPr>
        <p:grpSpPr>
          <a:xfrm>
            <a:off x="1403648" y="2333235"/>
            <a:ext cx="6541770" cy="3095625"/>
            <a:chOff x="2097" y="4380"/>
            <a:chExt cx="10302" cy="487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矩形 1"/>
            <p:cNvSpPr/>
            <p:nvPr/>
          </p:nvSpPr>
          <p:spPr>
            <a:xfrm>
              <a:off x="2097" y="4380"/>
              <a:ext cx="3061" cy="1020"/>
            </a:xfrm>
            <a:prstGeom prst="rect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아이디어</a:t>
              </a: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, 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기회 </a:t>
              </a:r>
            </a:p>
          </p:txBody>
        </p:sp>
        <p:sp>
          <p:nvSpPr>
            <p:cNvPr id="10" name="矩形 2"/>
            <p:cNvSpPr/>
            <p:nvPr/>
          </p:nvSpPr>
          <p:spPr>
            <a:xfrm>
              <a:off x="5725" y="8235"/>
              <a:ext cx="3061" cy="1020"/>
            </a:xfrm>
            <a:prstGeom prst="rect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경영자원  </a:t>
              </a:r>
            </a:p>
          </p:txBody>
        </p:sp>
        <p:sp>
          <p:nvSpPr>
            <p:cNvPr id="11" name="矩形 4"/>
            <p:cNvSpPr/>
            <p:nvPr/>
          </p:nvSpPr>
          <p:spPr>
            <a:xfrm>
              <a:off x="9338" y="4380"/>
              <a:ext cx="3061" cy="1020"/>
            </a:xfrm>
            <a:prstGeom prst="rect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기업가  </a:t>
              </a:r>
            </a:p>
          </p:txBody>
        </p:sp>
        <p:sp>
          <p:nvSpPr>
            <p:cNvPr id="12" name="椭圆 7"/>
            <p:cNvSpPr/>
            <p:nvPr/>
          </p:nvSpPr>
          <p:spPr>
            <a:xfrm>
              <a:off x="5725" y="6421"/>
              <a:ext cx="2949" cy="907"/>
            </a:xfrm>
            <a:prstGeom prst="ellips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가족</a:t>
              </a: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charset="0"/>
                  <a:ea typeface="굴림체" charset="0"/>
                  <a:cs typeface="+mn-cs"/>
                </a:rPr>
                <a:t>과 갭 </a:t>
              </a:r>
            </a:p>
          </p:txBody>
        </p:sp>
        <p:sp>
          <p:nvSpPr>
            <p:cNvPr id="13" name="直接箭头连接符 9"/>
            <p:cNvSpPr/>
            <p:nvPr/>
          </p:nvSpPr>
          <p:spPr>
            <a:xfrm>
              <a:off x="5158" y="4890"/>
              <a:ext cx="418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 w="med" len="med"/>
              <a:tailEnd type="arrow" w="med" len="med"/>
            </a:ln>
            <a:effectLst/>
          </p:spPr>
        </p:sp>
        <p:sp>
          <p:nvSpPr>
            <p:cNvPr id="14" name="直接箭头连接符 10"/>
            <p:cNvSpPr/>
            <p:nvPr/>
          </p:nvSpPr>
          <p:spPr>
            <a:xfrm>
              <a:off x="5171" y="5439"/>
              <a:ext cx="986" cy="1115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/>
              <a:tailEnd type="arrow"/>
            </a:ln>
            <a:effectLst/>
          </p:spPr>
        </p:sp>
        <p:sp>
          <p:nvSpPr>
            <p:cNvPr id="15" name="直接箭头连接符 11"/>
            <p:cNvSpPr/>
            <p:nvPr/>
          </p:nvSpPr>
          <p:spPr>
            <a:xfrm flipH="1">
              <a:off x="8242" y="5398"/>
              <a:ext cx="1113" cy="1156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/>
              <a:tailEnd type="arrow"/>
            </a:ln>
            <a:effectLst/>
          </p:spPr>
        </p:sp>
        <p:sp>
          <p:nvSpPr>
            <p:cNvPr id="16" name="直接箭头连接符 12"/>
            <p:cNvSpPr/>
            <p:nvPr/>
          </p:nvSpPr>
          <p:spPr>
            <a:xfrm>
              <a:off x="3798" y="5400"/>
              <a:ext cx="2494" cy="2835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/>
              <a:tailEnd type="arrow"/>
            </a:ln>
            <a:effectLst/>
          </p:spPr>
        </p:sp>
        <p:sp>
          <p:nvSpPr>
            <p:cNvPr id="17" name="直接箭头连接符 13"/>
            <p:cNvSpPr/>
            <p:nvPr/>
          </p:nvSpPr>
          <p:spPr>
            <a:xfrm flipH="1">
              <a:off x="7880" y="5439"/>
              <a:ext cx="2423" cy="2796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headEnd type="arrow"/>
              <a:tailEnd type="arrow"/>
            </a:ln>
            <a:effectLst/>
          </p:spPr>
        </p:sp>
      </p:grpSp>
    </p:spTree>
    <p:extLst>
      <p:ext uri="{BB962C8B-B14F-4D97-AF65-F5344CB8AC3E}">
        <p14:creationId xmlns:p14="http://schemas.microsoft.com/office/powerpoint/2010/main" val="267762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 창업의 </a:t>
            </a:r>
            <a:r>
              <a:rPr lang="en-US" altLang="ko-KR" sz="3200" dirty="0"/>
              <a:t>3</a:t>
            </a:r>
            <a:r>
              <a:rPr lang="ko-KR" altLang="en-US" sz="3200" dirty="0"/>
              <a:t>요소와 유의사항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6636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 창업 시 가족의 중요성과 유의사항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18" name="矩形 3"/>
          <p:cNvSpPr/>
          <p:nvPr/>
        </p:nvSpPr>
        <p:spPr>
          <a:xfrm>
            <a:off x="256366" y="1570037"/>
            <a:ext cx="8564106" cy="49688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가족(family)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은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창업의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불을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지피우는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산소의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근원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(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Rogoff &amp; Heck, 2003).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가족은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일반기업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창업의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3요소인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창업자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아이디어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경영자원의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원천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창업에서 가족의 중요성(Bird, 2014)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 활동을 할 경우 가족은 매우 다양한 형태로 창업 팀에 관여한다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가족은 가족기업 뿐만 아니라 개별 기업가에게도 영향을 줄 잠재력 있는 다양한 자원을 제공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가족구성원의 창업태도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가치관이 중요</a:t>
            </a:r>
            <a:r>
              <a:rPr kumimoji="0" lang="ko-KR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과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기업이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가족영향력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에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의해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서로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얽혀있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음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 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가족기업의 특이한 특성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①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특이한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지배구조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인적자원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전략적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목표를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가진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조직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; ②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일반기업과는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다른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목표와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행동이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나타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남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; ③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색다른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가치관과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우선순위를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유도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Char char="p"/>
              <a:tabLst/>
              <a:defRPr/>
            </a:pPr>
            <a:r>
              <a:rPr kumimoji="0" lang="ko-KR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 팀으로서 가족</a:t>
            </a: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상당수의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많은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기업들은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한 명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이상에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의해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창업되고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경영되어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짐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미국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모든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기업의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50%,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스웨덴의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지식기반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산업의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65.8%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는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팀에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의해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창업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비슷한 인구동태학적 특징을 기반으로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강력한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네트워크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(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친족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혹은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배우자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파트너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)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형성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가족의 구성과 가족관계의 변화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가족 구성원 수 감소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가구의 수 감소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여성 고용자 수 증가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사회적 유대관계 약해짐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다세대 가구 감소</a:t>
            </a:r>
          </a:p>
        </p:txBody>
      </p:sp>
    </p:spTree>
    <p:extLst>
      <p:ext uri="{BB962C8B-B14F-4D97-AF65-F5344CB8AC3E}">
        <p14:creationId xmlns:p14="http://schemas.microsoft.com/office/powerpoint/2010/main" val="321222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 창업의 </a:t>
            </a:r>
            <a:r>
              <a:rPr lang="en-US" altLang="ko-KR" sz="3200" dirty="0"/>
              <a:t>3</a:t>
            </a:r>
            <a:r>
              <a:rPr lang="ko-KR" altLang="en-US" sz="3200" dirty="0"/>
              <a:t>요소와 유의사항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6636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 창업 시 가족의 중요성과 유의사항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539750" y="1555750"/>
            <a:ext cx="7921625" cy="35496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 창업 시 유의사항</a:t>
            </a: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Char char="p"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감성시스템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과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이성시스템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서로 이질적인 두 조직체의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성격을 잘 이해하고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균형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유지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무엇보다도 중요한 것은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구성원간의 신뢰(trust)를 구축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하는 것이 필요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창업 시 창업 팀원은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서로를 존경하고 서로를 위하는 분위기</a:t>
            </a:r>
            <a:r>
              <a:rPr kumimoji="0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 반드시 필요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 창업은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세대를 가로지른 기업가정신의 이전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중요하다. </a:t>
            </a:r>
          </a:p>
        </p:txBody>
      </p:sp>
    </p:spTree>
    <p:extLst>
      <p:ext uri="{BB962C8B-B14F-4D97-AF65-F5344CB8AC3E}">
        <p14:creationId xmlns:p14="http://schemas.microsoft.com/office/powerpoint/2010/main" val="2288419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 창업의 </a:t>
            </a:r>
            <a:r>
              <a:rPr lang="en-US" altLang="ko-KR" sz="3200" dirty="0"/>
              <a:t>3</a:t>
            </a:r>
            <a:r>
              <a:rPr lang="ko-KR" altLang="en-US" sz="3200" dirty="0"/>
              <a:t>요소와 유의사항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1"/>
          <p:cNvSpPr/>
          <p:nvPr/>
        </p:nvSpPr>
        <p:spPr>
          <a:xfrm>
            <a:off x="900113" y="1916113"/>
            <a:ext cx="7416800" cy="4176712"/>
          </a:xfrm>
          <a:prstGeom prst="rect">
            <a:avLst/>
          </a:prstGeom>
          <a:noFill/>
          <a:ln w="34925" cap="flat" cmpd="thickThin" algn="ctr">
            <a:solidFill>
              <a:srgbClr val="34C5D4"/>
            </a:solidFill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가족창업 성공 7계명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업종 선택에서부터 점포 운영의 모든 일을 합의를 통해 결정하라.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2. 각자의 능력이나 적성에 맞춰 역할을 분담해 시너지 효과를 내라.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3. 인건비 부담이 크고 근무시간이 긴 업종이 가족창업에 유리하다.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4. 화기애애하고 가족적인 분위기로 고객들에게 신뢰감을 주어라.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5. 금전적인 부분은 투명하게 공유하고 수익배분을 명확히 하라.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6. 공과 사는 확실히 구분하고 서로 예의를 지켜라.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7. 장사가 안 될 때를 대비해 무분별한 가족 합류는 자제하라.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(자료: 강병오, 창업 망설여진다면 가족 손 잡아라, 신용사회, 2010. 5월호, p.83)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396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가족기업과 기업가정신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60788" y="836712"/>
            <a:ext cx="8639175" cy="4932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marL="2476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  <a:sym typeface="SimHei" panose="02010609060101010101" pitchFamily="49" charset="-122"/>
              </a:rPr>
              <a:t>  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기업가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창의성, 권위, 통찰력 등으로 신결합을 수행함으로써 동태적 과정을 창조하는 경제발전의 중심적 존재로 인식(남영호, 1996).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Jean B. Say: ① 노동력, 자본 및 토지 등 생산요소의 결합자이며, ② 우수한 판단력, 불굴의 정신, 탁월한 계산력 등의 특수한 성격과 능력의 소유자, ③ 감독 및 관리의 기술을 가진 자.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H. Mintzberg: 위험부담자, 혁신자, 자본제공자, 자본과 아이디어의 결합자.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기업가 정신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Entrepreneurship: 企業家精神, 起業家精神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또는 창업가 정신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):</a:t>
            </a:r>
            <a:r>
              <a:rPr kumimoji="0" lang="en-US" altLang="ko-KR" sz="24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혁신은 이미 존재하는 것들의 새로운 조합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창조적 파괴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(Schumpeter, 1934)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기회에 초점을 맞추고 총체적 접근방법과 균형 잡힌 리더십을 바탕으로 하는 사고, 추론 및 행동방식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(Timmons,1994).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통제할 수 있는 자원에 구애 받지 않고 기회를 추구하는 것(Stevenson,1983).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창의적이며 혁신적인 아이디어와 전략적 사고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로 국민경제의 발전을 위한 노하우를 가진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기업가의 경영활동 과정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남영호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1999). </a:t>
            </a: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  <a:p>
            <a:pPr marL="2476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  <a:sym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71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가족기업과 기업가정신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73967" y="5962895"/>
            <a:ext cx="8567738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fontAlgn="base" latinLnBrk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1400" dirty="0">
                <a:solidFill>
                  <a:srgbClr val="3F3F3F"/>
                </a:solidFill>
                <a:ea typeface="Microsoft YaHei" panose="020B0503020204020204" pitchFamily="34" charset="-122"/>
              </a:rPr>
              <a:t>위의 기업가정신의 </a:t>
            </a:r>
            <a:r>
              <a:rPr lang="en-US" altLang="ko-KR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5</a:t>
            </a:r>
            <a:r>
              <a:rPr lang="ko-KR" altLang="en-US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가지 특성</a:t>
            </a:r>
            <a:r>
              <a:rPr lang="en-US" altLang="ko-KR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진취성</a:t>
            </a:r>
            <a:r>
              <a:rPr lang="en-US" altLang="ko-KR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  <a:ea typeface="Microsoft YaHei" panose="020B0503020204020204" pitchFamily="34" charset="-122"/>
              </a:rPr>
              <a:t>위험감수성</a:t>
            </a:r>
            <a:r>
              <a:rPr lang="en-US" altLang="ko-KR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400" dirty="0" err="1">
                <a:solidFill>
                  <a:srgbClr val="FF0000"/>
                </a:solidFill>
                <a:ea typeface="Microsoft YaHei" panose="020B0503020204020204" pitchFamily="34" charset="-122"/>
              </a:rPr>
              <a:t>혁신성</a:t>
            </a:r>
            <a:r>
              <a:rPr lang="en-US" altLang="ko-KR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자율성</a:t>
            </a:r>
            <a:r>
              <a:rPr lang="en-US" altLang="ko-KR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공격성</a:t>
            </a:r>
            <a:r>
              <a:rPr lang="en-US" altLang="ko-KR" sz="1400" dirty="0">
                <a:solidFill>
                  <a:srgbClr val="FF0000"/>
                </a:solidFill>
                <a:ea typeface="Microsoft YaHei" panose="020B0503020204020204" pitchFamily="34" charset="-122"/>
              </a:rPr>
              <a:t>)</a:t>
            </a:r>
            <a:r>
              <a:rPr lang="ko-KR" altLang="en-US" sz="1400" dirty="0">
                <a:solidFill>
                  <a:srgbClr val="3F3F3F"/>
                </a:solidFill>
                <a:ea typeface="Microsoft YaHei" panose="020B0503020204020204" pitchFamily="34" charset="-122"/>
              </a:rPr>
              <a:t>은 상호 관련되어 있음</a:t>
            </a:r>
            <a:r>
              <a:rPr lang="en-US" altLang="ko-KR" sz="1400" dirty="0">
                <a:solidFill>
                  <a:srgbClr val="3F3F3F"/>
                </a:solidFill>
                <a:ea typeface="Microsoft YaHei" panose="020B0503020204020204" pitchFamily="34" charset="-122"/>
              </a:rPr>
              <a:t>. </a:t>
            </a:r>
            <a:r>
              <a:rPr lang="ko-KR" altLang="en-US" sz="1400" dirty="0">
                <a:solidFill>
                  <a:srgbClr val="3F3F3F"/>
                </a:solidFill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12" name="矩形 3"/>
          <p:cNvSpPr/>
          <p:nvPr/>
        </p:nvSpPr>
        <p:spPr>
          <a:xfrm>
            <a:off x="395536" y="1047451"/>
            <a:ext cx="8101013" cy="4932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기업가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정신의 특성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903376"/>
            <a:ext cx="8620491" cy="401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24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가족기업과 기업가정신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가족기업과 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8" name="矩形 3"/>
          <p:cNvSpPr/>
          <p:nvPr/>
        </p:nvSpPr>
        <p:spPr>
          <a:xfrm>
            <a:off x="179387" y="1184572"/>
            <a:ext cx="8785225" cy="4932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연구의 역사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기업가정신: 경제성장, 혁신 등을 강조한 경제학(Schumpeter, 1934; Baumol, 1968)에서 시작. 주요연구대상은 오너의 관찰에 의한 창업과정과 평가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-1970년대 초 학자들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연구에 의하여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주요연구대상은 기업가정신의 교육,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컨설팅 등이었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285750" marR="0" lvl="0" indent="-2857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가족기업: 초기 가족기업 컨설턴트에 의해 주도(재무 컨설턴트, 가족전문치료사)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</a:p>
          <a:p>
            <a:pPr marL="0" marR="0" lvl="0" indent="0" algn="di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-1950, 60년대는 규범적인 연구(기업가정신 연구와 일치)가 주를 이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-1988년에 가족기업 전문 저널인 “Family Business Review”의 탄생으로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본격화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연구배경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기업가정신과 가족기업은 모두 학제적이며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중복되는 부분이 많음</a:t>
            </a:r>
            <a:endParaRPr kumimoji="0" lang="en-US" altLang="ko-KR" sz="18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기업가정신: 심리학, 사회학, 인류학, 경제학에서 연구가 이루어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경영학적 관점에서는 조직행위론, 마케팅, 재무관리, 전략경영 등에서 연구.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심리학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사회학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경제학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법학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가정관리에서 연구가 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경영학적 관점에서는 조직론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(OB, OT),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전략경영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재무관리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세법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시스템이론 등에서 연구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4481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가족기업과 기업가정신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가족기업과 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3"/>
          <p:cNvSpPr/>
          <p:nvPr/>
        </p:nvSpPr>
        <p:spPr>
          <a:xfrm>
            <a:off x="256366" y="1184778"/>
            <a:ext cx="8921750" cy="4932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가족기업과 기업가정신의 관계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가족기업은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EO(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기업가지향성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분석수준을 기업이 아닌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으로 보아야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EO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에 대한 새로운 관점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자율성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혁신성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진취성이 좀 더 중요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EO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수준은 세대별로 다를 수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</a:p>
          <a:p>
            <a:pPr marR="0" lvl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tabLst/>
              <a:defRPr/>
            </a:pPr>
            <a:r>
              <a:rPr lang="en-US" altLang="ko-KR" kern="0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 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EO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수준이 최고로 높은 때는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2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세대가 기업에 관여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할 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부부가 기업경영에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R="0" lvl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tabLst/>
              <a:defRPr/>
            </a:pPr>
            <a:r>
              <a:rPr lang="en-US" altLang="ko-KR" kern="0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 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관여할 때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라고 보고 있다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(Michael-Tsabari N.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2014)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lang="en-US" altLang="ko-KR" kern="0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lang="en-US" altLang="ko-KR" kern="0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lang="en-US" altLang="ko-KR" kern="0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lang="en-US" altLang="ko-KR" kern="0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91943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39752" y="0"/>
            <a:ext cx="6804249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가족기업과 기업가정신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6" y="722907"/>
            <a:ext cx="3738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가족기업과 기업가정신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22250" y="1046162"/>
            <a:ext cx="8921750" cy="4932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가족기업의 성장단계별 기업가정신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05435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창업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CEO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 경영하는 기업의 특징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(Hoffer &amp; Charan, 1984):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lang="en-US" altLang="ko-KR" sz="2000" kern="0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R="0" lvl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①집중화된 의사결정 체계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   ②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창업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CEO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에 과도한 의존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③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관리기술 및 인재교육 소홀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④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가족주의적 분위기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/ 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이런 특징은 일정 시점 이후에는 장애요인으로 전략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가족기업의 성장단계별 기업가정신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(Miller, 2015)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en-US" sz="24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창업기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(founding phase)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네포티즘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보수주의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사랑하는 사람에 대한 감정 등 가족을 중심으로 한 창업으로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잠재적인 외부투자자들이 외면하기도 한다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너그러운 가족자금과 동기부여된 가족노동력 존재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성장기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(growth phase)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가족문제와 가족경비에 너무 집착되어 기업의 성장에 필요한 투자는 잘 하지 않는다는 지적을 받음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가족은 보물이며 인내자본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존재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지역사회 등 이해관계자와의 선린관계 유지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혁신기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(innovation and renewal)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가족은 보수적이라 위험과 혁신을 꺼리는 것이 아님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낮은 이직률과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인내투자자 존재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젊은 창업희망자 도움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유산 지급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 </a:t>
            </a: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48285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154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가족기업 창업의 정의와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승계창업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 창업의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3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요소와  유의사항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가족기업과 기업가정신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1804</Words>
  <Application>Microsoft Office PowerPoint</Application>
  <PresentationFormat>화면 슬라이드 쇼(4:3)</PresentationFormat>
  <Paragraphs>231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16</vt:i4>
      </vt:variant>
    </vt:vector>
  </HeadingPairs>
  <TitlesOfParts>
    <vt:vector size="28" baseType="lpstr">
      <vt:lpstr>HY강B</vt:lpstr>
      <vt:lpstr>HY나무B</vt:lpstr>
      <vt:lpstr>HY울릉도M</vt:lpstr>
      <vt:lpstr>Microsoft YaHei</vt:lpstr>
      <vt:lpstr>굴림</vt:lpstr>
      <vt:lpstr>굴림체</vt:lpstr>
      <vt:lpstr>맑은 고딕</vt:lpstr>
      <vt:lpstr>휴먼명조,한컴돋움</vt:lpstr>
      <vt:lpstr>Arial</vt:lpstr>
      <vt:lpstr>Wingdings</vt:lpstr>
      <vt:lpstr>Office 테마</vt:lpstr>
      <vt:lpstr>1_Office 테마</vt:lpstr>
      <vt:lpstr>5장. 가족기업의 창업과 기업가정신</vt:lpstr>
      <vt:lpstr>PowerPoint 프레젠테이션</vt:lpstr>
      <vt:lpstr>1. 창업의 정의와 승계창업 </vt:lpstr>
      <vt:lpstr>1. 창업의 정의와 승계창업 </vt:lpstr>
      <vt:lpstr>2. 가족기업 창업의 3요소와 유의사항</vt:lpstr>
      <vt:lpstr>2. 가족기업 창업의 3요소와 유의사항</vt:lpstr>
      <vt:lpstr>2. 가족기업 창업의 3요소와 유의사항 </vt:lpstr>
      <vt:lpstr>2. 가족기업 창업의 3요소와 유의사항</vt:lpstr>
      <vt:lpstr>2. 가족기업 창업의 3요소와 유의사항</vt:lpstr>
      <vt:lpstr>3. 가족기업과 기업가정신</vt:lpstr>
      <vt:lpstr>3. 가족기업과 기업가정신</vt:lpstr>
      <vt:lpstr>3. 가족기업과 기업가정신</vt:lpstr>
      <vt:lpstr>3. 가족기업과 기업가정신</vt:lpstr>
      <vt:lpstr>3. 가족기업과 기업가정신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164</cp:revision>
  <dcterms:created xsi:type="dcterms:W3CDTF">2013-04-01T06:35:37Z</dcterms:created>
  <dcterms:modified xsi:type="dcterms:W3CDTF">2026-07-26T02:41:13Z</dcterms:modified>
  <cp:version/>
</cp:coreProperties>
</file>