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6" r:id="rId1"/>
    <p:sldMasterId id="2147483717" r:id="rId2"/>
  </p:sldMasterIdLst>
  <p:notesMasterIdLst>
    <p:notesMasterId r:id="rId19"/>
  </p:notesMasterIdLst>
  <p:sldIdLst>
    <p:sldId id="321" r:id="rId3"/>
    <p:sldId id="257" r:id="rId4"/>
    <p:sldId id="538" r:id="rId5"/>
    <p:sldId id="539" r:id="rId6"/>
    <p:sldId id="540" r:id="rId7"/>
    <p:sldId id="555" r:id="rId8"/>
    <p:sldId id="541" r:id="rId9"/>
    <p:sldId id="542" r:id="rId10"/>
    <p:sldId id="543" r:id="rId11"/>
    <p:sldId id="546" r:id="rId12"/>
    <p:sldId id="544" r:id="rId13"/>
    <p:sldId id="547" r:id="rId14"/>
    <p:sldId id="548" r:id="rId15"/>
    <p:sldId id="551" r:id="rId16"/>
    <p:sldId id="522" r:id="rId17"/>
    <p:sldId id="553" r:id="rId18"/>
  </p:sldIdLst>
  <p:sldSz cx="9144000" cy="6858000" type="screen4x3"/>
  <p:notesSz cx="6797675" cy="992663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7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18" autoAdjust="0"/>
    <p:restoredTop sz="95693" autoAdjust="0"/>
  </p:normalViewPr>
  <p:slideViewPr>
    <p:cSldViewPr>
      <p:cViewPr varScale="1">
        <p:scale>
          <a:sx n="81" d="100"/>
          <a:sy n="81" d="100"/>
        </p:scale>
        <p:origin x="2670" y="90"/>
      </p:cViewPr>
      <p:guideLst>
        <p:guide orient="horz" pos="215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68BB49E-9700-4D65-A110-F106A9DBC801}" type="datetime1">
              <a:rPr lang="ko-KR" altLang="en-US"/>
              <a:pPr lvl="0">
                <a:defRPr/>
              </a:pPr>
              <a:t>2026-07-26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편집합니다</a:t>
            </a:r>
          </a:p>
          <a:p>
            <a:pPr lvl="1">
              <a:defRPr/>
            </a:pPr>
            <a:r>
              <a:rPr lang="ko-KR" altLang="en-US"/>
              <a:t>둘째 수준</a:t>
            </a:r>
          </a:p>
          <a:p>
            <a:pPr lvl="2">
              <a:defRPr/>
            </a:pPr>
            <a:r>
              <a:rPr lang="ko-KR" altLang="en-US"/>
              <a:t>셋째 수준</a:t>
            </a:r>
          </a:p>
          <a:p>
            <a:pPr lvl="3">
              <a:defRPr/>
            </a:pPr>
            <a:r>
              <a:rPr lang="ko-KR" altLang="en-US"/>
              <a:t>넷째 수준</a:t>
            </a:r>
          </a:p>
          <a:p>
            <a:pPr lvl="4">
              <a:defRPr/>
            </a:pPr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B218D12D-20AA-45BA-B03B-0D67958AE058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B218D12D-20AA-45BA-B03B-0D67958AE058}" type="slidenum">
              <a:rPr lang="ko-KR" altLang="en-US" smtClean="0"/>
              <a:pPr lvl="0">
                <a:defRPr/>
              </a:pPr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0595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A12D9-EAC7-4629-B8F9-0F913AB62E95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50717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F1E87D-3B96-4362-B928-787FC07A5BAE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99279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712A3-2481-4359-8D55-F8CAB8439EB7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283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BD705-F9F3-45B4-91F2-8E7257E48674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75CC2E-CA37-4410-B152-A5F1777E49E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1734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D9201B1-8D8C-45FC-80F3-D591731266F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06771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4BBD23-E92E-4B22-A2F4-2549E481E3AF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120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766C52-0D54-4C2C-98BB-16FE86A3BE4C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881135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DBCEA-8E5D-404D-A102-09DC4C3304BD}" type="datetime1">
              <a:rPr lang="ko-KR" altLang="en-US" smtClean="0"/>
              <a:t>2026-07-26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ko-KR" altLang="en-US"/>
              <a:t>한국가족기업경영연구소</a:t>
            </a:r>
            <a:r>
              <a:rPr lang="en-US" altLang="ko-KR"/>
              <a:t>(www.familybiz.or.kr)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9691A1-704F-4470-851D-35DDB0682295}" type="slidenum">
              <a:rPr lang="ko-KR" altLang="en-US" smtClean="0"/>
              <a:t>‹#›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95037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80" r:id="rId4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870A7B3-6951-4F4E-B610-9A836CBDCA9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2026-07-26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9691A1-704F-4470-851D-35DDB0682295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823408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</p:sldLayoutIdLst>
  <p:hf sldNum="0" hd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ctrTitle"/>
          </p:nvPr>
        </p:nvSpPr>
        <p:spPr>
          <a:xfrm>
            <a:off x="1603945" y="980728"/>
            <a:ext cx="6415088" cy="1697086"/>
          </a:xfrm>
        </p:spPr>
        <p:txBody>
          <a:bodyPr anchor="ctr">
            <a:normAutofit/>
          </a:bodyPr>
          <a:lstStyle/>
          <a:p>
            <a:r>
              <a:rPr lang="en-US" altLang="ko-KR" sz="3200" b="1" dirty="0"/>
              <a:t>2</a:t>
            </a:r>
            <a:r>
              <a:rPr lang="ko-KR" altLang="en-US" sz="3200" b="1" dirty="0"/>
              <a:t>장</a:t>
            </a:r>
            <a:r>
              <a:rPr lang="en-US" altLang="ko-KR" sz="3200" b="1" dirty="0"/>
              <a:t>. </a:t>
            </a:r>
            <a:r>
              <a:rPr lang="ko-KR" altLang="en-US" sz="3200" b="1" dirty="0"/>
              <a:t>가족기업의 특징과 경쟁우위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0" y="6334446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96608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제목 42"/>
          <p:cNvSpPr txBox="1">
            <a:spLocks/>
          </p:cNvSpPr>
          <p:nvPr/>
        </p:nvSpPr>
        <p:spPr>
          <a:xfrm>
            <a:off x="344340" y="669736"/>
            <a:ext cx="7872950" cy="8204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altLang="ko-KR" sz="3500" b="1" kern="10" spc="-90">
                <a:solidFill>
                  <a:schemeClr val="bg1"/>
                </a:solidFill>
                <a:effectLst>
                  <a:outerShdw blurRad="127000" algn="ctr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CONTENTS</a:t>
            </a:r>
            <a:endParaRPr lang="ko-KR" altLang="en-US" sz="3500" b="1" kern="10" spc="-90">
              <a:solidFill>
                <a:schemeClr val="bg1"/>
              </a:solidFill>
              <a:effectLst>
                <a:outerShdw blurRad="127000" algn="ctr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맑은 고딕"/>
              <a:cs typeface="Arial" pitchFamily="34" charset="0"/>
            </a:endParaRPr>
          </a:p>
        </p:txBody>
      </p:sp>
      <p:sp>
        <p:nvSpPr>
          <p:cNvPr id="139" name="모서리가 둥근 직사각형 138"/>
          <p:cNvSpPr/>
          <p:nvPr/>
        </p:nvSpPr>
        <p:spPr>
          <a:xfrm>
            <a:off x="970648" y="2781524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6350">
            <a:solidFill>
              <a:schemeClr val="accent2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6" name="모서리가 둥근 직사각형 145"/>
          <p:cNvSpPr/>
          <p:nvPr/>
        </p:nvSpPr>
        <p:spPr>
          <a:xfrm>
            <a:off x="970648" y="3793031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3" name="모서리가 둥근 직사각형 172"/>
          <p:cNvSpPr/>
          <p:nvPr/>
        </p:nvSpPr>
        <p:spPr>
          <a:xfrm>
            <a:off x="970648" y="2296092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4" name="모서리가 둥근 직사각형 172"/>
          <p:cNvSpPr/>
          <p:nvPr/>
        </p:nvSpPr>
        <p:spPr>
          <a:xfrm>
            <a:off x="1224026" y="2724693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5" name="모서리가 둥근 직사각형 172"/>
          <p:cNvSpPr/>
          <p:nvPr/>
        </p:nvSpPr>
        <p:spPr>
          <a:xfrm>
            <a:off x="901072" y="3907255"/>
            <a:ext cx="7204925" cy="209838"/>
          </a:xfrm>
          <a:custGeom>
            <a:avLst/>
            <a:gdLst>
              <a:gd name="connsiteX0" fmla="*/ 0 w 7204924"/>
              <a:gd name="connsiteY0" fmla="*/ 209838 h 419675"/>
              <a:gd name="connsiteX1" fmla="*/ 209838 w 7204924"/>
              <a:gd name="connsiteY1" fmla="*/ 0 h 419675"/>
              <a:gd name="connsiteX2" fmla="*/ 6995087 w 7204924"/>
              <a:gd name="connsiteY2" fmla="*/ 0 h 419675"/>
              <a:gd name="connsiteX3" fmla="*/ 7204925 w 7204924"/>
              <a:gd name="connsiteY3" fmla="*/ 209838 h 419675"/>
              <a:gd name="connsiteX4" fmla="*/ 7204924 w 7204924"/>
              <a:gd name="connsiteY4" fmla="*/ 209838 h 419675"/>
              <a:gd name="connsiteX5" fmla="*/ 6995086 w 7204924"/>
              <a:gd name="connsiteY5" fmla="*/ 419676 h 419675"/>
              <a:gd name="connsiteX6" fmla="*/ 209838 w 7204924"/>
              <a:gd name="connsiteY6" fmla="*/ 419675 h 419675"/>
              <a:gd name="connsiteX7" fmla="*/ 0 w 7204924"/>
              <a:gd name="connsiteY7" fmla="*/ 209837 h 419675"/>
              <a:gd name="connsiteX8" fmla="*/ 0 w 7204924"/>
              <a:gd name="connsiteY8" fmla="*/ 209838 h 419675"/>
              <a:gd name="connsiteX0" fmla="*/ 0 w 7204925"/>
              <a:gd name="connsiteY0" fmla="*/ 209838 h 419676"/>
              <a:gd name="connsiteX1" fmla="*/ 209838 w 7204925"/>
              <a:gd name="connsiteY1" fmla="*/ 0 h 419676"/>
              <a:gd name="connsiteX2" fmla="*/ 6995087 w 7204925"/>
              <a:gd name="connsiteY2" fmla="*/ 0 h 419676"/>
              <a:gd name="connsiteX3" fmla="*/ 7204925 w 7204925"/>
              <a:gd name="connsiteY3" fmla="*/ 209838 h 419676"/>
              <a:gd name="connsiteX4" fmla="*/ 7204924 w 7204925"/>
              <a:gd name="connsiteY4" fmla="*/ 209838 h 419676"/>
              <a:gd name="connsiteX5" fmla="*/ 6995086 w 7204925"/>
              <a:gd name="connsiteY5" fmla="*/ 419676 h 419676"/>
              <a:gd name="connsiteX6" fmla="*/ 0 w 7204925"/>
              <a:gd name="connsiteY6" fmla="*/ 209837 h 419676"/>
              <a:gd name="connsiteX7" fmla="*/ 0 w 7204925"/>
              <a:gd name="connsiteY7" fmla="*/ 209838 h 419676"/>
              <a:gd name="connsiteX0" fmla="*/ 0 w 7204925"/>
              <a:gd name="connsiteY0" fmla="*/ 209838 h 209838"/>
              <a:gd name="connsiteX1" fmla="*/ 209838 w 7204925"/>
              <a:gd name="connsiteY1" fmla="*/ 0 h 209838"/>
              <a:gd name="connsiteX2" fmla="*/ 6995087 w 7204925"/>
              <a:gd name="connsiteY2" fmla="*/ 0 h 209838"/>
              <a:gd name="connsiteX3" fmla="*/ 7204925 w 7204925"/>
              <a:gd name="connsiteY3" fmla="*/ 209838 h 209838"/>
              <a:gd name="connsiteX4" fmla="*/ 7204924 w 7204925"/>
              <a:gd name="connsiteY4" fmla="*/ 209838 h 209838"/>
              <a:gd name="connsiteX5" fmla="*/ 0 w 7204925"/>
              <a:gd name="connsiteY5" fmla="*/ 209837 h 209838"/>
              <a:gd name="connsiteX6" fmla="*/ 0 w 7204925"/>
              <a:gd name="connsiteY6" fmla="*/ 209838 h 2098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204925" h="209838">
                <a:moveTo>
                  <a:pt x="0" y="209838"/>
                </a:moveTo>
                <a:cubicBezTo>
                  <a:pt x="0" y="93948"/>
                  <a:pt x="93948" y="0"/>
                  <a:pt x="209838" y="0"/>
                </a:cubicBezTo>
                <a:lnTo>
                  <a:pt x="6995087" y="0"/>
                </a:lnTo>
                <a:cubicBezTo>
                  <a:pt x="7110977" y="0"/>
                  <a:pt x="7204925" y="93948"/>
                  <a:pt x="7204925" y="209838"/>
                </a:cubicBezTo>
                <a:lnTo>
                  <a:pt x="7204924" y="209838"/>
                </a:lnTo>
                <a:lnTo>
                  <a:pt x="0" y="209837"/>
                </a:lnTo>
                <a:lnTo>
                  <a:pt x="0" y="209838"/>
                </a:lnTo>
                <a:close/>
              </a:path>
            </a:pathLst>
          </a:custGeom>
          <a:gradFill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10000"/>
                </a:schemeClr>
              </a:gs>
            </a:gsLst>
            <a:lin ang="5400000" scaled="0"/>
          </a:gra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2" name="Text Box 2"/>
          <p:cNvSpPr txBox="1">
            <a:spLocks noChangeArrowheads="1"/>
          </p:cNvSpPr>
          <p:nvPr/>
        </p:nvSpPr>
        <p:spPr bwMode="auto">
          <a:xfrm>
            <a:off x="1150128" y="283609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02</a:t>
            </a:r>
          </a:p>
        </p:txBody>
      </p:sp>
      <p:sp>
        <p:nvSpPr>
          <p:cNvPr id="144" name="직사각형 143"/>
          <p:cNvSpPr/>
          <p:nvPr/>
        </p:nvSpPr>
        <p:spPr>
          <a:xfrm>
            <a:off x="1905912" y="2845299"/>
            <a:ext cx="582432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가족기업의 동태성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49" name="Text Box 2"/>
          <p:cNvSpPr txBox="1">
            <a:spLocks noChangeArrowheads="1"/>
          </p:cNvSpPr>
          <p:nvPr/>
        </p:nvSpPr>
        <p:spPr bwMode="auto">
          <a:xfrm>
            <a:off x="1150128" y="3812119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03</a:t>
            </a:r>
          </a:p>
        </p:txBody>
      </p:sp>
      <p:sp>
        <p:nvSpPr>
          <p:cNvPr id="151" name="직사각형 150"/>
          <p:cNvSpPr/>
          <p:nvPr/>
        </p:nvSpPr>
        <p:spPr>
          <a:xfrm>
            <a:off x="1904211" y="3833376"/>
            <a:ext cx="58445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ko-KR" altLang="en-US" sz="2000" b="1" dirty="0">
                <a:solidFill>
                  <a:schemeClr val="bg1"/>
                </a:solidFill>
                <a:latin typeface="Arial" charset="0"/>
              </a:rPr>
              <a:t>가족기업의 경쟁우위</a:t>
            </a:r>
            <a:endParaRPr lang="en-US" altLang="ko-KR" sz="2000" b="1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모서리가 둥근 직사각형 17"/>
          <p:cNvSpPr/>
          <p:nvPr/>
        </p:nvSpPr>
        <p:spPr>
          <a:xfrm>
            <a:off x="1029151" y="1853829"/>
            <a:ext cx="7204924" cy="41967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6350">
            <a:solidFill>
              <a:schemeClr val="accent1">
                <a:lumMod val="75000"/>
              </a:schemeClr>
            </a:solidFill>
          </a:ln>
          <a:effectLst>
            <a:outerShdw blurRad="50800" dist="127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dirty="0"/>
              <a:t> </a:t>
            </a:r>
            <a:r>
              <a:rPr lang="en-US" altLang="ko-KR" sz="2000" dirty="0"/>
              <a:t>        </a:t>
            </a:r>
            <a:r>
              <a:rPr lang="ko-KR" altLang="en-US" sz="2000" b="1" dirty="0"/>
              <a:t>가족기업의 특징</a:t>
            </a:r>
          </a:p>
        </p:txBody>
      </p:sp>
      <p:sp>
        <p:nvSpPr>
          <p:cNvPr id="19" name="Text Box 2"/>
          <p:cNvSpPr txBox="1">
            <a:spLocks noChangeArrowheads="1"/>
          </p:cNvSpPr>
          <p:nvPr/>
        </p:nvSpPr>
        <p:spPr bwMode="auto">
          <a:xfrm>
            <a:off x="1224026" y="1900926"/>
            <a:ext cx="63616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rgbClr val="FF6400"/>
                    </a:gs>
                    <a:gs pos="100000">
                      <a:srgbClr val="FFC800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646464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2000" b="1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en-US" altLang="ko-KR" dirty="0"/>
              <a:t>01</a:t>
            </a: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>
          <a:xfrm>
            <a:off x="20411" y="6446699"/>
            <a:ext cx="2895600" cy="365125"/>
          </a:xfrm>
        </p:spPr>
        <p:txBody>
          <a:bodyPr/>
          <a:lstStyle/>
          <a:p>
            <a:r>
              <a:rPr lang="ko-KR" altLang="en-US" dirty="0"/>
              <a:t>한국가족기업경영연구소</a:t>
            </a:r>
            <a:r>
              <a:rPr lang="en-US" altLang="ko-KR" dirty="0"/>
              <a:t>(www.familybiz.or.kr)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84320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>
              <a:defRPr/>
            </a:pPr>
            <a:r>
              <a:rPr lang="en-US" altLang="ko-KR" sz="3200" dirty="0"/>
              <a:t>1. </a:t>
            </a:r>
            <a:r>
              <a:rPr lang="ko-KR" altLang="en-US" sz="3200" dirty="0"/>
              <a:t>가족기업의 특징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79512" y="758246"/>
            <a:ext cx="60585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/>
            </a:pPr>
            <a:r>
              <a:rPr kumimoji="0" lang="en-US" altLang="ko-KR" sz="2400" b="1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창업의 엔진</a:t>
            </a:r>
            <a:r>
              <a:rPr kumimoji="0" lang="en-US" altLang="ko-KR" b="1" i="0" u="none" strike="noStrike" kern="1200" cap="none" spc="0" normalizeH="0" baseline="0" dirty="0"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/>
                <a:cs typeface="+mn-cs"/>
              </a:rPr>
              <a:t>(Engine room of entrepreneurship)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31624" y="1309821"/>
            <a:ext cx="8833415" cy="5512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buFont typeface="Wingdings"/>
              <a:buChar char="Ø"/>
              <a:defRPr/>
            </a:pPr>
            <a:r>
              <a:rPr lang="ko-KR" altLang="en-US" b="1" kern="0" dirty="0">
                <a:solidFill>
                  <a:srgbClr val="FF0000"/>
                </a:solidFill>
                <a:ea typeface="굴림"/>
                <a:sym typeface="+mn-ea"/>
              </a:rPr>
              <a:t>가족</a:t>
            </a:r>
            <a:r>
              <a:rPr lang="en-US" altLang="ko-KR" b="1" kern="0" dirty="0">
                <a:solidFill>
                  <a:srgbClr val="000000"/>
                </a:solidFill>
                <a:ea typeface="굴림"/>
                <a:sym typeface="+mn-ea"/>
              </a:rPr>
              <a:t>: </a:t>
            </a:r>
            <a:r>
              <a:rPr lang="ko-KR" altLang="en-US" b="1" kern="0" dirty="0">
                <a:solidFill>
                  <a:srgbClr val="000000"/>
                </a:solidFill>
                <a:ea typeface="굴림"/>
                <a:sym typeface="+mn-ea"/>
              </a:rPr>
              <a:t>기업가정신</a:t>
            </a:r>
            <a:r>
              <a:rPr lang="en-US" altLang="ko-KR" b="1" kern="0" dirty="0">
                <a:solidFill>
                  <a:srgbClr val="000000"/>
                </a:solidFill>
                <a:ea typeface="굴림"/>
                <a:sym typeface="+mn-ea"/>
              </a:rPr>
              <a:t>(</a:t>
            </a:r>
            <a:r>
              <a:rPr lang="ko-KR" altLang="en-US" b="1" kern="0" dirty="0">
                <a:solidFill>
                  <a:srgbClr val="000000"/>
                </a:solidFill>
                <a:ea typeface="굴림"/>
                <a:sym typeface="+mn-ea"/>
              </a:rPr>
              <a:t>창업</a:t>
            </a:r>
            <a:r>
              <a:rPr lang="en-US" altLang="ko-KR" b="1" kern="0" dirty="0">
                <a:solidFill>
                  <a:srgbClr val="000000"/>
                </a:solidFill>
                <a:ea typeface="굴림"/>
                <a:sym typeface="+mn-ea"/>
              </a:rPr>
              <a:t>)</a:t>
            </a:r>
            <a:r>
              <a:rPr lang="ko-KR" altLang="en-US" b="1" kern="0" dirty="0">
                <a:solidFill>
                  <a:srgbClr val="000000"/>
                </a:solidFill>
                <a:ea typeface="굴림"/>
                <a:sym typeface="+mn-ea"/>
              </a:rPr>
              <a:t>의 불을 지피는 산소</a:t>
            </a:r>
          </a:p>
          <a:p>
            <a:pPr lvl="0" algn="just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defRPr/>
            </a:pPr>
            <a:r>
              <a:rPr lang="en-US" altLang="ko-KR" kern="0" dirty="0">
                <a:solidFill>
                  <a:srgbClr val="000000"/>
                </a:solidFill>
                <a:ea typeface="굴림"/>
                <a:sym typeface="+mn-ea"/>
              </a:rPr>
              <a:t> (Family is the oxygen of that feeds the fire of entrepreneurship: </a:t>
            </a:r>
          </a:p>
          <a:p>
            <a:pPr lvl="0" algn="just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defRPr/>
            </a:pPr>
            <a:r>
              <a:rPr lang="en-US" altLang="ko-KR" kern="0" dirty="0">
                <a:solidFill>
                  <a:srgbClr val="000000"/>
                </a:solidFill>
                <a:ea typeface="굴림"/>
                <a:sym typeface="+mn-ea"/>
              </a:rPr>
              <a:t>                                                                              Rogoff &amp; Heck, 2003)</a:t>
            </a:r>
          </a:p>
          <a:p>
            <a:pPr marL="285750" lvl="0" indent="-285750" algn="just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lang="ko-KR" altLang="en-US" b="1" kern="0" dirty="0">
                <a:solidFill>
                  <a:srgbClr val="000000"/>
                </a:solidFill>
                <a:ea typeface="굴림"/>
                <a:sym typeface="+mn-ea"/>
              </a:rPr>
              <a:t>모든 가족기업은 </a:t>
            </a:r>
            <a:r>
              <a:rPr lang="ko-KR" altLang="en-US" b="1" kern="0" dirty="0">
                <a:solidFill>
                  <a:srgbClr val="FF0000"/>
                </a:solidFill>
                <a:ea typeface="굴림"/>
                <a:sym typeface="+mn-ea"/>
              </a:rPr>
              <a:t>기업가정신으로 무장하고 출발</a:t>
            </a:r>
            <a:endParaRPr lang="en-US" altLang="ko-KR" b="1" kern="0" dirty="0">
              <a:solidFill>
                <a:srgbClr val="FF0000"/>
              </a:solidFill>
              <a:ea typeface="굴림"/>
              <a:sym typeface="+mn-ea"/>
            </a:endParaRPr>
          </a:p>
          <a:p>
            <a:pPr marL="742950" lvl="1" indent="-285750" algn="just">
              <a:lnSpc>
                <a:spcPct val="15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buFont typeface="Wingdings"/>
              <a:buChar char="ü"/>
              <a:defRPr/>
            </a:pP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계획단계에 있는 벤처기업의 63%는 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가족펀딩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(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family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 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funding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)이 이루어지며, 모든 벤처기업의 85%는 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직·간접으로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 어느 정도 가족의 지원을 받고 있음.(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Tapies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 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J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. &amp; 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J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. 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L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. </a:t>
            </a:r>
            <a:r>
              <a:rPr kumimoji="1" lang="ko-KR" altLang="en-US" kern="0" dirty="0" err="1">
                <a:solidFill>
                  <a:srgbClr val="000000"/>
                </a:solidFill>
                <a:ea typeface="굴림"/>
              </a:rPr>
              <a:t>Ward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, 2008)</a:t>
            </a:r>
            <a:endParaRPr kumimoji="1" lang="en-US" altLang="ko-KR" kern="0" dirty="0">
              <a:solidFill>
                <a:srgbClr val="000000"/>
              </a:solidFill>
              <a:ea typeface="굴림"/>
            </a:endParaRPr>
          </a:p>
          <a:p>
            <a:pPr marL="742950" lvl="1" indent="-285750" algn="just">
              <a:lnSpc>
                <a:spcPct val="15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ü"/>
              <a:defRPr/>
            </a:pP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가족기업은 미래 세대에게 </a:t>
            </a:r>
            <a:r>
              <a:rPr kumimoji="1" lang="ko-KR" altLang="en-US" kern="0" dirty="0">
                <a:solidFill>
                  <a:srgbClr val="FF0000"/>
                </a:solidFill>
                <a:ea typeface="굴림"/>
              </a:rPr>
              <a:t>기업가적 문화</a:t>
            </a:r>
            <a:r>
              <a:rPr kumimoji="1" lang="en-US" altLang="ko-KR" kern="0" dirty="0">
                <a:solidFill>
                  <a:srgbClr val="000000"/>
                </a:solidFill>
                <a:ea typeface="굴림"/>
              </a:rPr>
              <a:t>(entrepreneurial culture)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와 </a:t>
            </a:r>
            <a:r>
              <a:rPr kumimoji="1" lang="ko-KR" altLang="en-US" kern="0" dirty="0">
                <a:solidFill>
                  <a:srgbClr val="FF0000"/>
                </a:solidFill>
                <a:ea typeface="굴림"/>
              </a:rPr>
              <a:t>기업가적 정신</a:t>
            </a:r>
            <a:r>
              <a:rPr kumimoji="1" lang="en-US" altLang="ko-KR" kern="0" dirty="0">
                <a:solidFill>
                  <a:srgbClr val="000000"/>
                </a:solidFill>
                <a:ea typeface="굴림"/>
              </a:rPr>
              <a:t>(entrepreneurial spirit)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을 전달하는 역할을 수행</a:t>
            </a:r>
            <a:r>
              <a:rPr kumimoji="1" lang="en-US" altLang="ko-KR" kern="0" dirty="0">
                <a:solidFill>
                  <a:srgbClr val="000000"/>
                </a:solidFill>
                <a:ea typeface="굴림"/>
              </a:rPr>
              <a:t>(</a:t>
            </a:r>
            <a:r>
              <a:rPr kumimoji="1" lang="en-US" altLang="ko-KR" kern="0" dirty="0" err="1">
                <a:solidFill>
                  <a:srgbClr val="000000"/>
                </a:solidFill>
                <a:ea typeface="굴림"/>
              </a:rPr>
              <a:t>Tapies</a:t>
            </a:r>
            <a:r>
              <a:rPr kumimoji="1" lang="en-US" altLang="ko-KR" kern="0" dirty="0">
                <a:solidFill>
                  <a:srgbClr val="000000"/>
                </a:solidFill>
                <a:ea typeface="굴림"/>
              </a:rPr>
              <a:t> J. &amp; J.L. Ward, 2008). </a:t>
            </a:r>
          </a:p>
          <a:p>
            <a:pPr marL="742950" lvl="1" indent="-285750" algn="just">
              <a:lnSpc>
                <a:spcPct val="15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defRPr/>
            </a:pP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결국</a:t>
            </a:r>
            <a:r>
              <a:rPr kumimoji="1" lang="en-US" altLang="ko-KR" kern="0" dirty="0">
                <a:solidFill>
                  <a:srgbClr val="000000"/>
                </a:solidFill>
                <a:ea typeface="굴림"/>
              </a:rPr>
              <a:t> </a:t>
            </a:r>
            <a:r>
              <a:rPr kumimoji="1" lang="ko-KR" altLang="en-US" b="1" kern="0" dirty="0">
                <a:solidFill>
                  <a:srgbClr val="FF0000"/>
                </a:solidFill>
                <a:ea typeface="굴림"/>
              </a:rPr>
              <a:t>가족기업이 창업</a:t>
            </a:r>
            <a:r>
              <a:rPr kumimoji="1" lang="en-US" altLang="ko-KR" b="1" kern="0" dirty="0">
                <a:solidFill>
                  <a:srgbClr val="FF0000"/>
                </a:solidFill>
                <a:ea typeface="굴림"/>
              </a:rPr>
              <a:t>(</a:t>
            </a:r>
            <a:r>
              <a:rPr kumimoji="1" lang="ko-KR" altLang="en-US" b="1" kern="0" dirty="0">
                <a:solidFill>
                  <a:srgbClr val="FF0000"/>
                </a:solidFill>
                <a:ea typeface="굴림"/>
              </a:rPr>
              <a:t>기업가정신</a:t>
            </a:r>
            <a:r>
              <a:rPr kumimoji="1" lang="en-US" altLang="ko-KR" b="1" kern="0" dirty="0">
                <a:solidFill>
                  <a:srgbClr val="FF0000"/>
                </a:solidFill>
                <a:ea typeface="굴림"/>
              </a:rPr>
              <a:t>)</a:t>
            </a:r>
            <a:r>
              <a:rPr kumimoji="1" lang="ko-KR" altLang="en-US" b="1" kern="0" dirty="0">
                <a:solidFill>
                  <a:srgbClr val="FF0000"/>
                </a:solidFill>
                <a:ea typeface="굴림"/>
              </a:rPr>
              <a:t>의 엔진</a:t>
            </a:r>
            <a:r>
              <a:rPr kumimoji="1" lang="en-US" altLang="ko-KR" kern="0" dirty="0">
                <a:solidFill>
                  <a:srgbClr val="000000"/>
                </a:solidFill>
                <a:ea typeface="굴림"/>
              </a:rPr>
              <a:t>, </a:t>
            </a:r>
            <a:r>
              <a:rPr kumimoji="1" lang="ko-KR" altLang="en-US" kern="0" dirty="0">
                <a:solidFill>
                  <a:srgbClr val="000000"/>
                </a:solidFill>
                <a:ea typeface="굴림"/>
              </a:rPr>
              <a:t>가족을 기업의 자원으로 인식하고 이 자원을 잘 활용하여야 기업이 제대로 성장함</a:t>
            </a:r>
            <a:r>
              <a:rPr kumimoji="1" lang="en-US" altLang="ko-KR" kern="0" dirty="0">
                <a:solidFill>
                  <a:srgbClr val="000000"/>
                </a:solidFill>
                <a:ea typeface="굴림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/>
    </mc:Choice>
    <mc:Fallback xmlns="" xmlns:c="http://schemas.openxmlformats.org/drawingml/2006/chart" xmlns:dgm="http://schemas.openxmlformats.org/drawingml/2006/diagram" xmlns:dsp="http://schemas.microsoft.com/office/drawing/2008/diagram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1. </a:t>
            </a:r>
            <a:r>
              <a:rPr lang="ko-KR" altLang="en-US" sz="3200" dirty="0"/>
              <a:t>가족기업의 특징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31073" y="772450"/>
            <a:ext cx="8028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규모의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다양성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소규모 가족기업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중규모 가족기업</a:t>
            </a:r>
            <a:r>
              <a:rPr kumimoji="0" lang="en-US" altLang="ko-KR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, </a:t>
            </a:r>
            <a:r>
              <a:rPr kumimoji="0" lang="ko-KR" altLang="en-US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대규모 가족기업</a:t>
            </a:r>
            <a:endParaRPr kumimoji="0" lang="en-US" altLang="ko-KR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aphicFrame>
        <p:nvGraphicFramePr>
          <p:cNvPr id="7" name="Group 5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2417180"/>
              </p:ext>
            </p:extLst>
          </p:nvPr>
        </p:nvGraphicFramePr>
        <p:xfrm>
          <a:off x="827584" y="3861048"/>
          <a:ext cx="7726363" cy="2795822"/>
        </p:xfrm>
        <a:graphic>
          <a:graphicData uri="http://schemas.openxmlformats.org/drawingml/2006/table">
            <a:tbl>
              <a:tblPr/>
              <a:tblGrid>
                <a:gridCol w="20447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669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6985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04478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006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Country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Control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Country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Control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059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Mexico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USA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1507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Hong Kong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70%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Canada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30%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640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Greece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65%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Australia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640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Argentina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65%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Germany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640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Sweden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55%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Japan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6402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Israel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Finland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10%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394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Belgium</a:t>
                      </a:r>
                    </a:p>
                  </a:txBody>
                  <a:tcPr marL="91444" marR="91444" marT="45727" marB="45727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A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50%</a:t>
                      </a: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en-A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lnSpc>
                          <a:spcPct val="15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en-A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4" marR="91444" marT="45727" marB="45727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331640" y="3485509"/>
            <a:ext cx="59766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</a:t>
            </a:r>
            <a:r>
              <a:rPr lang="ko-KR" altLang="en-US" dirty="0"/>
              <a:t>표 </a:t>
            </a:r>
            <a:r>
              <a:rPr lang="en-US" altLang="ko-KR" dirty="0"/>
              <a:t>2-1&gt;</a:t>
            </a:r>
            <a:r>
              <a:rPr lang="ko-KR" altLang="en-US" dirty="0"/>
              <a:t>각 나라별 대규모 공개기업의 </a:t>
            </a:r>
            <a:r>
              <a:rPr lang="ko-KR" altLang="en-US" dirty="0" err="1"/>
              <a:t>가족통제</a:t>
            </a:r>
            <a:r>
              <a:rPr lang="ko-KR" altLang="en-US" dirty="0"/>
              <a:t> 비율 </a:t>
            </a:r>
          </a:p>
        </p:txBody>
      </p:sp>
      <p:graphicFrame>
        <p:nvGraphicFramePr>
          <p:cNvPr id="8" name="표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1516928"/>
              </p:ext>
            </p:extLst>
          </p:nvPr>
        </p:nvGraphicFramePr>
        <p:xfrm>
          <a:off x="2286384" y="1245906"/>
          <a:ext cx="4319588" cy="2022979"/>
        </p:xfrm>
        <a:graphic>
          <a:graphicData uri="http://schemas.openxmlformats.org/drawingml/2006/table">
            <a:tbl>
              <a:tblPr/>
              <a:tblGrid>
                <a:gridCol w="14398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98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98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03959"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통제집단</a:t>
                      </a:r>
                      <a:endParaRPr kumimoji="0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대규모</a:t>
                      </a: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(%)</a:t>
                      </a:r>
                      <a:endParaRPr kumimoji="0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중규모</a:t>
                      </a: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(%)</a:t>
                      </a:r>
                      <a:endParaRPr kumimoji="0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4133"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가 족</a:t>
                      </a:r>
                      <a:endParaRPr kumimoji="0" lang="ko-KR" altLang="en-US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35</a:t>
                      </a:r>
                      <a:endParaRPr kumimoji="0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53</a:t>
                      </a:r>
                      <a:endParaRPr kumimoji="0" lang="en-US" altLang="ko-KR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4133"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공 개</a:t>
                      </a:r>
                      <a:endParaRPr kumimoji="0" lang="ko-KR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24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11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133"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정 부</a:t>
                      </a:r>
                      <a:endParaRPr kumimoji="0" lang="ko-KR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20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16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4133"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o-KR" alt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HY신명조" panose="02030600000101010101" pitchFamily="18" charset="-127"/>
                          <a:ea typeface="HY신명조" panose="02030600000101010101" pitchFamily="18" charset="-127"/>
                        </a:rPr>
                        <a:t>기 타</a:t>
                      </a:r>
                      <a:endParaRPr kumimoji="0" lang="ko-KR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21</a:t>
                      </a:r>
                      <a:endParaRPr kumimoji="0" lang="en-US" altLang="ko-KR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127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defRPr sz="2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marL="742950" indent="-28575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55000"/>
                        <a:buFont typeface="Wingdings" panose="05000000000000000000" pitchFamily="2" charset="2"/>
                        <a:defRPr sz="24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marL="11430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folHlink"/>
                        </a:buClr>
                        <a:buSzPct val="50000"/>
                        <a:buFont typeface="Wingdings" panose="05000000000000000000" pitchFamily="2" charset="2"/>
                        <a:defRPr sz="20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marL="16002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55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marL="2057400" indent="-228600" algn="l" defTabSz="914400" rtl="0" eaLnBrk="1" latinLnBrk="1" hangingPunct="1">
                        <a:spcBef>
                          <a:spcPct val="20000"/>
                        </a:spcBef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marL="25146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marL="29718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marL="34290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marL="3886200" indent="-228600" algn="l" defTabSz="914400" rtl="0" eaLnBrk="0" fontAlgn="base" latinLnBrk="1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50000"/>
                        <a:buFont typeface="Wingdings" panose="05000000000000000000" pitchFamily="2" charset="2"/>
                        <a:defRPr sz="1800" kern="12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1270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한양신명조"/>
                          <a:ea typeface="HY신명조" panose="02030600000101010101" pitchFamily="18" charset="-127"/>
                        </a:rPr>
                        <a:t>20</a:t>
                      </a:r>
                      <a:endParaRPr kumimoji="0" lang="en-US" altLang="ko-KR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한양신명조"/>
                        <a:ea typeface="굴림" panose="020B0600000101010101" pitchFamily="50" charset="-127"/>
                      </a:endParaRPr>
                    </a:p>
                  </a:txBody>
                  <a:tcPr marL="64770" marR="64770" marT="17910" marB="17910" anchor="ctr" horzOverflow="overflow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89496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동태성</a:t>
            </a:r>
            <a:r>
              <a:rPr lang="en-US" altLang="ko-KR" sz="3200" dirty="0"/>
              <a:t>(4Cs)</a:t>
            </a:r>
            <a:endParaRPr lang="ko-KR" altLang="en-US" sz="3200" dirty="0"/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382155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lang="ko-KR" altLang="en-US" sz="2400" b="1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특이성</a:t>
            </a:r>
            <a:r>
              <a:rPr lang="en-US" altLang="ko-KR" sz="2400" b="1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(Characteristics)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56000" y="1574932"/>
            <a:ext cx="8704263" cy="4114800"/>
          </a:xfrm>
          <a:prstGeom prst="rect">
            <a:avLst/>
          </a:prstGeom>
          <a:noFill/>
          <a:ln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60000"/>
              <a:buNone/>
              <a:tabLst/>
              <a:defRPr/>
            </a:pPr>
            <a:endParaRPr kumimoji="0" lang="en-US" altLang="ko-KR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  <a:sym typeface="+mn-ea"/>
            </a:endParaRPr>
          </a:p>
          <a:p>
            <a:pPr marR="0" lvl="1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Ø"/>
              <a:tabLst/>
              <a:defRPr/>
            </a:pPr>
            <a:r>
              <a:rPr kumimoji="1" lang="ko-KR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</a:rPr>
              <a:t>높은 경영성과</a:t>
            </a:r>
            <a:r>
              <a:rPr kumimoji="1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(</a:t>
            </a:r>
            <a:r>
              <a:rPr kumimoji="1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비가족기업에 비해</a:t>
            </a:r>
            <a:r>
              <a:rPr kumimoji="1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): </a:t>
            </a:r>
            <a:r>
              <a:rPr kumimoji="1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마진</a:t>
            </a:r>
            <a:r>
              <a:rPr kumimoji="1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,  </a:t>
            </a:r>
            <a:r>
              <a:rPr kumimoji="1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주당순이익률</a:t>
            </a:r>
            <a:r>
              <a:rPr kumimoji="1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, </a:t>
            </a:r>
          </a:p>
          <a:p>
            <a:pPr marL="457200" marR="0" lvl="1" indent="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0000"/>
              </a:buClr>
              <a:buSzPct val="55000"/>
              <a:buNone/>
              <a:tabLst/>
              <a:defRPr/>
            </a:pPr>
            <a:r>
              <a:rPr kumimoji="1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                                        매출액 성장률</a:t>
            </a:r>
            <a:r>
              <a:rPr kumimoji="1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,   </a:t>
            </a:r>
            <a:r>
              <a:rPr kumimoji="1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순자산성장률</a:t>
            </a:r>
            <a:r>
              <a:rPr kumimoji="1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,</a:t>
            </a:r>
          </a:p>
          <a:p>
            <a:pPr marL="457200" marR="0" lvl="1" indent="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0000"/>
              </a:buClr>
              <a:buSzPct val="55000"/>
              <a:buNone/>
              <a:tabLst/>
              <a:defRPr/>
            </a:pPr>
            <a:r>
              <a:rPr kumimoji="1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 </a:t>
            </a:r>
          </a:p>
          <a:p>
            <a:pPr marL="800100" marR="0" lvl="1" indent="-28575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Ø"/>
              <a:tabLst/>
              <a:defRPr/>
            </a:pPr>
            <a:r>
              <a:rPr kumimoji="1" lang="ko-KR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</a:rPr>
              <a:t>차별화된 전략 채택</a:t>
            </a:r>
            <a:r>
              <a:rPr kumimoji="1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: </a:t>
            </a:r>
            <a:r>
              <a:rPr kumimoji="1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자금과 품질 중시</a:t>
            </a:r>
            <a:endParaRPr kumimoji="1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514350" marR="0" lvl="1" indent="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0000"/>
              </a:buClr>
              <a:buSzPct val="55000"/>
              <a:buNone/>
              <a:tabLst/>
              <a:defRPr/>
            </a:pPr>
            <a:endParaRPr kumimoji="1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742950" marR="0" lvl="2" indent="-28575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50000"/>
              <a:buFont typeface="Wingdings" panose="05000000000000000000" pitchFamily="2" charset="2"/>
              <a:buChar char="Ø"/>
              <a:tabLst/>
              <a:defRPr/>
            </a:pPr>
            <a:r>
              <a:rPr kumimoji="1" lang="ko-KR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  </a:t>
            </a:r>
            <a:r>
              <a:rPr kumimoji="1" lang="ko-KR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</a:rPr>
              <a:t>재빠른 의사결정</a:t>
            </a:r>
            <a:r>
              <a:rPr kumimoji="1" lang="en-US" altLang="ko-KR" sz="2000" b="1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: </a:t>
            </a:r>
            <a:r>
              <a:rPr kumimoji="1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굴림"/>
                <a:ea typeface="굴림"/>
              </a:rPr>
              <a:t>혁신적이며 기업가정신 충만</a:t>
            </a:r>
            <a:endParaRPr kumimoji="1" lang="ko-KR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742950" marR="0" lvl="1" indent="-28575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endParaRPr kumimoji="1" lang="ko-KR" altLang="en-US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0" marR="0" lvl="0" indent="0" algn="just" defTabSz="914400" rtl="0" eaLnBrk="1" fontAlgn="base" latinLnBrk="1" hangingPunct="1">
              <a:lnSpc>
                <a:spcPct val="9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buNone/>
              <a:tabLst/>
              <a:defRPr/>
            </a:pPr>
            <a:endParaRPr kumimoji="0" lang="en-US" altLang="ko-K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  <a:sym typeface="+mn-ea"/>
            </a:endParaRP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buNone/>
              <a:tabLst/>
              <a:defRPr/>
            </a:pP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  <a:sym typeface="+mn-ea"/>
              </a:rPr>
              <a:t> </a:t>
            </a:r>
          </a:p>
          <a:p>
            <a:pPr marL="0" marR="0" lvl="0" indent="0" algn="just" defTabSz="914400" rtl="0" eaLnBrk="1" fontAlgn="base" latinLnBrk="1" hangingPunct="1">
              <a:lnSpc>
                <a:spcPct val="150000"/>
              </a:lnSpc>
              <a:spcBef>
                <a:spcPts val="1200"/>
              </a:spcBef>
              <a:spcAft>
                <a:spcPts val="300"/>
              </a:spcAft>
              <a:buClr>
                <a:srgbClr val="3333CC"/>
              </a:buClr>
              <a:buSzPct val="60000"/>
              <a:buNone/>
              <a:tabLst/>
              <a:defRPr/>
            </a:pPr>
            <a:r>
              <a:rPr lang="en-US" altLang="ko-KR" sz="1800" kern="0" dirty="0">
                <a:solidFill>
                  <a:srgbClr val="000000"/>
                </a:solidFill>
                <a:latin typeface="굴림"/>
                <a:ea typeface="굴림"/>
                <a:sym typeface="+mn-ea"/>
              </a:rPr>
              <a:t>                         </a:t>
            </a:r>
            <a:endParaRPr kumimoji="1" lang="en-US" altLang="ko-K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457200" marR="0" lvl="0" indent="-45720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60000"/>
              <a:buFont typeface="+mj-lt"/>
              <a:buAutoNum type="arabicPeriod"/>
              <a:tabLst/>
              <a:defRPr/>
            </a:pPr>
            <a:endParaRPr kumimoji="1" lang="en-US" altLang="ko-K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457200" marR="0" lvl="0" indent="-45720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60000"/>
              <a:buFont typeface="+mj-lt"/>
              <a:buAutoNum type="arabicPeriod"/>
              <a:tabLst/>
              <a:defRPr/>
            </a:pPr>
            <a:endParaRPr kumimoji="1" lang="en-US" altLang="ko-K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457200" marR="0" lvl="0" indent="-45720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60000"/>
              <a:buFont typeface="+mj-lt"/>
              <a:buAutoNum type="arabicPeriod"/>
              <a:tabLst/>
              <a:defRPr/>
            </a:pPr>
            <a:endParaRPr kumimoji="1" lang="en-US" altLang="ko-KR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0" marR="0" lvl="0" indent="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endParaRPr kumimoji="1" lang="en-US" altLang="ko-KR" sz="16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457200" marR="0" lvl="1" indent="-457200" algn="just" defTabSz="914400" rtl="0" eaLnBrk="1" fontAlgn="base" latinLnBrk="1" hangingPunct="1">
              <a:lnSpc>
                <a:spcPct val="90000"/>
              </a:lnSpc>
              <a:spcBef>
                <a:spcPct val="20000"/>
              </a:spcBef>
              <a:spcAft>
                <a:spcPct val="20000"/>
              </a:spcAft>
              <a:buClr>
                <a:srgbClr val="3333CC"/>
              </a:buClr>
              <a:buSzPct val="55000"/>
              <a:buFont typeface="+mj-lt"/>
              <a:buAutoNum type="arabicPeriod" startAt="3"/>
              <a:tabLst/>
              <a:defRPr/>
            </a:pPr>
            <a:r>
              <a:rPr kumimoji="1" lang="ko-KR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868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5"/>
          <p:cNvSpPr txBox="1"/>
          <p:nvPr/>
        </p:nvSpPr>
        <p:spPr>
          <a:xfrm>
            <a:off x="5111551" y="188640"/>
            <a:ext cx="4032449" cy="5136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0" indent="-457200">
              <a:buFont typeface="Wingdings"/>
              <a:buChar char="v"/>
              <a:defRPr/>
            </a:pPr>
            <a:r>
              <a:rPr lang="ko-KR" altLang="en-US" sz="2800" b="1"/>
              <a:t>가족기업의 경영성과</a:t>
            </a:r>
          </a:p>
        </p:txBody>
      </p:sp>
      <p:sp>
        <p:nvSpPr>
          <p:cNvPr id="6" name="가로 글상자 5"/>
          <p:cNvSpPr txBox="1"/>
          <p:nvPr/>
        </p:nvSpPr>
        <p:spPr>
          <a:xfrm>
            <a:off x="0" y="6338713"/>
            <a:ext cx="9144001" cy="5192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n-US" altLang="ko-KR" sz="1400"/>
              <a:t>(</a:t>
            </a:r>
            <a:r>
              <a:rPr lang="ko-KR" altLang="en-US" sz="1400"/>
              <a:t>자료</a:t>
            </a:r>
            <a:r>
              <a:rPr lang="en-US" altLang="ko-KR" sz="1400"/>
              <a:t>:</a:t>
            </a:r>
            <a:r>
              <a:rPr lang="ko-KR" altLang="en-US" sz="1400"/>
              <a:t> </a:t>
            </a:r>
            <a:r>
              <a:rPr lang="en-US" altLang="ko-KR" sz="1400"/>
              <a:t>The secrets of outperforming family-owned businesses, Mckinsey &amp; Company Report, </a:t>
            </a:r>
          </a:p>
          <a:p>
            <a:pPr lvl="0">
              <a:defRPr/>
            </a:pPr>
            <a:r>
              <a:rPr lang="ko-KR" altLang="en-US" sz="1400"/>
              <a:t>         </a:t>
            </a:r>
            <a:r>
              <a:rPr lang="en-US" altLang="ko-KR" sz="1400"/>
              <a:t>2023, Nov. 28) </a:t>
            </a: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D257F0AE-8084-B880-6EAD-1471B31DCD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75" y="1595437"/>
            <a:ext cx="7715250" cy="3667125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9493A3C-B353-C976-3561-4B787467DE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980728" y="1052737"/>
            <a:ext cx="10626915" cy="4824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802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동태성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40046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2.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도전과 과제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</a:t>
            </a:r>
            <a:r>
              <a:rPr lang="en-US" altLang="ko-KR" sz="2400" b="1" dirty="0">
                <a:solidFill>
                  <a:prstClr val="black"/>
                </a:solidFill>
                <a:latin typeface="맑은 고딕"/>
                <a:ea typeface="맑은 고딕" panose="020B0503020000020004" pitchFamily="50" charset="-127"/>
              </a:rPr>
              <a:t>Challenges)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6644" y="1494960"/>
            <a:ext cx="3631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2000" b="1" dirty="0"/>
              <a:t>내</a:t>
            </a:r>
            <a:r>
              <a:rPr lang="en-US" altLang="ko-KR" sz="2000" b="1" dirty="0"/>
              <a:t>.</a:t>
            </a:r>
            <a:r>
              <a:rPr lang="ko-KR" altLang="en-US" sz="2000" b="1" dirty="0"/>
              <a:t>외부 과제</a:t>
            </a:r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55" y="1842577"/>
            <a:ext cx="8974090" cy="4255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22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동태성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5536" y="1161717"/>
            <a:ext cx="43204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sz="2000" b="1" dirty="0"/>
              <a:t>도전과</a:t>
            </a:r>
            <a:r>
              <a:rPr lang="en-US" altLang="ko-KR" sz="2000" b="1" dirty="0"/>
              <a:t> </a:t>
            </a:r>
            <a:r>
              <a:rPr lang="ko-KR" altLang="en-US" sz="2000" b="1" dirty="0"/>
              <a:t>과제</a:t>
            </a:r>
            <a:r>
              <a:rPr lang="en-US" altLang="ko-KR" sz="2000" b="1" dirty="0"/>
              <a:t>: </a:t>
            </a:r>
            <a:r>
              <a:rPr lang="ko-KR" altLang="en-US" sz="2000" b="1" dirty="0"/>
              <a:t>경영상의 문제점</a:t>
            </a:r>
          </a:p>
        </p:txBody>
      </p:sp>
      <p:grpSp>
        <p:nvGrpSpPr>
          <p:cNvPr id="9" name="Group 16"/>
          <p:cNvGrpSpPr>
            <a:grpSpLocks/>
          </p:cNvGrpSpPr>
          <p:nvPr/>
        </p:nvGrpSpPr>
        <p:grpSpPr bwMode="auto">
          <a:xfrm>
            <a:off x="1128178" y="1921574"/>
            <a:ext cx="1944687" cy="4367213"/>
            <a:chOff x="521" y="838"/>
            <a:chExt cx="1075" cy="2751"/>
          </a:xfrm>
        </p:grpSpPr>
        <p:sp>
          <p:nvSpPr>
            <p:cNvPr id="11" name="AutoShape 23"/>
            <p:cNvSpPr>
              <a:spLocks noChangeArrowheads="1"/>
            </p:cNvSpPr>
            <p:nvPr/>
          </p:nvSpPr>
          <p:spPr bwMode="auto">
            <a:xfrm>
              <a:off x="523" y="838"/>
              <a:ext cx="1028" cy="81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5400000" scaled="1"/>
            </a:gradFill>
            <a:ln w="9525">
              <a:noFill/>
              <a:rou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경영자의확보</a:t>
              </a:r>
              <a:endParaRPr kumimoji="1" lang="en-US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HY울릉도M" pitchFamily="18" charset="-127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및 훈련</a:t>
              </a:r>
            </a:p>
          </p:txBody>
        </p:sp>
        <p:sp>
          <p:nvSpPr>
            <p:cNvPr id="12" name="AutoShape 24"/>
            <p:cNvSpPr>
              <a:spLocks noChangeArrowheads="1"/>
            </p:cNvSpPr>
            <p:nvPr/>
          </p:nvSpPr>
          <p:spPr bwMode="auto">
            <a:xfrm>
              <a:off x="521" y="1901"/>
              <a:ext cx="1049" cy="75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5400000" scaled="1"/>
            </a:gradFill>
            <a:ln w="9525">
              <a:noFill/>
              <a:rou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가족종업원</a:t>
              </a:r>
              <a:r>
                <a:rPr kumimoji="1" lang="en-US" altLang="ko-KR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&amp; </a:t>
              </a:r>
              <a:r>
                <a:rPr kumimoji="1" lang="ko-KR" altLang="en-US" sz="1200" b="1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비가족종업원</a:t>
              </a:r>
              <a:endPara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HY울릉도M" pitchFamily="18" charset="-127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동기관리</a:t>
              </a:r>
            </a:p>
          </p:txBody>
        </p:sp>
        <p:sp>
          <p:nvSpPr>
            <p:cNvPr id="13" name="AutoShape 25"/>
            <p:cNvSpPr>
              <a:spLocks noChangeArrowheads="1"/>
            </p:cNvSpPr>
            <p:nvPr/>
          </p:nvSpPr>
          <p:spPr bwMode="auto">
            <a:xfrm>
              <a:off x="521" y="2796"/>
              <a:ext cx="1075" cy="79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5400000" scaled="1"/>
            </a:gradFill>
            <a:ln w="9525">
              <a:noFill/>
              <a:rou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소유자중심</a:t>
              </a:r>
              <a:endPara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HY울릉도M" pitchFamily="18" charset="-127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생산관리</a:t>
              </a:r>
            </a:p>
          </p:txBody>
        </p:sp>
      </p:grpSp>
      <p:grpSp>
        <p:nvGrpSpPr>
          <p:cNvPr id="15" name="Group 16"/>
          <p:cNvGrpSpPr>
            <a:grpSpLocks/>
          </p:cNvGrpSpPr>
          <p:nvPr/>
        </p:nvGrpSpPr>
        <p:grpSpPr bwMode="auto">
          <a:xfrm>
            <a:off x="4788024" y="1829832"/>
            <a:ext cx="1943100" cy="4367213"/>
            <a:chOff x="521" y="838"/>
            <a:chExt cx="1075" cy="2751"/>
          </a:xfrm>
        </p:grpSpPr>
        <p:sp>
          <p:nvSpPr>
            <p:cNvPr id="16" name="AutoShape 23"/>
            <p:cNvSpPr>
              <a:spLocks noChangeArrowheads="1"/>
            </p:cNvSpPr>
            <p:nvPr/>
          </p:nvSpPr>
          <p:spPr bwMode="auto">
            <a:xfrm>
              <a:off x="523" y="838"/>
              <a:ext cx="1028" cy="817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5400000" scaled="1"/>
            </a:gradFill>
            <a:ln w="9525">
              <a:noFill/>
              <a:round/>
            </a:ln>
            <a:effectLst>
              <a:outerShdw dist="35921" dir="2700000" algn="ctr" rotWithShape="0">
                <a:srgbClr val="1C1C1C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소유권확보</a:t>
              </a:r>
              <a:endPara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HY울릉도M" pitchFamily="18" charset="-127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자금관리</a:t>
              </a:r>
            </a:p>
          </p:txBody>
        </p:sp>
        <p:sp>
          <p:nvSpPr>
            <p:cNvPr id="17" name="AutoShape 24"/>
            <p:cNvSpPr>
              <a:spLocks noChangeArrowheads="1"/>
            </p:cNvSpPr>
            <p:nvPr/>
          </p:nvSpPr>
          <p:spPr bwMode="auto">
            <a:xfrm>
              <a:off x="521" y="1901"/>
              <a:ext cx="1049" cy="754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5400000" scaled="1"/>
            </a:gradFill>
            <a:ln w="9525">
              <a:noFill/>
              <a:rou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소유권중심</a:t>
              </a:r>
              <a:endPara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HY울릉도M" pitchFamily="18" charset="-127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분배 및 배당정책</a:t>
              </a:r>
            </a:p>
          </p:txBody>
        </p:sp>
        <p:sp>
          <p:nvSpPr>
            <p:cNvPr id="18" name="AutoShape 25"/>
            <p:cNvSpPr>
              <a:spLocks noChangeArrowheads="1"/>
            </p:cNvSpPr>
            <p:nvPr/>
          </p:nvSpPr>
          <p:spPr bwMode="auto">
            <a:xfrm>
              <a:off x="521" y="2796"/>
              <a:ext cx="1075" cy="793"/>
            </a:xfrm>
            <a:prstGeom prst="roundRect">
              <a:avLst>
                <a:gd name="adj" fmla="val 16667"/>
              </a:avLst>
            </a:prstGeom>
            <a:gradFill rotWithShape="1">
              <a:gsLst>
                <a:gs pos="0">
                  <a:srgbClr val="EAEAEA"/>
                </a:gs>
                <a:gs pos="50000">
                  <a:srgbClr val="FFFFFF"/>
                </a:gs>
                <a:gs pos="100000">
                  <a:srgbClr val="EAEAEA"/>
                </a:gs>
              </a:gsLst>
              <a:lin ang="5400000" scaled="1"/>
            </a:gradFill>
            <a:ln w="9525">
              <a:noFill/>
              <a:round/>
            </a:ln>
            <a:effectLst>
              <a:outerShdw dist="35921" dir="2700000" algn="ctr" rotWithShape="0">
                <a:srgbClr val="1C1C1C"/>
              </a:outerShdw>
            </a:effectLst>
          </p:spPr>
          <p:txBody>
            <a:bodyPr wrap="none" anchor="ctr"/>
            <a:lstStyle/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소유자중심</a:t>
              </a:r>
              <a:endParaRPr kumimoji="1" lang="en-US" altLang="ko-KR" sz="1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한양신명조,한컴돋움"/>
                <a:ea typeface="HY울릉도M" pitchFamily="18" charset="-127"/>
              </a:endParaRPr>
            </a:p>
            <a:p>
              <a:pPr marL="0" marR="0" lvl="0" indent="0" algn="ctr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ko-KR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한양신명조,한컴돋움"/>
                  <a:ea typeface="HY울릉도M" pitchFamily="18" charset="-127"/>
                </a:rPr>
                <a:t>판매관리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738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동태성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260347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3.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사이클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(Cycles)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995563"/>
            <a:ext cx="7041490" cy="34201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56759F1-5F90-512C-3E8B-24DD25C289C1}"/>
              </a:ext>
            </a:extLst>
          </p:cNvPr>
          <p:cNvSpPr txBox="1"/>
          <p:nvPr/>
        </p:nvSpPr>
        <p:spPr>
          <a:xfrm>
            <a:off x="1475656" y="5545519"/>
            <a:ext cx="7373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ko-KR" altLang="en-US" b="1" dirty="0">
                <a:solidFill>
                  <a:srgbClr val="FF0000"/>
                </a:solidFill>
              </a:rPr>
              <a:t>창업 </a:t>
            </a:r>
            <a:r>
              <a:rPr lang="en-US" altLang="ko-KR" b="1" dirty="0">
                <a:solidFill>
                  <a:srgbClr val="FF0000"/>
                </a:solidFill>
              </a:rPr>
              <a:t>(5</a:t>
            </a:r>
            <a:r>
              <a:rPr lang="ko-KR" altLang="en-US" b="1" dirty="0">
                <a:solidFill>
                  <a:srgbClr val="FF0000"/>
                </a:solidFill>
              </a:rPr>
              <a:t>년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b="1" dirty="0">
                <a:solidFill>
                  <a:srgbClr val="FF0000"/>
                </a:solidFill>
              </a:rPr>
              <a:t>     →       성장</a:t>
            </a:r>
            <a:r>
              <a:rPr lang="en-US" altLang="ko-KR" b="1" dirty="0">
                <a:solidFill>
                  <a:srgbClr val="FF0000"/>
                </a:solidFill>
              </a:rPr>
              <a:t>(10~20</a:t>
            </a:r>
            <a:r>
              <a:rPr lang="ko-KR" altLang="en-US" b="1" dirty="0">
                <a:solidFill>
                  <a:srgbClr val="FF0000"/>
                </a:solidFill>
              </a:rPr>
              <a:t>년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r>
              <a:rPr lang="ko-KR" altLang="en-US" b="1" dirty="0">
                <a:solidFill>
                  <a:srgbClr val="FF0000"/>
                </a:solidFill>
              </a:rPr>
              <a:t>      →     승계</a:t>
            </a:r>
            <a:r>
              <a:rPr lang="en-US" altLang="ko-KR" b="1" dirty="0">
                <a:solidFill>
                  <a:srgbClr val="FF0000"/>
                </a:solidFill>
              </a:rPr>
              <a:t>(20~30</a:t>
            </a:r>
            <a:r>
              <a:rPr lang="ko-KR" altLang="en-US" b="1" dirty="0">
                <a:solidFill>
                  <a:srgbClr val="FF0000"/>
                </a:solidFill>
              </a:rPr>
              <a:t>년</a:t>
            </a:r>
            <a:r>
              <a:rPr lang="en-US" altLang="ko-KR" b="1" dirty="0">
                <a:solidFill>
                  <a:srgbClr val="FF0000"/>
                </a:solidFill>
              </a:rPr>
              <a:t>)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123728" y="1556792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(</a:t>
            </a:r>
            <a:r>
              <a:rPr lang="ko-KR" altLang="en-US" dirty="0"/>
              <a:t>표 </a:t>
            </a:r>
            <a:r>
              <a:rPr lang="en-US" altLang="ko-KR" dirty="0"/>
              <a:t>2-5) </a:t>
            </a:r>
            <a:r>
              <a:rPr lang="ko-KR" altLang="en-US" dirty="0"/>
              <a:t>가족기업의 사이클</a:t>
            </a:r>
          </a:p>
        </p:txBody>
      </p:sp>
    </p:spTree>
    <p:extLst>
      <p:ext uri="{BB962C8B-B14F-4D97-AF65-F5344CB8AC3E}">
        <p14:creationId xmlns:p14="http://schemas.microsoft.com/office/powerpoint/2010/main" val="4221531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동태성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445116" y="795224"/>
            <a:ext cx="3661580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4.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복잡성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(Complexities):</a:t>
            </a:r>
          </a:p>
          <a:p>
            <a:pPr>
              <a:defRPr/>
            </a:pPr>
            <a:r>
              <a:rPr lang="en-US" altLang="ko-KR" kern="0" dirty="0">
                <a:solidFill>
                  <a:srgbClr val="000000"/>
                </a:solidFill>
                <a:latin typeface="굴림"/>
                <a:ea typeface="굴림"/>
                <a:sym typeface="+mn-ea"/>
              </a:rPr>
              <a:t>                     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grpSp>
        <p:nvGrpSpPr>
          <p:cNvPr id="7" name="组合 4"/>
          <p:cNvGrpSpPr>
            <a:grpSpLocks/>
          </p:cNvGrpSpPr>
          <p:nvPr/>
        </p:nvGrpSpPr>
        <p:grpSpPr bwMode="auto">
          <a:xfrm>
            <a:off x="445116" y="2410677"/>
            <a:ext cx="7274331" cy="4043162"/>
            <a:chOff x="-278" y="2760"/>
            <a:chExt cx="12998" cy="7080"/>
          </a:xfrm>
        </p:grpSpPr>
        <p:sp>
          <p:nvSpPr>
            <p:cNvPr id="9" name="Line 4"/>
            <p:cNvSpPr>
              <a:spLocks noChangeShapeType="1"/>
            </p:cNvSpPr>
            <p:nvPr/>
          </p:nvSpPr>
          <p:spPr bwMode="auto">
            <a:xfrm>
              <a:off x="5400" y="6600"/>
              <a:ext cx="7080" cy="0"/>
            </a:xfrm>
            <a:prstGeom prst="line">
              <a:avLst/>
            </a:prstGeom>
            <a:noFill/>
            <a:ln w="38100">
              <a:solidFill>
                <a:srgbClr val="003399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fontAlgn="base" latinLnBrk="0" hangingPunct="0">
                <a:spcBef>
                  <a:spcPct val="0"/>
                </a:spcBef>
                <a:spcAft>
                  <a:spcPct val="0"/>
                </a:spcAft>
              </a:pPr>
              <a:endParaRPr lang="ko-KR" altLang="en-US">
                <a:solidFill>
                  <a:srgbClr val="000000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pSp>
          <p:nvGrpSpPr>
            <p:cNvPr id="11" name="组合 3"/>
            <p:cNvGrpSpPr>
              <a:grpSpLocks/>
            </p:cNvGrpSpPr>
            <p:nvPr/>
          </p:nvGrpSpPr>
          <p:grpSpPr bwMode="auto">
            <a:xfrm>
              <a:off x="-278" y="2760"/>
              <a:ext cx="12998" cy="7080"/>
              <a:chOff x="-278" y="2760"/>
              <a:chExt cx="12998" cy="7080"/>
            </a:xfrm>
          </p:grpSpPr>
          <p:sp>
            <p:nvSpPr>
              <p:cNvPr id="12" name="Line 3"/>
              <p:cNvSpPr>
                <a:spLocks noChangeShapeType="1"/>
              </p:cNvSpPr>
              <p:nvPr/>
            </p:nvSpPr>
            <p:spPr bwMode="auto">
              <a:xfrm>
                <a:off x="5400" y="2760"/>
                <a:ext cx="0" cy="3840"/>
              </a:xfrm>
              <a:prstGeom prst="line">
                <a:avLst/>
              </a:prstGeom>
              <a:noFill/>
              <a:ln w="38100">
                <a:solidFill>
                  <a:srgbClr val="003399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eaLnBrk="0" fontAlgn="base" latinLnBrk="0" hangingPunct="0">
                  <a:spcBef>
                    <a:spcPct val="0"/>
                  </a:spcBef>
                  <a:spcAft>
                    <a:spcPct val="0"/>
                  </a:spcAft>
                </a:pPr>
                <a:endParaRPr lang="ko-KR" altLang="en-US">
                  <a:solidFill>
                    <a:srgbClr val="000000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grpSp>
            <p:nvGrpSpPr>
              <p:cNvPr id="13" name="组合 2"/>
              <p:cNvGrpSpPr>
                <a:grpSpLocks/>
              </p:cNvGrpSpPr>
              <p:nvPr/>
            </p:nvGrpSpPr>
            <p:grpSpPr bwMode="auto">
              <a:xfrm>
                <a:off x="-278" y="3054"/>
                <a:ext cx="12998" cy="6786"/>
                <a:chOff x="-278" y="3054"/>
                <a:chExt cx="12998" cy="6786"/>
              </a:xfrm>
            </p:grpSpPr>
            <p:sp>
              <p:nvSpPr>
                <p:cNvPr id="15" name="Line 5"/>
                <p:cNvSpPr>
                  <a:spLocks noChangeShapeType="1"/>
                </p:cNvSpPr>
                <p:nvPr/>
              </p:nvSpPr>
              <p:spPr bwMode="auto">
                <a:xfrm flipH="1">
                  <a:off x="2280" y="6600"/>
                  <a:ext cx="3120" cy="3240"/>
                </a:xfrm>
                <a:prstGeom prst="line">
                  <a:avLst/>
                </a:prstGeom>
                <a:noFill/>
                <a:ln w="38100">
                  <a:solidFill>
                    <a:srgbClr val="003399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pPr eaLnBrk="0" fontAlgn="base" latinLnBrk="0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ko-KR" altLang="en-US">
                    <a:solidFill>
                      <a:srgbClr val="000000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16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5535" y="5288"/>
                  <a:ext cx="2025" cy="14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600" b="1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Young business family</a:t>
                  </a:r>
                  <a:endParaRPr lang="en-AU" altLang="ko-KR" sz="1600" b="1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7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7389" y="5280"/>
                  <a:ext cx="1966" cy="14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600" b="1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Entering the business</a:t>
                  </a:r>
                  <a:endParaRPr lang="en-AU" altLang="ko-KR" sz="1600" b="1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8" name="Text Box 9"/>
                <p:cNvSpPr txBox="1">
                  <a:spLocks noChangeArrowheads="1"/>
                </p:cNvSpPr>
                <p:nvPr/>
              </p:nvSpPr>
              <p:spPr bwMode="auto">
                <a:xfrm>
                  <a:off x="9315" y="5497"/>
                  <a:ext cx="1833" cy="102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600" b="1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Working together</a:t>
                  </a:r>
                  <a:endParaRPr lang="en-AU" altLang="ko-KR" sz="1600" b="1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19" name="Text Box 10"/>
                <p:cNvSpPr txBox="1">
                  <a:spLocks noChangeArrowheads="1"/>
                </p:cNvSpPr>
                <p:nvPr/>
              </p:nvSpPr>
              <p:spPr bwMode="auto">
                <a:xfrm>
                  <a:off x="10954" y="5280"/>
                  <a:ext cx="1766" cy="144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1600" b="1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Passing the baton</a:t>
                  </a:r>
                  <a:endParaRPr lang="en-AU" altLang="ko-KR" sz="1600" b="1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0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3839" y="8161"/>
                  <a:ext cx="3293" cy="1240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ffectLst/>
              </p:spPr>
              <p:txBody>
                <a:bodyPr>
                  <a:spAutoFit/>
                </a:bodyPr>
                <a:lstStyle/>
                <a:p>
                  <a:pPr fontAlgn="base" latinLnBrk="0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en-US" altLang="ko-KR" sz="2000" b="1" dirty="0">
                      <a:solidFill>
                        <a:srgbClr val="E5E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Arial" pitchFamily="34" charset="0"/>
                      <a:ea typeface="굴림" panose="020B0600000101010101" pitchFamily="50" charset="-127"/>
                    </a:rPr>
                    <a:t>OWNERSHIP AXIS</a:t>
                  </a:r>
                  <a:endParaRPr lang="en-AU" sz="2000" b="1" dirty="0">
                    <a:solidFill>
                      <a:srgbClr val="E5E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21" name="Text Box 13"/>
                <p:cNvSpPr txBox="1">
                  <a:spLocks noChangeArrowheads="1"/>
                </p:cNvSpPr>
                <p:nvPr/>
              </p:nvSpPr>
              <p:spPr bwMode="auto">
                <a:xfrm>
                  <a:off x="5385" y="3246"/>
                  <a:ext cx="2905" cy="122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ffectLst/>
              </p:spPr>
              <p:txBody>
                <a:bodyPr>
                  <a:spAutoFit/>
                </a:bodyPr>
                <a:lstStyle/>
                <a:p>
                  <a:pPr fontAlgn="base" latinLnBrk="0">
                    <a:spcBef>
                      <a:spcPct val="50000"/>
                    </a:spcBef>
                    <a:spcAft>
                      <a:spcPct val="0"/>
                    </a:spcAft>
                    <a:defRPr/>
                  </a:pPr>
                  <a:r>
                    <a:rPr lang="en-US" altLang="ko-KR" sz="2000" b="1" dirty="0">
                      <a:solidFill>
                        <a:srgbClr val="E5E000"/>
                      </a:solidFill>
                      <a:effectLst>
                        <a:outerShdw blurRad="38100" dist="38100" dir="2700000" algn="tl">
                          <a:srgbClr val="C0C0C0"/>
                        </a:outerShdw>
                      </a:effectLst>
                      <a:latin typeface="Arial" pitchFamily="34" charset="0"/>
                      <a:ea typeface="굴림" panose="020B0600000101010101" pitchFamily="50" charset="-127"/>
                    </a:rPr>
                    <a:t>BUSINESS AXIS</a:t>
                  </a:r>
                  <a:endParaRPr lang="en-AU" sz="2000" b="1" dirty="0">
                    <a:solidFill>
                      <a:srgbClr val="E5E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latin typeface="Arial" pitchFamily="34" charset="0"/>
                    <a:ea typeface="굴림" panose="020B0600000101010101" pitchFamily="50" charset="-127"/>
                  </a:endParaRPr>
                </a:p>
              </p:txBody>
            </p:sp>
            <p:sp>
              <p:nvSpPr>
                <p:cNvPr id="22" name="Text Box 14"/>
                <p:cNvSpPr txBox="1">
                  <a:spLocks noChangeArrowheads="1"/>
                </p:cNvSpPr>
                <p:nvPr/>
              </p:nvSpPr>
              <p:spPr bwMode="auto">
                <a:xfrm>
                  <a:off x="1530" y="6420"/>
                  <a:ext cx="3598" cy="12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2000" b="1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Controlling owner</a:t>
                  </a:r>
                  <a:endParaRPr lang="en-AU" altLang="ko-KR" sz="2000" b="1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3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395" y="7328"/>
                  <a:ext cx="3838" cy="12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2000" b="1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Sibling partnership</a:t>
                  </a:r>
                  <a:endParaRPr lang="en-AU" altLang="ko-KR" sz="2000" b="1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4" name="Text Box 16"/>
                <p:cNvSpPr txBox="1">
                  <a:spLocks noChangeArrowheads="1"/>
                </p:cNvSpPr>
                <p:nvPr/>
              </p:nvSpPr>
              <p:spPr bwMode="auto">
                <a:xfrm>
                  <a:off x="-278" y="8348"/>
                  <a:ext cx="3283" cy="12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2000" b="1" dirty="0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Cousin consortium</a:t>
                  </a:r>
                  <a:endParaRPr lang="en-AU" altLang="ko-KR" sz="2000" b="1" dirty="0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5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3000" y="5400"/>
                  <a:ext cx="2280" cy="6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2000" b="1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Start-up</a:t>
                  </a:r>
                  <a:endParaRPr lang="en-AU" altLang="ko-KR" sz="2000" b="1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6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2280" y="4080"/>
                  <a:ext cx="3240" cy="124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2000" b="1" dirty="0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Expansion/   formalization</a:t>
                  </a:r>
                  <a:endParaRPr lang="en-AU" altLang="ko-KR" sz="2000" b="1" dirty="0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  <p:sp>
              <p:nvSpPr>
                <p:cNvPr id="27" name="Text Box 19"/>
                <p:cNvSpPr txBox="1">
                  <a:spLocks noChangeArrowheads="1"/>
                </p:cNvSpPr>
                <p:nvPr/>
              </p:nvSpPr>
              <p:spPr bwMode="auto">
                <a:xfrm>
                  <a:off x="3105" y="3054"/>
                  <a:ext cx="2160" cy="69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 latinLnBrk="1">
                    <a:spcBef>
                      <a:spcPct val="20000"/>
                    </a:spcBef>
                    <a:buClr>
                      <a:schemeClr val="folHlink"/>
                    </a:buClr>
                    <a:buSzPct val="60000"/>
                    <a:buFont typeface="Wingdings" panose="05000000000000000000" pitchFamily="2" charset="2"/>
                    <a:buChar char="n"/>
                    <a:defRPr sz="32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1pPr>
                  <a:lvl2pPr marL="742950" indent="-285750" latinLnBrk="1">
                    <a:spcBef>
                      <a:spcPct val="20000"/>
                    </a:spcBef>
                    <a:buClr>
                      <a:schemeClr val="hlink"/>
                    </a:buClr>
                    <a:buSzPct val="55000"/>
                    <a:buFont typeface="Wingdings" panose="05000000000000000000" pitchFamily="2" charset="2"/>
                    <a:buChar char="n"/>
                    <a:defRPr sz="28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2pPr>
                  <a:lvl3pPr marL="1143000" indent="-228600" latinLnBrk="1">
                    <a:spcBef>
                      <a:spcPct val="20000"/>
                    </a:spcBef>
                    <a:buClr>
                      <a:schemeClr val="folHlink"/>
                    </a:buClr>
                    <a:buSzPct val="50000"/>
                    <a:buFont typeface="Wingdings" panose="05000000000000000000" pitchFamily="2" charset="2"/>
                    <a:buChar char="n"/>
                    <a:defRPr sz="24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3pPr>
                  <a:lvl4pPr marL="1600200" indent="-228600" latinLnBrk="1">
                    <a:spcBef>
                      <a:spcPct val="20000"/>
                    </a:spcBef>
                    <a:buClr>
                      <a:schemeClr val="accent2"/>
                    </a:buClr>
                    <a:buSzPct val="55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4pPr>
                  <a:lvl5pPr marL="2057400" indent="-228600" latinLnBrk="1">
                    <a:spcBef>
                      <a:spcPct val="20000"/>
                    </a:spcBef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lr>
                      <a:schemeClr val="accent1"/>
                    </a:buClr>
                    <a:buSzPct val="50000"/>
                    <a:buFont typeface="Wingdings" panose="05000000000000000000" pitchFamily="2" charset="2"/>
                    <a:buChar char="n"/>
                    <a:defRPr sz="2000">
                      <a:solidFill>
                        <a:schemeClr val="tx1"/>
                      </a:solidFill>
                      <a:latin typeface="굴림" panose="020B0600000101010101" pitchFamily="50" charset="-127"/>
                      <a:ea typeface="굴림" panose="020B0600000101010101" pitchFamily="50" charset="-127"/>
                    </a:defRPr>
                  </a:lvl9pPr>
                </a:lstStyle>
                <a:p>
                  <a:pPr algn="ctr" fontAlgn="base" latinLnBrk="0">
                    <a:spcBef>
                      <a:spcPct val="50000"/>
                    </a:spcBef>
                    <a:spcAft>
                      <a:spcPct val="0"/>
                    </a:spcAft>
                    <a:buClrTx/>
                    <a:buSzTx/>
                    <a:buFont typeface="Wingdings" panose="05000000000000000000" pitchFamily="2" charset="2"/>
                    <a:buNone/>
                  </a:pPr>
                  <a:r>
                    <a:rPr lang="en-US" altLang="ko-KR" sz="2000" b="1">
                      <a:solidFill>
                        <a:srgbClr val="003399"/>
                      </a:solidFill>
                      <a:latin typeface="Arial" panose="020B0604020202020204" pitchFamily="34" charset="0"/>
                    </a:rPr>
                    <a:t>Maturity</a:t>
                  </a:r>
                  <a:endParaRPr lang="en-AU" altLang="ko-KR" sz="2000" b="1">
                    <a:solidFill>
                      <a:srgbClr val="003399"/>
                    </a:solidFill>
                    <a:latin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8" name="Text Box 20"/>
          <p:cNvSpPr txBox="1">
            <a:spLocks noChangeArrowheads="1"/>
          </p:cNvSpPr>
          <p:nvPr/>
        </p:nvSpPr>
        <p:spPr bwMode="auto">
          <a:xfrm>
            <a:off x="683568" y="1466098"/>
            <a:ext cx="810577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 fontAlgn="base" latinLnBrk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ko-KR" sz="2400" b="1" dirty="0">
                <a:solidFill>
                  <a:srgbClr val="E5E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굴림" panose="020B0600000101010101" pitchFamily="50" charset="-127"/>
              </a:rPr>
              <a:t>Three Dimensional Model (</a:t>
            </a:r>
            <a:r>
              <a:rPr lang="en-US" altLang="ko-KR" sz="2400" b="1" i="1" dirty="0" err="1">
                <a:solidFill>
                  <a:srgbClr val="E5E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굴림" panose="020B0600000101010101" pitchFamily="50" charset="-127"/>
              </a:rPr>
              <a:t>Gersick</a:t>
            </a:r>
            <a:r>
              <a:rPr lang="en-US" altLang="ko-KR" sz="2400" b="1" i="1" dirty="0">
                <a:solidFill>
                  <a:srgbClr val="E5E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굴림" panose="020B0600000101010101" pitchFamily="50" charset="-127"/>
              </a:rPr>
              <a:t>  1997)</a:t>
            </a:r>
            <a:endParaRPr lang="en-AU" sz="2400" b="1" i="1" dirty="0">
              <a:solidFill>
                <a:srgbClr val="E5E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굴림" panose="020B0600000101010101" pitchFamily="50" charset="-127"/>
            </a:endParaRPr>
          </a:p>
        </p:txBody>
      </p:sp>
      <p:sp>
        <p:nvSpPr>
          <p:cNvPr id="29" name="Text Box 11"/>
          <p:cNvSpPr txBox="1">
            <a:spLocks noChangeArrowheads="1"/>
          </p:cNvSpPr>
          <p:nvPr/>
        </p:nvSpPr>
        <p:spPr bwMode="auto">
          <a:xfrm>
            <a:off x="4897438" y="4754563"/>
            <a:ext cx="2209800" cy="396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algn="ctr" fontAlgn="base" latinLnBrk="0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ko-KR" sz="2000" b="1" dirty="0">
                <a:solidFill>
                  <a:srgbClr val="E5E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굴림" panose="020B0600000101010101" pitchFamily="50" charset="-127"/>
              </a:rPr>
              <a:t>FAMILY AXIS</a:t>
            </a:r>
            <a:endParaRPr lang="en-AU" sz="2000" b="1" dirty="0">
              <a:solidFill>
                <a:srgbClr val="E5E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8852576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2. </a:t>
            </a:r>
            <a:r>
              <a:rPr lang="ko-KR" altLang="en-US" sz="3200" dirty="0"/>
              <a:t>가족기업의 동태성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19081" y="836265"/>
            <a:ext cx="86948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  <a:defRPr/>
            </a:pPr>
            <a:r>
              <a:rPr kumimoji="0" lang="ko-KR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복잡성</a:t>
            </a:r>
            <a:r>
              <a:rPr kumimoji="0" lang="en-US" altLang="ko-K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(Complexity):</a:t>
            </a:r>
            <a:r>
              <a:rPr lang="en-US" altLang="ko-KR" b="1" kern="0" dirty="0">
                <a:solidFill>
                  <a:srgbClr val="000000"/>
                </a:solidFill>
                <a:latin typeface="굴림"/>
                <a:ea typeface="굴림"/>
                <a:sym typeface="+mn-ea"/>
              </a:rPr>
              <a:t>  </a:t>
            </a:r>
          </a:p>
          <a:p>
            <a:pPr>
              <a:defRPr/>
            </a:pPr>
            <a:r>
              <a:rPr lang="en-US" altLang="ko-KR" b="1" kern="0" dirty="0">
                <a:solidFill>
                  <a:srgbClr val="000000"/>
                </a:solidFill>
                <a:latin typeface="굴림"/>
                <a:ea typeface="굴림"/>
                <a:sym typeface="+mn-ea"/>
              </a:rPr>
              <a:t>    </a:t>
            </a:r>
          </a:p>
          <a:p>
            <a:pPr>
              <a:defRPr/>
            </a:pPr>
            <a:r>
              <a:rPr lang="en-US" altLang="ko-KR" b="1" kern="0" dirty="0">
                <a:solidFill>
                  <a:srgbClr val="000000"/>
                </a:solidFill>
                <a:latin typeface="굴림"/>
                <a:ea typeface="굴림"/>
                <a:sym typeface="+mn-ea"/>
              </a:rPr>
              <a:t>                        </a:t>
            </a:r>
            <a:r>
              <a:rPr lang="en-US" altLang="ko-KR" b="1" kern="0" dirty="0" err="1">
                <a:solidFill>
                  <a:srgbClr val="000000"/>
                </a:solidFill>
                <a:latin typeface="굴림"/>
                <a:ea typeface="굴림"/>
                <a:sym typeface="+mn-ea"/>
              </a:rPr>
              <a:t>오너</a:t>
            </a:r>
            <a:r>
              <a:rPr lang="en-US" altLang="ko-KR" b="1" kern="0" dirty="0">
                <a:solidFill>
                  <a:srgbClr val="000000"/>
                </a:solidFill>
                <a:latin typeface="굴림"/>
                <a:ea typeface="굴림"/>
                <a:sym typeface="+mn-ea"/>
              </a:rPr>
              <a:t>(Owners), </a:t>
            </a:r>
            <a:r>
              <a:rPr lang="en-US" altLang="ko-KR" b="1" kern="0" dirty="0" err="1">
                <a:solidFill>
                  <a:srgbClr val="000000"/>
                </a:solidFill>
                <a:latin typeface="굴림"/>
                <a:ea typeface="굴림"/>
                <a:sym typeface="+mn-ea"/>
              </a:rPr>
              <a:t>이사회</a:t>
            </a:r>
            <a:r>
              <a:rPr lang="en-US" altLang="ko-KR" b="1" kern="0" dirty="0">
                <a:solidFill>
                  <a:srgbClr val="000000"/>
                </a:solidFill>
                <a:latin typeface="굴림"/>
                <a:ea typeface="굴림"/>
                <a:sym typeface="+mn-ea"/>
              </a:rPr>
              <a:t>(Board of Directors) + </a:t>
            </a:r>
            <a:r>
              <a:rPr lang="en-US" altLang="ko-KR" b="1" kern="0" dirty="0" err="1">
                <a:solidFill>
                  <a:srgbClr val="FF0000"/>
                </a:solidFill>
                <a:latin typeface="굴림"/>
                <a:ea typeface="굴림"/>
                <a:sym typeface="+mn-ea"/>
              </a:rPr>
              <a:t>가족</a:t>
            </a:r>
            <a:r>
              <a:rPr lang="en-US" altLang="ko-KR" b="1" kern="0" dirty="0">
                <a:solidFill>
                  <a:srgbClr val="FF0000"/>
                </a:solidFill>
                <a:latin typeface="굴림"/>
                <a:ea typeface="굴림"/>
                <a:sym typeface="+mn-ea"/>
              </a:rPr>
              <a:t>(Family)</a:t>
            </a:r>
          </a:p>
          <a:p>
            <a:pPr>
              <a:defRPr/>
            </a:pPr>
            <a:endParaRPr lang="en-US" altLang="ko-KR" b="1" kern="0" dirty="0">
              <a:solidFill>
                <a:srgbClr val="FF0000"/>
              </a:solidFill>
              <a:latin typeface="굴림"/>
              <a:ea typeface="굴림"/>
              <a:sym typeface="+mn-ea"/>
            </a:endParaRPr>
          </a:p>
          <a:p>
            <a:pPr>
              <a:defRPr/>
            </a:pPr>
            <a:endParaRPr lang="en-US" altLang="ko-KR" b="1" kern="0" dirty="0">
              <a:solidFill>
                <a:srgbClr val="FF0000"/>
              </a:solidFill>
              <a:latin typeface="굴림"/>
              <a:ea typeface="굴림"/>
              <a:sym typeface="+mn-ea"/>
            </a:endParaRPr>
          </a:p>
          <a:p>
            <a:pPr marL="285750" marR="0" lvl="0" indent="-28575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ko-KR" alt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771034" y="1821552"/>
            <a:ext cx="6531650" cy="3307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6508" tIns="26603" rIns="66508" bIns="26603" numCol="1" anchor="t" anchorCtr="0" compatLnSpc="1">
            <a:prstTxWarp prst="textNoShape">
              <a:avLst/>
            </a:prstTxWarp>
            <a:spAutoFit/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81000" marR="0" lvl="0" indent="-381000" algn="l" defTabSz="190500" rtl="0" eaLnBrk="1" fontAlgn="base" latinLnBrk="1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n"/>
              <a:tabLst/>
              <a:defRPr/>
            </a:pPr>
            <a:r>
              <a:rPr kumimoji="0" lang="ko-KR" alt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가족기업은 가장 복잡한 조직</a:t>
            </a:r>
            <a:r>
              <a:rPr kumimoji="0" lang="en-AU" altLang="ko-KR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… Neubauer &amp;Lank 1998</a:t>
            </a:r>
          </a:p>
        </p:txBody>
      </p:sp>
      <p:grpSp>
        <p:nvGrpSpPr>
          <p:cNvPr id="9" name="组合 2"/>
          <p:cNvGrpSpPr>
            <a:grpSpLocks/>
          </p:cNvGrpSpPr>
          <p:nvPr/>
        </p:nvGrpSpPr>
        <p:grpSpPr bwMode="auto">
          <a:xfrm>
            <a:off x="469900" y="2420938"/>
            <a:ext cx="7537450" cy="3690937"/>
            <a:chOff x="1548" y="3473"/>
            <a:chExt cx="12440" cy="6513"/>
          </a:xfrm>
        </p:grpSpPr>
        <p:sp>
          <p:nvSpPr>
            <p:cNvPr id="11" name="Line 23"/>
            <p:cNvSpPr>
              <a:spLocks noChangeShapeType="1"/>
            </p:cNvSpPr>
            <p:nvPr/>
          </p:nvSpPr>
          <p:spPr bwMode="auto">
            <a:xfrm>
              <a:off x="8248" y="4948"/>
              <a:ext cx="4812" cy="2890"/>
            </a:xfrm>
            <a:prstGeom prst="line">
              <a:avLst/>
            </a:prstGeom>
            <a:noFill/>
            <a:ln w="28575">
              <a:solidFill>
                <a:srgbClr val="D12715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pSp>
          <p:nvGrpSpPr>
            <p:cNvPr id="12" name="组合 1"/>
            <p:cNvGrpSpPr>
              <a:grpSpLocks/>
            </p:cNvGrpSpPr>
            <p:nvPr/>
          </p:nvGrpSpPr>
          <p:grpSpPr bwMode="auto">
            <a:xfrm>
              <a:off x="1548" y="3473"/>
              <a:ext cx="12440" cy="6513"/>
              <a:chOff x="1548" y="3473"/>
              <a:chExt cx="12440" cy="6513"/>
            </a:xfrm>
          </p:grpSpPr>
          <p:sp>
            <p:nvSpPr>
              <p:cNvPr id="13" name="Oval 4"/>
              <p:cNvSpPr>
                <a:spLocks noChangeArrowheads="1"/>
              </p:cNvSpPr>
              <p:nvPr/>
            </p:nvSpPr>
            <p:spPr bwMode="auto">
              <a:xfrm>
                <a:off x="1713" y="4965"/>
                <a:ext cx="6302" cy="3620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91440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5" name="Text Box 5"/>
              <p:cNvSpPr txBox="1">
                <a:spLocks noChangeArrowheads="1"/>
              </p:cNvSpPr>
              <p:nvPr/>
            </p:nvSpPr>
            <p:spPr bwMode="auto">
              <a:xfrm>
                <a:off x="2543" y="5898"/>
                <a:ext cx="665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1</a:t>
                </a:r>
              </a:p>
            </p:txBody>
          </p:sp>
          <p:sp>
            <p:nvSpPr>
              <p:cNvPr id="16" name="Text Box 6"/>
              <p:cNvSpPr txBox="1">
                <a:spLocks noChangeArrowheads="1"/>
              </p:cNvSpPr>
              <p:nvPr/>
            </p:nvSpPr>
            <p:spPr bwMode="auto">
              <a:xfrm>
                <a:off x="2045" y="7110"/>
                <a:ext cx="4313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굴림" panose="020B0600000101010101" pitchFamily="50" charset="-127"/>
                  </a:rPr>
                  <a:t>Management</a:t>
                </a:r>
                <a:endParaRPr kumimoji="0" lang="en-AU" altLang="ko-KR" sz="25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굴림" panose="020B0600000101010101" pitchFamily="50" charset="-127"/>
                </a:endParaRPr>
              </a:p>
            </p:txBody>
          </p:sp>
          <p:sp>
            <p:nvSpPr>
              <p:cNvPr id="17" name="Oval 7"/>
              <p:cNvSpPr>
                <a:spLocks noChangeArrowheads="1"/>
              </p:cNvSpPr>
              <p:nvPr/>
            </p:nvSpPr>
            <p:spPr bwMode="auto">
              <a:xfrm>
                <a:off x="6190" y="5058"/>
                <a:ext cx="6303" cy="3622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91440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8" name="Oval 8"/>
              <p:cNvSpPr>
                <a:spLocks noChangeArrowheads="1"/>
              </p:cNvSpPr>
              <p:nvPr/>
            </p:nvSpPr>
            <p:spPr bwMode="auto">
              <a:xfrm>
                <a:off x="3703" y="3473"/>
                <a:ext cx="6305" cy="3620"/>
              </a:xfrm>
              <a:prstGeom prst="ellipse">
                <a:avLst/>
              </a:prstGeom>
              <a:noFill/>
              <a:ln w="1270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914400" eaLnBrk="1" fontAlgn="base" latinLnBrk="1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9" name="Text Box 9"/>
              <p:cNvSpPr txBox="1">
                <a:spLocks noChangeArrowheads="1"/>
              </p:cNvSpPr>
              <p:nvPr/>
            </p:nvSpPr>
            <p:spPr bwMode="auto">
              <a:xfrm>
                <a:off x="5860" y="4218"/>
                <a:ext cx="2820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굴림" panose="020B0600000101010101" pitchFamily="50" charset="-127"/>
                  </a:rPr>
                  <a:t>Owners</a:t>
                </a:r>
                <a:endParaRPr kumimoji="0" lang="en-AU" altLang="ko-KR" sz="25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굴림" panose="020B0600000101010101" pitchFamily="50" charset="-127"/>
                </a:endParaRPr>
              </a:p>
            </p:txBody>
          </p:sp>
          <p:sp>
            <p:nvSpPr>
              <p:cNvPr id="20" name="Text Box 10"/>
              <p:cNvSpPr txBox="1">
                <a:spLocks noChangeArrowheads="1"/>
              </p:cNvSpPr>
              <p:nvPr/>
            </p:nvSpPr>
            <p:spPr bwMode="auto">
              <a:xfrm>
                <a:off x="10503" y="5173"/>
                <a:ext cx="3485" cy="15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굴림" panose="020B0600000101010101" pitchFamily="50" charset="-127"/>
                  </a:rPr>
                  <a:t>Board of Directors</a:t>
                </a:r>
                <a:endParaRPr kumimoji="0" lang="en-AU" altLang="ko-KR" sz="25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굴림" panose="020B0600000101010101" pitchFamily="50" charset="-127"/>
                </a:endParaRPr>
              </a:p>
            </p:txBody>
          </p:sp>
          <p:sp>
            <p:nvSpPr>
              <p:cNvPr id="21" name="Text Box 11"/>
              <p:cNvSpPr txBox="1">
                <a:spLocks noChangeArrowheads="1"/>
              </p:cNvSpPr>
              <p:nvPr/>
            </p:nvSpPr>
            <p:spPr bwMode="auto">
              <a:xfrm>
                <a:off x="6853" y="3753"/>
                <a:ext cx="665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2</a:t>
                </a:r>
              </a:p>
            </p:txBody>
          </p:sp>
          <p:sp>
            <p:nvSpPr>
              <p:cNvPr id="22" name="Text Box 12"/>
              <p:cNvSpPr txBox="1">
                <a:spLocks noChangeArrowheads="1"/>
              </p:cNvSpPr>
              <p:nvPr/>
            </p:nvSpPr>
            <p:spPr bwMode="auto">
              <a:xfrm>
                <a:off x="11665" y="6458"/>
                <a:ext cx="663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3</a:t>
                </a:r>
              </a:p>
            </p:txBody>
          </p:sp>
          <p:sp>
            <p:nvSpPr>
              <p:cNvPr id="23" name="Text Box 13"/>
              <p:cNvSpPr txBox="1">
                <a:spLocks noChangeArrowheads="1"/>
              </p:cNvSpPr>
              <p:nvPr/>
            </p:nvSpPr>
            <p:spPr bwMode="auto">
              <a:xfrm>
                <a:off x="12163" y="7948"/>
                <a:ext cx="662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4</a:t>
                </a:r>
              </a:p>
            </p:txBody>
          </p:sp>
          <p:sp>
            <p:nvSpPr>
              <p:cNvPr id="24" name="Text Box 14"/>
              <p:cNvSpPr txBox="1">
                <a:spLocks noChangeArrowheads="1"/>
              </p:cNvSpPr>
              <p:nvPr/>
            </p:nvSpPr>
            <p:spPr bwMode="auto">
              <a:xfrm>
                <a:off x="6853" y="4965"/>
                <a:ext cx="665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5</a:t>
                </a:r>
              </a:p>
            </p:txBody>
          </p:sp>
          <p:sp>
            <p:nvSpPr>
              <p:cNvPr id="25" name="Text Box 15"/>
              <p:cNvSpPr txBox="1">
                <a:spLocks noChangeArrowheads="1"/>
              </p:cNvSpPr>
              <p:nvPr/>
            </p:nvSpPr>
            <p:spPr bwMode="auto">
              <a:xfrm>
                <a:off x="3870" y="6080"/>
                <a:ext cx="995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6</a:t>
                </a:r>
              </a:p>
            </p:txBody>
          </p:sp>
          <p:sp>
            <p:nvSpPr>
              <p:cNvPr id="26" name="Text Box 16"/>
              <p:cNvSpPr txBox="1">
                <a:spLocks noChangeArrowheads="1"/>
              </p:cNvSpPr>
              <p:nvPr/>
            </p:nvSpPr>
            <p:spPr bwMode="auto">
              <a:xfrm>
                <a:off x="9840" y="7110"/>
                <a:ext cx="830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7</a:t>
                </a:r>
              </a:p>
            </p:txBody>
          </p:sp>
          <p:sp>
            <p:nvSpPr>
              <p:cNvPr id="27" name="Text Box 17"/>
              <p:cNvSpPr txBox="1">
                <a:spLocks noChangeArrowheads="1"/>
              </p:cNvSpPr>
              <p:nvPr/>
            </p:nvSpPr>
            <p:spPr bwMode="auto">
              <a:xfrm>
                <a:off x="1548" y="9146"/>
                <a:ext cx="8292" cy="840"/>
              </a:xfrm>
              <a:prstGeom prst="rect">
                <a:avLst/>
              </a:prstGeom>
              <a:noFill/>
              <a:ln w="12700">
                <a:noFill/>
                <a:miter lim="800000"/>
              </a:ln>
              <a:effectLst/>
            </p:spPr>
            <p:txBody>
              <a:bodyPr lIns="95772" tIns="47886" rIns="95772" bIns="47886">
                <a:spAutoFit/>
              </a:bodyPr>
              <a:lstStyle/>
              <a:p>
                <a:pPr marL="0" marR="0" lvl="0" indent="0" defTabSz="798195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AU" sz="2500" b="1" i="0" u="none" strike="noStrike" kern="0" cap="none" spc="0" normalizeH="0" baseline="0" noProof="0">
                    <a:ln>
                      <a:noFill/>
                    </a:ln>
                    <a:solidFill>
                      <a:srgbClr val="E5E000"/>
                    </a:solidFill>
                    <a:effectLst>
                      <a:outerShdw blurRad="38100" dist="38100" dir="2700000" algn="tl">
                        <a:srgbClr val="C0C0C0"/>
                      </a:outerShdw>
                    </a:effectLst>
                    <a:uLnTx/>
                    <a:uFillTx/>
                    <a:latin typeface="Arial" pitchFamily="34" charset="0"/>
                    <a:ea typeface="굴림" panose="020B0600000101010101" pitchFamily="50" charset="-127"/>
                  </a:rPr>
                  <a:t>A Typical Family Company</a:t>
                </a:r>
              </a:p>
            </p:txBody>
          </p:sp>
          <p:sp>
            <p:nvSpPr>
              <p:cNvPr id="28" name="Line 18"/>
              <p:cNvSpPr>
                <a:spLocks noChangeShapeType="1"/>
              </p:cNvSpPr>
              <p:nvPr/>
            </p:nvSpPr>
            <p:spPr bwMode="auto">
              <a:xfrm flipV="1">
                <a:off x="4368" y="6643"/>
                <a:ext cx="2155" cy="280"/>
              </a:xfrm>
              <a:prstGeom prst="line">
                <a:avLst/>
              </a:prstGeom>
              <a:noFill/>
              <a:ln w="28575">
                <a:solidFill>
                  <a:srgbClr val="D1271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9" name="Line 19"/>
              <p:cNvSpPr>
                <a:spLocks noChangeShapeType="1"/>
              </p:cNvSpPr>
              <p:nvPr/>
            </p:nvSpPr>
            <p:spPr bwMode="auto">
              <a:xfrm>
                <a:off x="6523" y="6643"/>
                <a:ext cx="3980" cy="2797"/>
              </a:xfrm>
              <a:prstGeom prst="line">
                <a:avLst/>
              </a:prstGeom>
              <a:noFill/>
              <a:ln w="28575">
                <a:solidFill>
                  <a:srgbClr val="D1271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0" name="Line 20"/>
              <p:cNvSpPr>
                <a:spLocks noChangeShapeType="1"/>
              </p:cNvSpPr>
              <p:nvPr/>
            </p:nvSpPr>
            <p:spPr bwMode="auto">
              <a:xfrm flipH="1" flipV="1">
                <a:off x="3370" y="6363"/>
                <a:ext cx="998" cy="560"/>
              </a:xfrm>
              <a:prstGeom prst="line">
                <a:avLst/>
              </a:prstGeom>
              <a:noFill/>
              <a:ln w="28575">
                <a:solidFill>
                  <a:srgbClr val="D1271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1" name="Line 21"/>
              <p:cNvSpPr>
                <a:spLocks noChangeShapeType="1"/>
              </p:cNvSpPr>
              <p:nvPr/>
            </p:nvSpPr>
            <p:spPr bwMode="auto">
              <a:xfrm flipV="1">
                <a:off x="3370" y="4965"/>
                <a:ext cx="3153" cy="1398"/>
              </a:xfrm>
              <a:prstGeom prst="line">
                <a:avLst/>
              </a:prstGeom>
              <a:noFill/>
              <a:ln w="28575">
                <a:solidFill>
                  <a:srgbClr val="D1271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2" name="Line 22"/>
              <p:cNvSpPr>
                <a:spLocks noChangeShapeType="1"/>
              </p:cNvSpPr>
              <p:nvPr/>
            </p:nvSpPr>
            <p:spPr bwMode="auto">
              <a:xfrm flipV="1">
                <a:off x="6523" y="4965"/>
                <a:ext cx="1825" cy="0"/>
              </a:xfrm>
              <a:prstGeom prst="line">
                <a:avLst/>
              </a:prstGeom>
              <a:noFill/>
              <a:ln w="28575">
                <a:solidFill>
                  <a:srgbClr val="D1271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3" name="Line 24"/>
              <p:cNvSpPr>
                <a:spLocks noChangeShapeType="1"/>
              </p:cNvSpPr>
              <p:nvPr/>
            </p:nvSpPr>
            <p:spPr bwMode="auto">
              <a:xfrm flipH="1">
                <a:off x="12750" y="7783"/>
                <a:ext cx="313" cy="1232"/>
              </a:xfrm>
              <a:prstGeom prst="line">
                <a:avLst/>
              </a:prstGeom>
              <a:noFill/>
              <a:ln w="28575">
                <a:solidFill>
                  <a:srgbClr val="D12715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34" name="Text Box 25"/>
              <p:cNvSpPr txBox="1">
                <a:spLocks noChangeArrowheads="1"/>
              </p:cNvSpPr>
              <p:nvPr/>
            </p:nvSpPr>
            <p:spPr bwMode="auto">
              <a:xfrm>
                <a:off x="10028" y="8463"/>
                <a:ext cx="2487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1" i="0" u="none" strike="noStrike" kern="0" cap="none" spc="0" normalizeH="0" baseline="0" noProof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Family</a:t>
                </a:r>
                <a:endParaRPr kumimoji="0" lang="en-AU" altLang="ko-KR" sz="2500" b="0" i="0" u="none" strike="noStrike" kern="0" cap="none" spc="0" normalizeH="0" baseline="0" noProof="0">
                  <a:ln>
                    <a:noFill/>
                  </a:ln>
                  <a:solidFill>
                    <a:srgbClr val="D12715"/>
                  </a:solidFill>
                  <a:effectLst/>
                  <a:uLnTx/>
                  <a:uFillTx/>
                  <a:latin typeface="Times New Roman" panose="02020603050405020304" pitchFamily="18" charset="0"/>
                  <a:ea typeface="굴림" panose="020B0600000101010101" pitchFamily="50" charset="-127"/>
                </a:endParaRPr>
              </a:p>
            </p:txBody>
          </p:sp>
          <p:sp>
            <p:nvSpPr>
              <p:cNvPr id="35" name="Text Box 26"/>
              <p:cNvSpPr txBox="1">
                <a:spLocks noChangeArrowheads="1"/>
              </p:cNvSpPr>
              <p:nvPr/>
            </p:nvSpPr>
            <p:spPr bwMode="auto">
              <a:xfrm>
                <a:off x="8348" y="5805"/>
                <a:ext cx="827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9</a:t>
                </a:r>
              </a:p>
            </p:txBody>
          </p:sp>
          <p:sp>
            <p:nvSpPr>
              <p:cNvPr id="36" name="Text Box 27"/>
              <p:cNvSpPr txBox="1">
                <a:spLocks noChangeArrowheads="1"/>
              </p:cNvSpPr>
              <p:nvPr/>
            </p:nvSpPr>
            <p:spPr bwMode="auto">
              <a:xfrm>
                <a:off x="5198" y="5710"/>
                <a:ext cx="1160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10</a:t>
                </a:r>
              </a:p>
            </p:txBody>
          </p:sp>
          <p:sp>
            <p:nvSpPr>
              <p:cNvPr id="37" name="Text Box 28"/>
              <p:cNvSpPr txBox="1">
                <a:spLocks noChangeArrowheads="1"/>
              </p:cNvSpPr>
              <p:nvPr/>
            </p:nvSpPr>
            <p:spPr bwMode="auto">
              <a:xfrm>
                <a:off x="7353" y="6875"/>
                <a:ext cx="827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8</a:t>
                </a:r>
              </a:p>
            </p:txBody>
          </p:sp>
          <p:sp>
            <p:nvSpPr>
              <p:cNvPr id="38" name="Text Box 29"/>
              <p:cNvSpPr txBox="1">
                <a:spLocks noChangeArrowheads="1"/>
              </p:cNvSpPr>
              <p:nvPr/>
            </p:nvSpPr>
            <p:spPr bwMode="auto">
              <a:xfrm>
                <a:off x="6025" y="6643"/>
                <a:ext cx="1160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13</a:t>
                </a:r>
              </a:p>
            </p:txBody>
          </p:sp>
          <p:sp>
            <p:nvSpPr>
              <p:cNvPr id="39" name="Text Box 30"/>
              <p:cNvSpPr txBox="1">
                <a:spLocks noChangeArrowheads="1"/>
              </p:cNvSpPr>
              <p:nvPr/>
            </p:nvSpPr>
            <p:spPr bwMode="auto">
              <a:xfrm>
                <a:off x="4035" y="5150"/>
                <a:ext cx="1163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11</a:t>
                </a:r>
              </a:p>
            </p:txBody>
          </p:sp>
          <p:sp>
            <p:nvSpPr>
              <p:cNvPr id="40" name="Text Box 31"/>
              <p:cNvSpPr txBox="1">
                <a:spLocks noChangeArrowheads="1"/>
              </p:cNvSpPr>
              <p:nvPr/>
            </p:nvSpPr>
            <p:spPr bwMode="auto">
              <a:xfrm>
                <a:off x="9010" y="5058"/>
                <a:ext cx="1160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12</a:t>
                </a:r>
              </a:p>
            </p:txBody>
          </p:sp>
          <p:sp>
            <p:nvSpPr>
              <p:cNvPr id="41" name="Text Box 32"/>
              <p:cNvSpPr txBox="1">
                <a:spLocks noChangeArrowheads="1"/>
              </p:cNvSpPr>
              <p:nvPr/>
            </p:nvSpPr>
            <p:spPr bwMode="auto">
              <a:xfrm>
                <a:off x="6523" y="7295"/>
                <a:ext cx="1162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14</a:t>
                </a:r>
              </a:p>
            </p:txBody>
          </p:sp>
          <p:sp>
            <p:nvSpPr>
              <p:cNvPr id="42" name="Text Box 33"/>
              <p:cNvSpPr txBox="1">
                <a:spLocks noChangeArrowheads="1"/>
              </p:cNvSpPr>
              <p:nvPr/>
            </p:nvSpPr>
            <p:spPr bwMode="auto">
              <a:xfrm>
                <a:off x="6523" y="6083"/>
                <a:ext cx="1162" cy="84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95772" tIns="47886" rIns="95772" bIns="47886">
                <a:spAutoFit/>
              </a:bodyPr>
              <a:lstStyle>
                <a:lvl1pPr defTabSz="798513" latinLnBrk="1">
                  <a:spcBef>
                    <a:spcPct val="20000"/>
                  </a:spcBef>
                  <a:buClr>
                    <a:schemeClr val="folHlink"/>
                  </a:buClr>
                  <a:buSzPct val="60000"/>
                  <a:buFont typeface="Wingdings" panose="05000000000000000000" pitchFamily="2" charset="2"/>
                  <a:buChar char="n"/>
                  <a:defRPr sz="32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1pPr>
                <a:lvl2pPr marL="742950" indent="-285750" defTabSz="798513" latinLnBrk="1">
                  <a:spcBef>
                    <a:spcPct val="20000"/>
                  </a:spcBef>
                  <a:buClr>
                    <a:schemeClr val="hlink"/>
                  </a:buClr>
                  <a:buSzPct val="55000"/>
                  <a:buFont typeface="Wingdings" panose="05000000000000000000" pitchFamily="2" charset="2"/>
                  <a:buChar char="n"/>
                  <a:defRPr sz="28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2pPr>
                <a:lvl3pPr marL="1143000" indent="-228600" defTabSz="798513" latinLnBrk="1">
                  <a:spcBef>
                    <a:spcPct val="20000"/>
                  </a:spcBef>
                  <a:buClr>
                    <a:schemeClr val="folHlink"/>
                  </a:buClr>
                  <a:buSzPct val="50000"/>
                  <a:buFont typeface="Wingdings" panose="05000000000000000000" pitchFamily="2" charset="2"/>
                  <a:buChar char="n"/>
                  <a:defRPr sz="24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3pPr>
                <a:lvl4pPr marL="1600200" indent="-228600" defTabSz="798513" latinLnBrk="1">
                  <a:spcBef>
                    <a:spcPct val="20000"/>
                  </a:spcBef>
                  <a:buClr>
                    <a:schemeClr val="accent2"/>
                  </a:buClr>
                  <a:buSzPct val="55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4pPr>
                <a:lvl5pPr marL="2057400" indent="-228600" defTabSz="798513" latinLnBrk="1">
                  <a:spcBef>
                    <a:spcPct val="20000"/>
                  </a:spcBef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5pPr>
                <a:lvl6pPr marL="25146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6pPr>
                <a:lvl7pPr marL="29718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7pPr>
                <a:lvl8pPr marL="34290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8pPr>
                <a:lvl9pPr marL="3886200" indent="-228600" defTabSz="798513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accent1"/>
                  </a:buClr>
                  <a:buSzPct val="50000"/>
                  <a:buFont typeface="Wingdings" panose="05000000000000000000" pitchFamily="2" charset="2"/>
                  <a:buChar char="n"/>
                  <a:defRPr sz="200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defRPr>
                </a:lvl9pPr>
              </a:lstStyle>
              <a:p>
                <a:pPr marL="0" marR="0" lvl="0" indent="0" defTabSz="798513" eaLnBrk="0" fontAlgn="base" latinLnBrk="0" hangingPunct="0">
                  <a:lnSpc>
                    <a:spcPct val="100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AU" altLang="ko-KR" sz="2500" b="0" i="0" u="none" strike="noStrike" kern="0" cap="none" spc="0" normalizeH="0" baseline="0" noProof="0">
                    <a:ln>
                      <a:noFill/>
                    </a:ln>
                    <a:solidFill>
                      <a:srgbClr val="D12715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굴림" panose="020B0600000101010101" pitchFamily="50" charset="-127"/>
                  </a:rPr>
                  <a:t>15</a:t>
                </a:r>
              </a:p>
            </p:txBody>
          </p:sp>
          <p:sp>
            <p:nvSpPr>
              <p:cNvPr id="43" name="Line 34"/>
              <p:cNvSpPr>
                <a:spLocks noChangeShapeType="1"/>
              </p:cNvSpPr>
              <p:nvPr/>
            </p:nvSpPr>
            <p:spPr bwMode="auto">
              <a:xfrm flipV="1">
                <a:off x="10553" y="9030"/>
                <a:ext cx="2197" cy="453"/>
              </a:xfrm>
              <a:prstGeom prst="line">
                <a:avLst/>
              </a:prstGeom>
              <a:noFill/>
              <a:ln w="28575" cap="sq">
                <a:solidFill>
                  <a:srgbClr val="D12715"/>
                </a:solidFill>
                <a:round/>
                <a:headEnd type="none" w="sm" len="sm"/>
                <a:tailEnd type="none" w="sm" len="sm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pPr marL="0" marR="0" lvl="0" indent="0" defTabSz="91440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ko-KR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6057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경쟁우위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31073" y="943149"/>
            <a:ext cx="6409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1.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경쟁우위가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 </a:t>
            </a:r>
            <a:r>
              <a:rPr kumimoji="0" lang="ko-KR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되기 위한 전제 조건</a:t>
            </a:r>
            <a:r>
              <a:rPr kumimoji="0" lang="en-US" altLang="ko-KR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: </a:t>
            </a:r>
            <a:r>
              <a:rPr kumimoji="0" lang="ko-KR" alt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네포티즘</a:t>
            </a:r>
            <a:endParaRPr kumimoji="0" lang="en-US" altLang="ko-KR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4" name="내용 개체 틀 2"/>
          <p:cNvSpPr txBox="1">
            <a:spLocks/>
          </p:cNvSpPr>
          <p:nvPr/>
        </p:nvSpPr>
        <p:spPr bwMode="auto">
          <a:xfrm>
            <a:off x="250825" y="2017713"/>
            <a:ext cx="8704263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가족기업</a:t>
            </a:r>
            <a:r>
              <a:rPr kumimoji="0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: </a:t>
            </a: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가족과</a:t>
            </a:r>
            <a:r>
              <a:rPr kumimoji="0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 </a:t>
            </a: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기업이 운명을 같이 함</a:t>
            </a:r>
            <a:endParaRPr kumimoji="0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lang="ko-KR" altLang="en-US" sz="2000" kern="0" dirty="0" err="1">
                <a:solidFill>
                  <a:srgbClr val="000000"/>
                </a:solidFill>
                <a:ea typeface="굴림"/>
              </a:rPr>
              <a:t>네포티즘</a:t>
            </a:r>
            <a:r>
              <a:rPr lang="en-US" altLang="ko-KR" sz="2000" kern="0" dirty="0">
                <a:solidFill>
                  <a:srgbClr val="000000"/>
                </a:solidFill>
                <a:ea typeface="굴림"/>
              </a:rPr>
              <a:t>(Nepotism): </a:t>
            </a:r>
            <a:r>
              <a:rPr lang="ko-KR" altLang="en-US" sz="2000" kern="0" dirty="0">
                <a:solidFill>
                  <a:srgbClr val="000000"/>
                </a:solidFill>
                <a:ea typeface="굴림"/>
              </a:rPr>
              <a:t>가족구성원만 편애하는 경향</a:t>
            </a:r>
            <a:endParaRPr kumimoji="0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굴림"/>
              <a:cs typeface="+mn-cs"/>
            </a:endParaRPr>
          </a:p>
          <a:p>
            <a:pPr marL="0" marR="0" lvl="0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None/>
              <a:tabLst/>
              <a:defRPr/>
            </a:pP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      </a:t>
            </a:r>
            <a:r>
              <a:rPr kumimoji="0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(</a:t>
            </a: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능력과 무관하게 가족구성원이란 이유로 핵심 지위에 등용</a:t>
            </a:r>
            <a:r>
              <a:rPr kumimoji="0" lang="en-US" altLang="ko-K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)</a:t>
            </a: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0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굴림"/>
              <a:cs typeface="+mn-cs"/>
            </a:endParaRP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ko-KR" alt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가족기업에</a:t>
            </a:r>
            <a:r>
              <a:rPr kumimoji="0" lang="ko-KR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굴림"/>
                <a:cs typeface="+mn-cs"/>
              </a:rPr>
              <a:t> 대한 부정적인 과제</a:t>
            </a:r>
            <a:endParaRPr kumimoji="0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굴림"/>
              <a:cs typeface="+mn-cs"/>
            </a:endParaRPr>
          </a:p>
          <a:p>
            <a:pPr marL="742950" marR="0" lvl="1" indent="-28575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잠재적인 리더의 저수지가 극도로 제한</a:t>
            </a:r>
            <a:endParaRPr kumimoji="0" lang="en-US" altLang="ko-K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742950" marR="0" lvl="1" indent="-28575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가족구성원에게만 승진의 기회가 주어짐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. </a:t>
            </a:r>
            <a:r>
              <a:rPr kumimoji="0" lang="ko-KR" alt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비가족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 구성원들의 실망</a:t>
            </a:r>
            <a:endParaRPr kumimoji="0" lang="en-US" altLang="ko-KR" sz="18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742950" marR="0" lvl="1" indent="-28575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가족 구성원과 </a:t>
            </a:r>
            <a:r>
              <a:rPr kumimoji="0" lang="ko-KR" alt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비가족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 구성원에게 다르게 적용되는 경력개발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(CDP),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보상체계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교육훈련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, </a:t>
            </a:r>
            <a:r>
              <a:rPr kumimoji="0" lang="ko-KR" alt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채용 등에 대해 큰 충격을 느낌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: </a:t>
            </a:r>
            <a:r>
              <a:rPr kumimoji="0" lang="ko-KR" altLang="en-US" sz="1800" b="0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</a:rPr>
              <a:t>네포티즘</a:t>
            </a:r>
            <a:r>
              <a:rPr kumimoji="0" lang="en-US" altLang="ko-KR" sz="1800" b="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</a:rPr>
              <a:t>(Nepotism)</a:t>
            </a:r>
          </a:p>
          <a:p>
            <a:pPr marL="742950" marR="0" lvl="1" indent="-28575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endParaRPr kumimoji="0" lang="en-US" altLang="ko-KR" sz="2000" b="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457200" marR="0" lvl="1" indent="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None/>
              <a:tabLst/>
              <a:defRPr/>
            </a:pPr>
            <a:r>
              <a:rPr kumimoji="0" lang="ko-KR" altLang="en-US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 </a:t>
            </a:r>
          </a:p>
          <a:p>
            <a:pPr marL="342900" marR="0" lvl="0" indent="-342900" algn="l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endParaRPr kumimoji="0" lang="ko-KR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0827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경쟁우위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23528" y="1178368"/>
            <a:ext cx="66967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ko-KR" altLang="en-US" sz="2400" dirty="0" err="1"/>
              <a:t>네포티즘으로</a:t>
            </a:r>
            <a:r>
              <a:rPr lang="ko-KR" altLang="en-US" sz="2400" dirty="0"/>
              <a:t> 인한 가족기업의 특별한 도전</a:t>
            </a:r>
            <a:endParaRPr lang="ko-KR" altLang="en-US" sz="2000" dirty="0"/>
          </a:p>
        </p:txBody>
      </p:sp>
      <p:sp>
        <p:nvSpPr>
          <p:cNvPr id="7" name="内容占位符 2"/>
          <p:cNvSpPr txBox="1">
            <a:spLocks/>
          </p:cNvSpPr>
          <p:nvPr/>
        </p:nvSpPr>
        <p:spPr bwMode="auto">
          <a:xfrm>
            <a:off x="774700" y="2017713"/>
            <a:ext cx="8180388" cy="4114800"/>
          </a:xfrm>
          <a:prstGeom prst="rect">
            <a:avLst/>
          </a:prstGeom>
          <a:noFill/>
          <a:ln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latinLnBrk="1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  <a:lvl6pPr marL="25146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 latinLnBrk="1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itchFamily="2" charset="2"/>
              <a:buChar char="n"/>
              <a:defRPr kumimoji="1" sz="20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342900" marR="0" lvl="0" indent="-34290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일반적으로 많은 </a:t>
            </a:r>
            <a:r>
              <a:rPr kumimoji="0" lang="zh-CN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가족기업은 개인기업이며 소규모</a:t>
            </a:r>
            <a:r>
              <a:rPr kumimoji="0" lang="zh-CN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이다.</a:t>
            </a:r>
            <a:endParaRPr kumimoji="0" lang="en-US" altLang="zh-CN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742950" marR="0" lvl="1" indent="-28575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자금능력</a:t>
            </a:r>
            <a:r>
              <a:rPr kumimoji="0" lang="en-US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,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경영 전문가 부족</a:t>
            </a:r>
            <a:endParaRPr kumimoji="0" lang="en-US" altLang="ko-KR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742950" marR="0" lvl="1" indent="-28575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endParaRPr kumimoji="0" lang="zh-CN" altLang="en-US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342900" marR="0" lvl="0" indent="-34290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가족 자체가 장애물</a:t>
            </a:r>
            <a:r>
              <a:rPr kumimoji="0" lang="zh-CN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이 될 수 있다</a:t>
            </a:r>
            <a:endParaRPr kumimoji="0" lang="en-US" altLang="zh-CN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742950" marR="0" lvl="1" indent="-28575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가족구성원끼리 이익 나눔</a:t>
            </a:r>
            <a:r>
              <a:rPr kumimoji="0" lang="en-US" altLang="ko-KR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, </a:t>
            </a:r>
            <a:r>
              <a:rPr kumimoji="0" lang="ko-KR" altLang="en-US" sz="16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</a:rPr>
              <a:t>남매 간의 갈등이나 감정 싸움</a:t>
            </a:r>
            <a:endParaRPr kumimoji="0" lang="en-US" altLang="ko-KR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742950" marR="0" lvl="1" indent="-28575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0000"/>
              </a:buClr>
              <a:buSzPct val="55000"/>
              <a:buFont typeface="Wingdings" panose="05000000000000000000" pitchFamily="2" charset="2"/>
              <a:buChar char="ü"/>
              <a:tabLst/>
              <a:defRPr/>
            </a:pPr>
            <a:endParaRPr kumimoji="0" lang="zh-CN" altLang="en-US" sz="16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</a:endParaRPr>
          </a:p>
          <a:p>
            <a:pPr marL="342900" marR="0" lvl="0" indent="-34290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Ø"/>
              <a:tabLst/>
              <a:defRPr/>
            </a:pPr>
            <a:r>
              <a:rPr kumimoji="0" lang="zh-CN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일반적으로 가족기업은 </a:t>
            </a:r>
            <a:r>
              <a:rPr kumimoji="0" lang="zh-CN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승계계획, 전략계획, 갈등관리</a:t>
            </a:r>
            <a:r>
              <a:rPr kumimoji="0" lang="zh-CN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, 그리고 </a:t>
            </a:r>
            <a:r>
              <a:rPr kumimoji="0" lang="zh-CN" altLang="en-US" sz="2000" b="1" i="0" u="none" strike="noStrike" kern="0" cap="none" spc="0" normalizeH="0" baseline="0" noProof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가족 자체의 계획 </a:t>
            </a:r>
            <a:r>
              <a:rPr kumimoji="0" lang="zh-CN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등 다양한 문제에 봉착하게 된다</a:t>
            </a:r>
            <a:r>
              <a:rPr kumimoji="0" lang="en-US" altLang="zh-CN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.</a:t>
            </a:r>
            <a:endParaRPr kumimoji="0" lang="zh-CN" altLang="en-US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342900" marR="0" lvl="0" indent="-34290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charset="0"/>
              <a:buChar char="p"/>
              <a:tabLst/>
              <a:defRPr/>
            </a:pPr>
            <a:endParaRPr kumimoji="0" lang="zh-CN" altLang="en-US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  <a:p>
            <a:pPr marL="0" marR="0" lvl="0" indent="0" algn="just" defTabSz="914400" rtl="0" eaLnBrk="0" fontAlgn="base" latinLnBrk="1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None/>
              <a:tabLst/>
              <a:defRPr/>
            </a:pPr>
            <a:r>
              <a:rPr kumimoji="0" lang="zh-CN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    결국 가족기업이 직면하는 다양한 도전은 가족기업의 경쟁우위와 단점을 잘 파악하여 가족기업의 특성에 적합한 방안을 수립하여 이를 실천에 옮기는 것이 가족기업의 지속가능한 방안이 될 수 있</a:t>
            </a:r>
            <a:r>
              <a:rPr kumimoji="0" lang="ko-KR" altLang="en-US" sz="2000" b="1" i="0" u="none" strike="noStrike" kern="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굴림"/>
                <a:ea typeface="굴림"/>
                <a:cs typeface="+mn-cs"/>
              </a:rPr>
              <a:t>음</a:t>
            </a:r>
            <a:endParaRPr kumimoji="0" lang="zh-CN" altLang="en-US" sz="2000" b="1" i="0" u="none" strike="noStrike" kern="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/>
              <a:ea typeface="굴림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6863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60332" y="6426209"/>
            <a:ext cx="2895600" cy="365125"/>
          </a:xfrm>
        </p:spPr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14" name="제목 1"/>
          <p:cNvSpPr>
            <a:spLocks noGrp="1"/>
          </p:cNvSpPr>
          <p:nvPr>
            <p:ph type="title"/>
          </p:nvPr>
        </p:nvSpPr>
        <p:spPr>
          <a:xfrm>
            <a:off x="4067944" y="0"/>
            <a:ext cx="5076056" cy="668337"/>
          </a:xfrm>
        </p:spPr>
        <p:txBody>
          <a:bodyPr>
            <a:normAutofit/>
          </a:bodyPr>
          <a:lstStyle/>
          <a:p>
            <a:pPr algn="r"/>
            <a:r>
              <a:rPr lang="en-US" altLang="ko-KR" sz="3200" dirty="0"/>
              <a:t>3. </a:t>
            </a:r>
            <a:r>
              <a:rPr lang="ko-KR" altLang="en-US" sz="3200" dirty="0"/>
              <a:t>가족기업의 경쟁우위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179512" y="668337"/>
            <a:ext cx="50577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00" lvl="0" indent="-457200" fontAlgn="base">
              <a:spcBef>
                <a:spcPct val="20000"/>
              </a:spcBef>
              <a:spcAft>
                <a:spcPct val="0"/>
              </a:spcAft>
              <a:buClr>
                <a:srgbClr val="3333CC"/>
              </a:buClr>
              <a:buSzPct val="60000"/>
              <a:buFont typeface="Wingdings" panose="05000000000000000000" pitchFamily="2" charset="2"/>
              <a:buChar char="v"/>
            </a:pPr>
            <a:r>
              <a:rPr kumimoji="1" lang="ko-KR" altLang="en-US" sz="24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가족기업의 장</a:t>
            </a:r>
            <a:r>
              <a:rPr kumimoji="1" lang="en-US" altLang="ko-KR" sz="2400" b="1" dirty="0">
                <a:solidFill>
                  <a:srgbClr val="000000"/>
                </a:solidFill>
                <a:latin typeface="Arial"/>
                <a:ea typeface="HY울릉도M" pitchFamily="18" charset="-127"/>
              </a:rPr>
              <a:t>•</a:t>
            </a:r>
            <a:r>
              <a:rPr kumimoji="1" lang="ko-KR" altLang="en-US" sz="2400" b="1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단점</a:t>
            </a:r>
            <a:r>
              <a:rPr kumimoji="1" lang="en-US" altLang="ko-KR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(P. 41, </a:t>
            </a:r>
            <a:r>
              <a:rPr kumimoji="1" lang="ko-KR" altLang="en-US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표 </a:t>
            </a:r>
            <a:r>
              <a:rPr kumimoji="1" lang="en-US" altLang="ko-KR" sz="2000" dirty="0">
                <a:solidFill>
                  <a:srgbClr val="000000"/>
                </a:solidFill>
                <a:latin typeface="HY울릉도M" pitchFamily="18" charset="-127"/>
                <a:ea typeface="HY울릉도M" pitchFamily="18" charset="-127"/>
              </a:rPr>
              <a:t>2-6)</a:t>
            </a:r>
            <a:endParaRPr kumimoji="1" lang="ko-KR" altLang="en-US" sz="2000" dirty="0">
              <a:solidFill>
                <a:srgbClr val="000000"/>
              </a:solidFill>
              <a:latin typeface="HY울릉도M" pitchFamily="18" charset="-127"/>
              <a:ea typeface="HY울릉도M" pitchFamily="18" charset="-127"/>
            </a:endParaRPr>
          </a:p>
        </p:txBody>
      </p:sp>
      <p:graphicFrame>
        <p:nvGraphicFramePr>
          <p:cNvPr id="8" name="Group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8896341"/>
              </p:ext>
            </p:extLst>
          </p:nvPr>
        </p:nvGraphicFramePr>
        <p:xfrm>
          <a:off x="251238" y="1130002"/>
          <a:ext cx="8713787" cy="5185915"/>
        </p:xfrm>
        <a:graphic>
          <a:graphicData uri="http://schemas.openxmlformats.org/drawingml/2006/table">
            <a:tbl>
              <a:tblPr/>
              <a:tblGrid>
                <a:gridCol w="5032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452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048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604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5915"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장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ko-KR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ko-KR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ko-KR" alt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</a:p>
                  </a:txBody>
                  <a:tcPr marL="91447" marR="91447" marT="45724" marB="45724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0C0C0"/>
                        </a:gs>
                        <a:gs pos="50000">
                          <a:srgbClr val="FFFFFF"/>
                        </a:gs>
                        <a:gs pos="100000">
                          <a:srgbClr val="C0C0C0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①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장기적인 관점에서 이익추구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② 행동이 훨씬 독립적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주식시장으로부터 압력이 적음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없음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위험의 양도가 적음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(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없음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)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③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자부심의 근원으로서 가족문화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안정성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뚜렷한 정체성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관여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/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모티베이션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연속적인 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리더쉽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④ 어려울 때 회복력이 빠름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이익을 기꺼이 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회복하려함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⑤ 덜 관료적임 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융통성이 큼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재빠른 의사결정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⑥ 재무적 이익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대성할 가능성이 큼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⑦ 기업을 보다 잘 이해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가족구성원에 대한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조기 교육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en-US" altLang="ko-KR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7" marR="91447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EAEAEA"/>
                        </a:gs>
                        <a:gs pos="50000">
                          <a:srgbClr val="FFFFFF"/>
                        </a:gs>
                        <a:gs pos="100000">
                          <a:srgbClr val="EAEAEA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단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ko-KR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ko-KR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endParaRPr kumimoji="1" lang="ko-KR" altLang="en-US" sz="2000" b="1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Y울릉도M" pitchFamily="18" charset="-127"/>
                        <a:ea typeface="HY울릉도M" pitchFamily="18" charset="-127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HY울릉도M" pitchFamily="18" charset="-127"/>
                          <a:ea typeface="HY울릉도M" pitchFamily="18" charset="-127"/>
                        </a:rPr>
                        <a:t>점</a:t>
                      </a:r>
                    </a:p>
                  </a:txBody>
                  <a:tcPr marL="91447" marR="91447"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C0C0C0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① 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자본시장에의 접근이 적어 성장을 저해할 수 있음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.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② 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조직이 혼란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 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혼란스러운 구조 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  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명확하지 않은 직무의 배분 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③  </a:t>
                      </a:r>
                      <a:r>
                        <a:rPr kumimoji="1" lang="ko-KR" alt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네포티즘</a:t>
                      </a:r>
                      <a:endParaRPr kumimoji="1" lang="ko-KR" alt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  </a:t>
                      </a:r>
                      <a:r>
                        <a:rPr kumimoji="1" lang="en-US" altLang="ko-KR" sz="1400" b="1" i="0" u="none" strike="noStrike" cap="none" spc="-15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spc="-15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경영자로 적합하지 않은 가족구성원의 허용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  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불공평한 보수체계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     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•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뛰어난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전문경영인의 도입이 어려움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④  가족구성원간의</a:t>
                      </a:r>
                      <a:r>
                        <a:rPr kumimoji="1" lang="en-US" altLang="ko-KR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치열한 갈등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         </a:t>
                      </a:r>
                      <a:r>
                        <a:rPr kumimoji="1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•</a:t>
                      </a:r>
                      <a:r>
                        <a:rPr kumimoji="1" lang="ko-KR" altLang="en-US" sz="14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가족분쟁이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 기업으로 흘려 듦</a:t>
                      </a:r>
                      <a:endParaRPr kumimoji="1" lang="en-US" altLang="ko-KR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0080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⑤ 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온정주의</a:t>
                      </a:r>
                      <a:r>
                        <a:rPr kumimoji="1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/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독재주의의 일상화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0080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  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    </a:t>
                      </a:r>
                      <a:r>
                        <a:rPr kumimoji="1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•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변화에 대한 저항이 큼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0080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  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    </a:t>
                      </a:r>
                      <a:r>
                        <a:rPr kumimoji="1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•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비밀이 많음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0080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  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    </a:t>
                      </a:r>
                      <a:r>
                        <a:rPr kumimoji="1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•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의존적인 개성의 유인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0080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⑥ 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재무적인 위험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0080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 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    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 </a:t>
                      </a:r>
                      <a:r>
                        <a:rPr kumimoji="1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•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회사 돈만 축내는 가족 구성원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800080"/>
                        </a:buClr>
                        <a:buSzPct val="6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 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    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 </a:t>
                      </a:r>
                      <a:r>
                        <a:rPr kumimoji="1" lang="en-US" altLang="ko-KR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/>
                          <a:ea typeface="굴림" pitchFamily="50" charset="-127"/>
                          <a:cs typeface="+mn-cs"/>
                        </a:rPr>
                        <a:t>•</a:t>
                      </a:r>
                      <a:r>
                        <a:rPr kumimoji="1" lang="ko-KR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굴림" pitchFamily="50" charset="-127"/>
                          <a:ea typeface="굴림" pitchFamily="50" charset="-127"/>
                          <a:cs typeface="+mn-cs"/>
                        </a:rPr>
                        <a:t>공헌과 보상의 불균형</a:t>
                      </a:r>
                    </a:p>
                    <a:p>
                      <a:pPr marL="0" marR="0" lvl="0" indent="0" algn="l" defTabSz="914400" rtl="0" eaLnBrk="1" fontAlgn="base" latinLnBrk="1" hangingPunct="1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itchFamily="2" charset="2"/>
                        <a:buNone/>
                      </a:pP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⑦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  <a:ea typeface="굴림" pitchFamily="50" charset="-127"/>
                        </a:rPr>
                        <a:t> 불합리한 </a:t>
                      </a:r>
                      <a:r>
                        <a:rPr kumimoji="1" lang="ko-KR" alt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굴림" pitchFamily="50" charset="-127"/>
                          <a:ea typeface="굴림" pitchFamily="50" charset="-127"/>
                        </a:rPr>
                        <a:t>승계의 문제 </a:t>
                      </a:r>
                      <a:endParaRPr kumimoji="1" lang="ko-KR" alt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itchFamily="50" charset="-127"/>
                        <a:ea typeface="굴림" pitchFamily="50" charset="-127"/>
                      </a:endParaRPr>
                    </a:p>
                  </a:txBody>
                  <a:tcPr marL="91447" marR="91447" marT="45724" marB="45724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1">
                      <a:gsLst>
                        <a:gs pos="0">
                          <a:srgbClr val="EAEAEA"/>
                        </a:gs>
                        <a:gs pos="100000">
                          <a:srgbClr val="FFFFFF"/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190912" y="6315917"/>
            <a:ext cx="8834438" cy="376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latinLnBrk="1">
              <a:spcBef>
                <a:spcPct val="20000"/>
              </a:spcBef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latinLnBrk="1">
              <a:spcBef>
                <a:spcPct val="20000"/>
              </a:spcBef>
              <a:buClr>
                <a:schemeClr val="hlink"/>
              </a:buClr>
              <a:buSzPct val="55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latinLnBrk="1">
              <a:spcBef>
                <a:spcPct val="20000"/>
              </a:spcBef>
              <a:buClr>
                <a:schemeClr val="folHlink"/>
              </a:buClr>
              <a:buSzPct val="5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latinLnBrk="1">
              <a:spcBef>
                <a:spcPct val="20000"/>
              </a:spcBef>
              <a:buClr>
                <a:schemeClr val="accent2"/>
              </a:buClr>
              <a:buSzPct val="55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latinLnBrk="1">
              <a:spcBef>
                <a:spcPct val="20000"/>
              </a:spcBef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5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marL="0" marR="0" lvl="0" indent="0" algn="just" defTabSz="91440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US" altLang="ko-K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HY헤드라인M" panose="02030600000101010101" pitchFamily="18" charset="-127"/>
              </a:rPr>
              <a:t> </a:t>
            </a:r>
            <a:r>
              <a: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자료</a:t>
            </a:r>
            <a:r>
              <a:rPr kumimoji="0" lang="en-US" altLang="ko-K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: Manfred </a:t>
            </a:r>
            <a:r>
              <a:rPr kumimoji="0" lang="en-US" altLang="ko-KR" sz="9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F.R.Kets</a:t>
            </a:r>
            <a:r>
              <a:rPr kumimoji="0" lang="en-US" altLang="ko-K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 de </a:t>
            </a:r>
            <a:r>
              <a:rPr kumimoji="0" lang="en-US" altLang="ko-KR" sz="9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Vries</a:t>
            </a:r>
            <a:r>
              <a:rPr kumimoji="0" lang="en-US" altLang="ko-K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(1993), "The Dynamics of Family-Controlled Firms: The good and The Bad News," Organizational Dynamics, winter. In </a:t>
            </a:r>
            <a:r>
              <a:rPr kumimoji="0" lang="en-US" altLang="ko-KR" sz="9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Aronoff</a:t>
            </a:r>
            <a:r>
              <a:rPr kumimoji="0" lang="en-US" altLang="ko-K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 Craig E., Joseph H. </a:t>
            </a:r>
            <a:r>
              <a:rPr kumimoji="0" lang="en-US" altLang="ko-KR" sz="9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Astrachan</a:t>
            </a:r>
            <a:r>
              <a:rPr kumimoji="0" lang="en-US" altLang="ko-K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 and John L. Ward, eds., </a:t>
            </a:r>
            <a:r>
              <a: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「</a:t>
            </a:r>
            <a:r>
              <a:rPr kumimoji="0" lang="en-US" altLang="ko-K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Family Business Handbook Ⅱ</a:t>
            </a:r>
            <a:r>
              <a:rPr kumimoji="0" lang="ko-KR" altLang="en-US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」</a:t>
            </a:r>
            <a:r>
              <a:rPr kumimoji="0" lang="en-US" altLang="ko-K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,한컴돋움"/>
                <a:ea typeface="HY헤드라인M" panose="02030600000101010101" pitchFamily="18" charset="-127"/>
              </a:rPr>
              <a:t>, Marietta, GA, Business Owner Resources, 314.</a:t>
            </a:r>
            <a:r>
              <a:rPr kumimoji="0" lang="en-US" altLang="ko-KR" sz="9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휴먼명조" pitchFamily="2" charset="-127"/>
                <a:ea typeface="굴림" panose="020B0600000101010101" pitchFamily="50" charset="-127"/>
              </a:rPr>
              <a:t> </a:t>
            </a:r>
            <a:endParaRPr kumimoji="0" lang="en-US" altLang="ko-KR" sz="18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287862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TextBox 9"/>
          <p:cNvSpPr txBox="1">
            <a:spLocks noChangeArrowheads="1"/>
          </p:cNvSpPr>
          <p:nvPr/>
        </p:nvSpPr>
        <p:spPr bwMode="auto">
          <a:xfrm>
            <a:off x="899592" y="908720"/>
            <a:ext cx="33575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4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 sz="2000"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 panose="05000000000000000000" pitchFamily="2" charset="2"/>
              <a:buChar char=""/>
              <a:defRPr>
                <a:solidFill>
                  <a:schemeClr val="tx1"/>
                </a:solidFill>
                <a:latin typeface="Arial" panose="020B0604020202020204" pitchFamily="34" charset="0"/>
                <a:ea typeface="SimHei" pitchFamily="49" charset="-122"/>
              </a:defRPr>
            </a:lvl9pPr>
          </a:lstStyle>
          <a:p>
            <a:pPr fontAlgn="base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ko-KR" altLang="en-US" sz="2000" b="1" dirty="0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  </a:t>
            </a:r>
            <a:r>
              <a:rPr lang="ko-KR" altLang="en-US" sz="3600" b="1" dirty="0" err="1">
                <a:solidFill>
                  <a:srgbClr val="5F5F5F"/>
                </a:solidFill>
                <a:latin typeface="HY나무B"/>
                <a:ea typeface="HY나무B"/>
                <a:cs typeface="HY나무B"/>
              </a:rPr>
              <a:t>학습정리</a:t>
            </a:r>
            <a:endParaRPr lang="en-US" altLang="ko-KR" sz="2000" b="1" dirty="0">
              <a:solidFill>
                <a:srgbClr val="5F5F5F"/>
              </a:solidFill>
              <a:latin typeface="HY나무B"/>
              <a:ea typeface="HY나무B"/>
              <a:cs typeface="HY나무B"/>
            </a:endParaRPr>
          </a:p>
        </p:txBody>
      </p:sp>
      <p:sp>
        <p:nvSpPr>
          <p:cNvPr id="5" name="내용 개체 틀 2"/>
          <p:cNvSpPr txBox="1"/>
          <p:nvPr/>
        </p:nvSpPr>
        <p:spPr>
          <a:xfrm>
            <a:off x="457200" y="214313"/>
            <a:ext cx="8229600" cy="591185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None/>
              <a:defRPr sz="2400" kern="1200">
                <a:solidFill>
                  <a:schemeClr val="tx1"/>
                </a:solidFill>
                <a:latin typeface="+mn-lt"/>
                <a:ea typeface="SimHei"/>
                <a:cs typeface="+mn-cs"/>
              </a:defRPr>
            </a:lvl1pPr>
            <a:lvl2pPr marL="4572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None/>
              <a:defRPr sz="2000" kern="1200">
                <a:solidFill>
                  <a:schemeClr val="tx1"/>
                </a:solidFill>
                <a:latin typeface="+mn-lt"/>
                <a:ea typeface="SimHei"/>
                <a:cs typeface="+mn-cs"/>
              </a:defRPr>
            </a:lvl2pPr>
            <a:lvl3pPr marL="9144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None/>
              <a:defRPr kern="1200">
                <a:solidFill>
                  <a:schemeClr val="tx1"/>
                </a:solidFill>
                <a:latin typeface="+mn-lt"/>
                <a:ea typeface="SimHei"/>
                <a:cs typeface="+mn-cs"/>
              </a:defRPr>
            </a:lvl3pPr>
            <a:lvl4pPr marL="13716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None/>
              <a:defRPr kern="1200">
                <a:solidFill>
                  <a:schemeClr val="tx1"/>
                </a:solidFill>
                <a:latin typeface="+mn-lt"/>
                <a:ea typeface="SimHei"/>
                <a:cs typeface="+mn-cs"/>
              </a:defRPr>
            </a:lvl4pPr>
            <a:lvl5pPr marL="1828800" indent="0" algn="l" rtl="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Clr>
                <a:schemeClr val="accent1"/>
              </a:buClr>
              <a:buSzPct val="80000"/>
              <a:buFont typeface="Wingdings"/>
              <a:buNone/>
              <a:defRPr kern="1200">
                <a:solidFill>
                  <a:schemeClr val="tx1"/>
                </a:solidFill>
                <a:latin typeface="+mn-lt"/>
                <a:ea typeface="SimHei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/>
              <a:buNone/>
              <a:defRPr/>
            </a:pPr>
            <a:endParaRPr kumimoji="0" lang="en-US" altLang="ko-KR" sz="2400" b="0" i="0" u="none" strike="noStrike" kern="1200" cap="none" spc="0" normalizeH="0" baseline="0" dirty="0">
              <a:solidFill>
                <a:srgbClr val="5F5F5F"/>
              </a:solidFill>
              <a:effectLst/>
              <a:uLnTx/>
              <a:uFillTx/>
              <a:latin typeface="Arial"/>
              <a:ea typeface="SimHei"/>
              <a:cs typeface="+mn-cs"/>
            </a:endParaRPr>
          </a:p>
          <a:p>
            <a:pPr marL="0" marR="0" lvl="0" indent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/>
              <a:buNone/>
              <a:defRPr/>
            </a:pPr>
            <a:endParaRPr kumimoji="0" lang="en-US" altLang="ko-KR" sz="2400" b="0" i="0" u="none" strike="noStrike" kern="1200" cap="none" spc="0" normalizeH="0" baseline="0" dirty="0">
              <a:solidFill>
                <a:srgbClr val="5F5F5F"/>
              </a:solidFill>
              <a:effectLst/>
              <a:uLnTx/>
              <a:uFillTx/>
              <a:latin typeface="Arial"/>
              <a:ea typeface="SimHei"/>
              <a:cs typeface="+mn-cs"/>
            </a:endParaRPr>
          </a:p>
          <a:p>
            <a:pPr marL="0" marR="0" lvl="0" indent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/>
              <a:buNone/>
              <a:defRPr/>
            </a:pPr>
            <a:endParaRPr kumimoji="0" lang="en-US" altLang="ko-KR" sz="2400" b="0" i="0" u="none" strike="noStrike" kern="1200" cap="none" spc="0" normalizeH="0" baseline="0" dirty="0">
              <a:solidFill>
                <a:srgbClr val="5F5F5F"/>
              </a:solidFill>
              <a:effectLst/>
              <a:uLnTx/>
              <a:uFillTx/>
              <a:latin typeface="Arial"/>
              <a:ea typeface="SimHei"/>
              <a:cs typeface="+mn-cs"/>
            </a:endParaRPr>
          </a:p>
          <a:p>
            <a:pPr marL="0" marR="0" lvl="0" indent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/>
              <a:buChar char="ü"/>
              <a:defRPr/>
            </a:pP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가족기업의 특징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: 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창업의 엔진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, 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규모의 다양성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, </a:t>
            </a:r>
          </a:p>
          <a:p>
            <a:pPr marL="342900" marR="0" lvl="0" indent="-34290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 panose="05000000000000000000" pitchFamily="2" charset="2"/>
              <a:buChar char="ü"/>
              <a:defRPr/>
            </a:pP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가족기업의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   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동태성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(4Cs) :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특이성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,   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도전과 과제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, </a:t>
            </a:r>
          </a:p>
          <a:p>
            <a:pPr marR="0" lvl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defRPr/>
            </a:pPr>
            <a:r>
              <a:rPr lang="en-US" altLang="ko-KR" dirty="0">
                <a:latin typeface="HY강B"/>
                <a:ea typeface="HY강B"/>
              </a:rPr>
              <a:t>                                        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사이클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,   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복잡성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 </a:t>
            </a:r>
          </a:p>
          <a:p>
            <a:pPr marR="0" lvl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defRPr/>
            </a:pPr>
            <a:endParaRPr kumimoji="0" lang="en-US" altLang="ko-KR" sz="2400" b="0" i="0" u="none" strike="noStrike" kern="1200" cap="none" spc="0" normalizeH="0" baseline="0" dirty="0">
              <a:effectLst/>
              <a:uLnTx/>
              <a:uFillTx/>
              <a:latin typeface="HY강B"/>
              <a:ea typeface="HY강B"/>
              <a:cs typeface="+mn-cs"/>
            </a:endParaRPr>
          </a:p>
          <a:p>
            <a:pPr marL="0" marR="0" lvl="0" indent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/>
              <a:buChar char="ü"/>
              <a:defRPr/>
            </a:pP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가족기업의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 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경쟁우위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: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장</a:t>
            </a:r>
            <a:r>
              <a:rPr kumimoji="0" lang="en-US" altLang="ko-KR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.</a:t>
            </a:r>
            <a:r>
              <a:rPr kumimoji="0" lang="ko-KR" altLang="en-US" sz="2400" b="0" i="0" u="none" strike="noStrike" kern="1200" cap="none" spc="0" normalizeH="0" baseline="0" dirty="0">
                <a:effectLst/>
                <a:uLnTx/>
                <a:uFillTx/>
                <a:latin typeface="HY강B"/>
                <a:ea typeface="HY강B"/>
                <a:cs typeface="+mn-cs"/>
              </a:rPr>
              <a:t>단점</a:t>
            </a:r>
            <a:endParaRPr kumimoji="0" lang="en-US" altLang="ko-KR" sz="2400" b="0" i="0" u="none" strike="noStrike" kern="1200" cap="none" spc="0" normalizeH="0" baseline="0" dirty="0">
              <a:effectLst/>
              <a:uLnTx/>
              <a:uFillTx/>
              <a:latin typeface="HY강B"/>
              <a:ea typeface="HY강B"/>
              <a:cs typeface="+mn-cs"/>
            </a:endParaRPr>
          </a:p>
          <a:p>
            <a:pPr marL="0" marR="0" lvl="0" indent="0" algn="l" defTabSz="914400" rtl="0" eaLnBrk="0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>
                <a:srgbClr val="47B6E7"/>
              </a:buClr>
              <a:buSzPct val="80000"/>
              <a:buFont typeface="Wingdings"/>
              <a:buNone/>
              <a:defRPr/>
            </a:pPr>
            <a:endParaRPr kumimoji="0" lang="ko-KR" altLang="en-US" sz="2400" b="0" i="0" u="none" strike="noStrike" kern="1200" cap="none" spc="0" normalizeH="0" baseline="0" dirty="0">
              <a:solidFill>
                <a:srgbClr val="5F5F5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12856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ctrTitle"/>
          </p:nvPr>
        </p:nvSpPr>
        <p:spPr>
          <a:xfrm>
            <a:off x="1657350" y="2877741"/>
            <a:ext cx="5829300" cy="1102519"/>
          </a:xfrm>
        </p:spPr>
        <p:txBody>
          <a:bodyPr>
            <a:normAutofit fontScale="90000"/>
          </a:bodyPr>
          <a:lstStyle/>
          <a:p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 YOU!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</a:t>
            </a:r>
            <a:br>
              <a:rPr lang="en-US" altLang="ko-KR" sz="3975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altLang="ko-KR" dirty="0"/>
            </a:br>
            <a:r>
              <a:rPr lang="en-US" altLang="ko-K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Q&amp;A</a:t>
            </a:r>
            <a:endParaRPr lang="ko-KR" altLang="en-US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바닥글 개체 틀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한국가족기업경영연구소</a:t>
            </a:r>
            <a:r>
              <a:rPr kumimoji="0" lang="en-US" altLang="ko-KR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t>(www.familybiz.or.kr)</a:t>
            </a: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816758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테마">
  <a:themeElements>
    <a:clrScheme name="사용자 지정 141">
      <a:dk1>
        <a:sysClr val="windowText" lastClr="000000"/>
      </a:dk1>
      <a:lt1>
        <a:sysClr val="window" lastClr="FFFFFF"/>
      </a:lt1>
      <a:dk2>
        <a:srgbClr val="176385"/>
      </a:dk2>
      <a:lt2>
        <a:srgbClr val="EEECE1"/>
      </a:lt2>
      <a:accent1>
        <a:srgbClr val="10BBD2"/>
      </a:accent1>
      <a:accent2>
        <a:srgbClr val="82B70D"/>
      </a:accent2>
      <a:accent3>
        <a:srgbClr val="8D94D7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MS PGothic"/>
        <a:font script="Hang" typeface="맑은 고딕"/>
        <a:font script="Hans" typeface="SimSu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1229</Words>
  <Application>Microsoft Office PowerPoint</Application>
  <PresentationFormat>화면 슬라이드 쇼(4:3)</PresentationFormat>
  <Paragraphs>246</Paragraphs>
  <Slides>16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2</vt:i4>
      </vt:variant>
      <vt:variant>
        <vt:lpstr>슬라이드 제목</vt:lpstr>
      </vt:variant>
      <vt:variant>
        <vt:i4>16</vt:i4>
      </vt:variant>
    </vt:vector>
  </HeadingPairs>
  <TitlesOfParts>
    <vt:vector size="31" baseType="lpstr">
      <vt:lpstr>HY강B</vt:lpstr>
      <vt:lpstr>HY나무B</vt:lpstr>
      <vt:lpstr>HY신명조</vt:lpstr>
      <vt:lpstr>HY울릉도M</vt:lpstr>
      <vt:lpstr>굴림</vt:lpstr>
      <vt:lpstr>맑은 고딕</vt:lpstr>
      <vt:lpstr>한양신명조</vt:lpstr>
      <vt:lpstr>한양신명조,한컴돋움</vt:lpstr>
      <vt:lpstr>휴먼명조</vt:lpstr>
      <vt:lpstr>휴먼명조,한컴돋움</vt:lpstr>
      <vt:lpstr>Arial</vt:lpstr>
      <vt:lpstr>Times New Roman</vt:lpstr>
      <vt:lpstr>Wingdings</vt:lpstr>
      <vt:lpstr>Office 테마</vt:lpstr>
      <vt:lpstr>1_Office 테마</vt:lpstr>
      <vt:lpstr>2장. 가족기업의 특징과 경쟁우위</vt:lpstr>
      <vt:lpstr>PowerPoint 프레젠테이션</vt:lpstr>
      <vt:lpstr>1. 가족기업의 특징</vt:lpstr>
      <vt:lpstr>1. 가족기업의 특징</vt:lpstr>
      <vt:lpstr>2. 가족기업의 동태성(4Cs)</vt:lpstr>
      <vt:lpstr>PowerPoint 프레젠테이션</vt:lpstr>
      <vt:lpstr>2. 가족기업의 동태성</vt:lpstr>
      <vt:lpstr>2. 가족기업의 동태성</vt:lpstr>
      <vt:lpstr>2. 가족기업의 동태성</vt:lpstr>
      <vt:lpstr>2. 가족기업의 동태성</vt:lpstr>
      <vt:lpstr>2. 가족기업의 동태성</vt:lpstr>
      <vt:lpstr>3. 가족기업의 경쟁우위</vt:lpstr>
      <vt:lpstr>3. 가족기업의 경쟁우위</vt:lpstr>
      <vt:lpstr>3. 가족기업의 경쟁우위</vt:lpstr>
      <vt:lpstr>PowerPoint 프레젠테이션</vt:lpstr>
      <vt:lpstr>THANK  YOU!  &amp;  Q&amp;A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권재욱</dc:creator>
  <cp:lastModifiedBy>Youngho Nam</cp:lastModifiedBy>
  <cp:revision>167</cp:revision>
  <dcterms:created xsi:type="dcterms:W3CDTF">2013-04-01T06:35:37Z</dcterms:created>
  <dcterms:modified xsi:type="dcterms:W3CDTF">2026-07-26T02:34:18Z</dcterms:modified>
  <cp:version/>
</cp:coreProperties>
</file>