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6" r:id="rId1"/>
    <p:sldMasterId id="2147483717" r:id="rId2"/>
    <p:sldMasterId id="2147483719" r:id="rId3"/>
  </p:sldMasterIdLst>
  <p:notesMasterIdLst>
    <p:notesMasterId r:id="rId33"/>
  </p:notesMasterIdLst>
  <p:sldIdLst>
    <p:sldId id="321" r:id="rId4"/>
    <p:sldId id="257" r:id="rId5"/>
    <p:sldId id="500" r:id="rId6"/>
    <p:sldId id="501" r:id="rId7"/>
    <p:sldId id="526" r:id="rId8"/>
    <p:sldId id="527" r:id="rId9"/>
    <p:sldId id="528" r:id="rId10"/>
    <p:sldId id="529" r:id="rId11"/>
    <p:sldId id="788" r:id="rId12"/>
    <p:sldId id="530" r:id="rId13"/>
    <p:sldId id="532" r:id="rId14"/>
    <p:sldId id="533" r:id="rId15"/>
    <p:sldId id="534" r:id="rId16"/>
    <p:sldId id="535" r:id="rId17"/>
    <p:sldId id="536" r:id="rId18"/>
    <p:sldId id="537" r:id="rId19"/>
    <p:sldId id="725" r:id="rId20"/>
    <p:sldId id="557" r:id="rId21"/>
    <p:sldId id="714" r:id="rId22"/>
    <p:sldId id="787" r:id="rId23"/>
    <p:sldId id="721" r:id="rId24"/>
    <p:sldId id="723" r:id="rId25"/>
    <p:sldId id="722" r:id="rId26"/>
    <p:sldId id="724" r:id="rId27"/>
    <p:sldId id="778" r:id="rId28"/>
    <p:sldId id="726" r:id="rId29"/>
    <p:sldId id="729" r:id="rId30"/>
    <p:sldId id="522" r:id="rId31"/>
    <p:sldId id="553" r:id="rId32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81" d="100"/>
          <a:sy n="81" d="100"/>
        </p:scale>
        <p:origin x="2670" y="90"/>
      </p:cViewPr>
      <p:guideLst>
        <p:guide orient="horz" pos="215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21" Type="http://schemas.openxmlformats.org/officeDocument/2006/relationships/slide" Target="slides/slide18.xml"/><Relationship Id="rId34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68BB49E-9700-4D65-A110-F106A9DBC801}" type="datetime1">
              <a:rPr lang="ko-KR" altLang="en-US"/>
              <a:pPr lvl="0">
                <a:defRPr/>
              </a:pPr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218D12D-20AA-45BA-B03B-0D67958AE058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B2072-F8F8-8F73-0E31-BC243D08A3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1CEAABF-6C67-4022-37AA-79F6353BF5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F27D45F-0D1A-D1B0-D8C2-65FE69215A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C05E29B-FC54-9F0E-74ED-7715947D2C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6924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18D12D-20AA-45BA-B03B-0D67958AE05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KSO_CT2"/>
          <p:cNvSpPr>
            <a:spLocks noGrp="1"/>
          </p:cNvSpPr>
          <p:nvPr>
            <p:ph type="subTitle" idx="1"/>
          </p:nvPr>
        </p:nvSpPr>
        <p:spPr>
          <a:xfrm>
            <a:off x="1299532" y="2953500"/>
            <a:ext cx="6468209" cy="46721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accent3">
                    <a:lumMod val="50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noProof="1"/>
              <a:t>마스터 부제목 스타일 편집</a:t>
            </a:r>
            <a:endParaRPr lang="zh-CN" altLang="en-US" noProof="1"/>
          </a:p>
        </p:txBody>
      </p:sp>
      <p:sp>
        <p:nvSpPr>
          <p:cNvPr id="7" name="KSO_CT1"/>
          <p:cNvSpPr>
            <a:spLocks noGrp="1"/>
          </p:cNvSpPr>
          <p:nvPr>
            <p:ph type="title"/>
          </p:nvPr>
        </p:nvSpPr>
        <p:spPr>
          <a:xfrm>
            <a:off x="1299532" y="1118774"/>
            <a:ext cx="6468514" cy="1720077"/>
          </a:xfrm>
        </p:spPr>
        <p:txBody>
          <a:bodyPr>
            <a:normAutofit/>
          </a:bodyPr>
          <a:lstStyle>
            <a:lvl1pPr algn="ctr">
              <a:defRPr sz="4200" baseline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+mj-ea"/>
              </a:defRPr>
            </a:lvl1pPr>
          </a:lstStyle>
          <a:p>
            <a:r>
              <a:rPr lang="ko-KR" altLang="en-US" noProof="1"/>
              <a:t>마스터 제목 스타일 편집</a:t>
            </a:r>
            <a:endParaRPr lang="zh-CN" altLang="en-US" noProof="1"/>
          </a:p>
        </p:txBody>
      </p:sp>
      <p:sp>
        <p:nvSpPr>
          <p:cNvPr id="5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97ECEC7-6502-4242-B1F0-ED263CC0A8B5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8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6C45E20-1AAB-4FD1-AAD4-C2CBBDB7000C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7200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579600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idx="1"/>
          </p:nvPr>
        </p:nvSpPr>
        <p:spPr>
          <a:xfrm>
            <a:off x="579600" y="943199"/>
            <a:ext cx="7984800" cy="5212273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575945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 sz="1800"/>
            </a:lvl3pPr>
            <a:lvl4pPr marL="1371600" indent="0">
              <a:lnSpc>
                <a:spcPct val="130000"/>
              </a:lnSpc>
              <a:buFontTx/>
              <a:buNone/>
              <a:defRPr sz="1800"/>
            </a:lvl4pPr>
            <a:lvl5pPr marL="1828800" indent="0">
              <a:lnSpc>
                <a:spcPct val="130000"/>
              </a:lnSpc>
              <a:buFontTx/>
              <a:buNone/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3980E8D-3D49-4479-94B7-C50ED5488342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2AB9F1B-C50C-44ED-8C97-AE4E234516F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394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 9"/>
          <p:cNvSpPr>
            <a:spLocks noChangeArrowheads="1"/>
          </p:cNvSpPr>
          <p:nvPr/>
        </p:nvSpPr>
        <p:spPr bwMode="auto">
          <a:xfrm>
            <a:off x="1706563" y="4194175"/>
            <a:ext cx="720725" cy="750888"/>
          </a:xfrm>
          <a:custGeom>
            <a:avLst/>
            <a:gdLst>
              <a:gd name="T0" fmla="*/ 0 w 952500"/>
              <a:gd name="T1" fmla="*/ 0 h 1054100"/>
              <a:gd name="T2" fmla="*/ 1906 w 952500"/>
              <a:gd name="T3" fmla="*/ 1675 h 1054100"/>
              <a:gd name="T4" fmla="*/ 4765 w 952500"/>
              <a:gd name="T5" fmla="*/ 1413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5" name="任意多边形 10"/>
          <p:cNvSpPr>
            <a:spLocks noChangeArrowheads="1"/>
          </p:cNvSpPr>
          <p:nvPr/>
        </p:nvSpPr>
        <p:spPr bwMode="auto">
          <a:xfrm>
            <a:off x="1670050" y="1901825"/>
            <a:ext cx="5397500" cy="2908300"/>
          </a:xfrm>
          <a:custGeom>
            <a:avLst/>
            <a:gdLst>
              <a:gd name="T0" fmla="*/ 0 w 5397138"/>
              <a:gd name="T1" fmla="*/ 0 h 2908300"/>
              <a:gd name="T2" fmla="*/ 5404016 w 5397138"/>
              <a:gd name="T3" fmla="*/ 540657 h 2908300"/>
              <a:gd name="T4" fmla="*/ 4857589 w 5397138"/>
              <a:gd name="T5" fmla="*/ 2654300 h 2908300"/>
              <a:gd name="T6" fmla="*/ 839264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rgbClr val="AEE8EE">
              <a:alpha val="7607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6" name="任意多边形 11"/>
          <p:cNvSpPr>
            <a:spLocks noChangeArrowheads="1"/>
          </p:cNvSpPr>
          <p:nvPr/>
        </p:nvSpPr>
        <p:spPr bwMode="auto">
          <a:xfrm>
            <a:off x="2146300" y="1812925"/>
            <a:ext cx="5202238" cy="2806700"/>
          </a:xfrm>
          <a:custGeom>
            <a:avLst/>
            <a:gdLst>
              <a:gd name="T0" fmla="*/ 0 w 5202646"/>
              <a:gd name="T1" fmla="*/ 623458 h 2806338"/>
              <a:gd name="T2" fmla="*/ 5194897 w 5202646"/>
              <a:gd name="T3" fmla="*/ 0 h 2806338"/>
              <a:gd name="T4" fmla="*/ 4095993 w 5202646"/>
              <a:gd name="T5" fmla="*/ 2698644 h 2806338"/>
              <a:gd name="T6" fmla="*/ 367749 w 5202646"/>
              <a:gd name="T7" fmla="*/ 2813224 h 2806338"/>
              <a:gd name="T8" fmla="*/ 0 w 5202646"/>
              <a:gd name="T9" fmla="*/ 62345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accent1">
              <a:alpha val="76077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7" name="任意多边形 12"/>
          <p:cNvSpPr>
            <a:spLocks noChangeArrowheads="1"/>
          </p:cNvSpPr>
          <p:nvPr/>
        </p:nvSpPr>
        <p:spPr bwMode="auto">
          <a:xfrm>
            <a:off x="6873875" y="4010025"/>
            <a:ext cx="442913" cy="558800"/>
          </a:xfrm>
          <a:custGeom>
            <a:avLst/>
            <a:gdLst>
              <a:gd name="T0" fmla="*/ 0 w 292100"/>
              <a:gd name="T1" fmla="*/ 34982100 h 368300"/>
              <a:gd name="T2" fmla="*/ 795211004 w 292100"/>
              <a:gd name="T3" fmla="*/ 0 h 368300"/>
              <a:gd name="T4" fmla="*/ 207447069 w 292100"/>
              <a:gd name="T5" fmla="*/ 1014472920 h 368300"/>
              <a:gd name="T6" fmla="*/ 0 w 292100"/>
              <a:gd name="T7" fmla="*/ 34982100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rgbClr val="2397A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cs typeface="+mn-cs"/>
            </a:endParaRPr>
          </a:p>
        </p:txBody>
      </p:sp>
      <p:sp>
        <p:nvSpPr>
          <p:cNvPr id="8" name="任意多边形 13"/>
          <p:cNvSpPr/>
          <p:nvPr/>
        </p:nvSpPr>
        <p:spPr bwMode="auto">
          <a:xfrm>
            <a:off x="6153150" y="4670425"/>
            <a:ext cx="809625" cy="285750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anchor="ctr">
            <a:normAutofit fontScale="85000" lnSpcReduction="20000"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cxnSp>
        <p:nvCxnSpPr>
          <p:cNvPr id="9" name="直接连接符 18"/>
          <p:cNvCxnSpPr/>
          <p:nvPr/>
        </p:nvCxnSpPr>
        <p:spPr>
          <a:xfrm>
            <a:off x="2643188" y="29368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20"/>
          <p:cNvCxnSpPr/>
          <p:nvPr/>
        </p:nvCxnSpPr>
        <p:spPr>
          <a:xfrm>
            <a:off x="2643188" y="3355975"/>
            <a:ext cx="386238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642400" y="2995200"/>
            <a:ext cx="3862800" cy="360000"/>
          </a:xfrm>
          <a:noFill/>
          <a:ln>
            <a:noFill/>
            <a:bevel/>
          </a:ln>
        </p:spPr>
        <p:txBody>
          <a:bodyPr lIns="0" tIns="72000" rIns="0" bIns="36000" anchor="ctr">
            <a:normAutofit/>
          </a:bodyPr>
          <a:lstStyle>
            <a:lvl1pPr algn="ctr">
              <a:defRPr sz="1800" b="0">
                <a:solidFill>
                  <a:schemeClr val="bg1"/>
                </a:solidFill>
                <a:effectLst/>
              </a:defRPr>
            </a:lvl1pPr>
          </a:lstStyle>
          <a:p>
            <a:r>
              <a:rPr lang="ko-KR" altLang="en-US" noProof="1"/>
              <a:t>마스터 제목 스타일 편집</a:t>
            </a:r>
            <a:endParaRPr lang="en-US" noProof="1"/>
          </a:p>
        </p:txBody>
      </p:sp>
      <p:sp>
        <p:nvSpPr>
          <p:cNvPr id="3" name="KSO_ST2"/>
          <p:cNvSpPr>
            <a:spLocks noGrp="1"/>
          </p:cNvSpPr>
          <p:nvPr>
            <p:ph type="body" idx="1"/>
          </p:nvPr>
        </p:nvSpPr>
        <p:spPr>
          <a:xfrm>
            <a:off x="2804400" y="3582000"/>
            <a:ext cx="3538800" cy="428400"/>
          </a:xfrm>
          <a:prstGeom prst="rect">
            <a:avLst/>
          </a:prstGeom>
          <a:noFill/>
        </p:spPr>
        <p:txBody>
          <a:bodyPr lIns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noProof="1"/>
              <a:t>마스터 텍스트 스타일을 편집합니다</a:t>
            </a:r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0269958-DEA6-451C-8E15-FB2BCDAB3BD5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7B66186-A01B-4FCC-8533-03178E3C4FFF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4022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419098" y="223200"/>
            <a:ext cx="7984800" cy="522000"/>
          </a:xfrm>
        </p:spPr>
        <p:txBody>
          <a:bodyPr anchor="t">
            <a:normAutofit/>
          </a:bodyPr>
          <a:lstStyle>
            <a:lvl1pPr algn="ctr">
              <a:defRPr sz="2800" b="0">
                <a:solidFill>
                  <a:schemeClr val="accent1"/>
                </a:solidFill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sz="half" idx="1"/>
          </p:nvPr>
        </p:nvSpPr>
        <p:spPr>
          <a:xfrm>
            <a:off x="579600" y="9432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/>
          </p:nvPr>
        </p:nvSpPr>
        <p:spPr>
          <a:xfrm>
            <a:off x="579600" y="3672000"/>
            <a:ext cx="7984800" cy="2350800"/>
          </a:xfrm>
        </p:spPr>
        <p:txBody>
          <a:bodyPr>
            <a:normAutofit/>
          </a:bodyPr>
          <a:lstStyle>
            <a:lvl1pPr marL="0" indent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2400">
                <a:solidFill>
                  <a:schemeClr val="tx1"/>
                </a:solidFill>
              </a:defRPr>
            </a:lvl1pPr>
            <a:lvl2pPr marL="467995" indent="0" algn="l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Tx/>
              <a:buNone/>
              <a:defRPr sz="2000">
                <a:solidFill>
                  <a:schemeClr val="tx1"/>
                </a:solidFill>
              </a:defRPr>
            </a:lvl2pPr>
            <a:lvl3pPr marL="914400" indent="0">
              <a:lnSpc>
                <a:spcPct val="130000"/>
              </a:lnSpc>
              <a:buFontTx/>
              <a:buNone/>
              <a:defRPr/>
            </a:lvl3pPr>
            <a:lvl4pPr marL="1371600" indent="0">
              <a:lnSpc>
                <a:spcPct val="130000"/>
              </a:lnSpc>
              <a:buFontTx/>
              <a:buNone/>
              <a:defRPr/>
            </a:lvl4pPr>
            <a:lvl5pPr marL="1828800" indent="0">
              <a:lnSpc>
                <a:spcPct val="130000"/>
              </a:lnSpc>
              <a:buFontTx/>
              <a:buNone/>
              <a:defRPr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A53DAE7-3B2F-4B1C-9355-0335A3A27257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D536A27E-EBF0-4BDB-A7A7-97B19B40AA01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876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727199" y="118532"/>
            <a:ext cx="6984076" cy="717022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4576" y="1376362"/>
            <a:ext cx="3868340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/>
          </p:nvPr>
        </p:nvSpPr>
        <p:spPr>
          <a:xfrm>
            <a:off x="824576" y="2200274"/>
            <a:ext cx="3868340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884" y="1376362"/>
            <a:ext cx="3887391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/>
          </p:nvPr>
        </p:nvSpPr>
        <p:spPr>
          <a:xfrm>
            <a:off x="4823884" y="2200274"/>
            <a:ext cx="3887391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7CEA65C2-DBAC-404C-9370-D82906355BF4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10D7EB09-BB38-40BE-985D-C439AE01A696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33131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5"/>
          <p:cNvCxnSpPr/>
          <p:nvPr/>
        </p:nvCxnSpPr>
        <p:spPr>
          <a:xfrm flipH="1">
            <a:off x="0" y="2559050"/>
            <a:ext cx="3098800" cy="218440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6"/>
          <p:cNvCxnSpPr/>
          <p:nvPr/>
        </p:nvCxnSpPr>
        <p:spPr>
          <a:xfrm flipV="1">
            <a:off x="5981700" y="2133600"/>
            <a:ext cx="3143250" cy="2208213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7"/>
          <p:cNvSpPr/>
          <p:nvPr/>
        </p:nvSpPr>
        <p:spPr>
          <a:xfrm rot="3430120">
            <a:off x="4283869" y="-1585118"/>
            <a:ext cx="336550" cy="6303962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37331"/>
              <a:gd name="connsiteY0-2" fmla="*/ 407823 h 4872799"/>
              <a:gd name="connsiteX1-3" fmla="*/ 337331 w 337331"/>
              <a:gd name="connsiteY1-4" fmla="*/ 0 h 4872799"/>
              <a:gd name="connsiteX2-5" fmla="*/ 337331 w 337331"/>
              <a:gd name="connsiteY2-6" fmla="*/ 4872799 h 4872799"/>
              <a:gd name="connsiteX3-7" fmla="*/ 9200 w 337331"/>
              <a:gd name="connsiteY3-8" fmla="*/ 4661079 h 4872799"/>
              <a:gd name="connsiteX4" fmla="*/ 0 w 337331"/>
              <a:gd name="connsiteY4" fmla="*/ 407823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37331" h="4872799">
                <a:moveTo>
                  <a:pt x="0" y="407823"/>
                </a:moveTo>
                <a:lnTo>
                  <a:pt x="337331" y="0"/>
                </a:lnTo>
                <a:lnTo>
                  <a:pt x="337331" y="4872799"/>
                </a:lnTo>
                <a:lnTo>
                  <a:pt x="9200" y="4661079"/>
                </a:lnTo>
                <a:cubicBezTo>
                  <a:pt x="9200" y="3276902"/>
                  <a:pt x="0" y="1792000"/>
                  <a:pt x="0" y="4078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7" name="任意多边形 8"/>
          <p:cNvSpPr/>
          <p:nvPr/>
        </p:nvSpPr>
        <p:spPr>
          <a:xfrm rot="3430120" flipH="1" flipV="1">
            <a:off x="6078538" y="2155825"/>
            <a:ext cx="217488" cy="4160837"/>
          </a:xfrm>
          <a:custGeom>
            <a:avLst/>
            <a:gdLst>
              <a:gd name="connsiteX0" fmla="*/ 0 w 328131"/>
              <a:gd name="connsiteY0" fmla="*/ 508549 h 4872799"/>
              <a:gd name="connsiteX1" fmla="*/ 328131 w 328131"/>
              <a:gd name="connsiteY1" fmla="*/ 0 h 4872799"/>
              <a:gd name="connsiteX2" fmla="*/ 328131 w 328131"/>
              <a:gd name="connsiteY2" fmla="*/ 4872799 h 4872799"/>
              <a:gd name="connsiteX3" fmla="*/ 0 w 328131"/>
              <a:gd name="connsiteY3" fmla="*/ 4661079 h 4872799"/>
              <a:gd name="connsiteX0-1" fmla="*/ 0 w 359283"/>
              <a:gd name="connsiteY0-2" fmla="*/ 406295 h 4872799"/>
              <a:gd name="connsiteX1-3" fmla="*/ 359283 w 359283"/>
              <a:gd name="connsiteY1-4" fmla="*/ 0 h 4872799"/>
              <a:gd name="connsiteX2-5" fmla="*/ 359283 w 359283"/>
              <a:gd name="connsiteY2-6" fmla="*/ 4872799 h 4872799"/>
              <a:gd name="connsiteX3-7" fmla="*/ 31152 w 359283"/>
              <a:gd name="connsiteY3-8" fmla="*/ 4661079 h 4872799"/>
              <a:gd name="connsiteX4" fmla="*/ 0 w 359283"/>
              <a:gd name="connsiteY4" fmla="*/ 406295 h 487279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" y="connsiteY4"/>
              </a:cxn>
            </a:cxnLst>
            <a:rect l="l" t="t" r="r" b="b"/>
            <a:pathLst>
              <a:path w="359283" h="4872799">
                <a:moveTo>
                  <a:pt x="0" y="406295"/>
                </a:moveTo>
                <a:lnTo>
                  <a:pt x="359283" y="0"/>
                </a:lnTo>
                <a:lnTo>
                  <a:pt x="359283" y="4872799"/>
                </a:lnTo>
                <a:lnTo>
                  <a:pt x="31152" y="4661079"/>
                </a:lnTo>
                <a:cubicBezTo>
                  <a:pt x="31152" y="3276902"/>
                  <a:pt x="0" y="1790472"/>
                  <a:pt x="0" y="40629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1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黑体"/>
              <a:cs typeface="+mn-cs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 rot="19611986">
            <a:off x="2638574" y="1530938"/>
            <a:ext cx="4652461" cy="850138"/>
          </a:xfrm>
        </p:spPr>
        <p:txBody>
          <a:bodyPr>
            <a:normAutofit/>
          </a:bodyPr>
          <a:lstStyle>
            <a:lvl1pPr algn="ctr">
              <a:defRPr sz="4800"/>
            </a:lvl1pPr>
          </a:lstStyle>
          <a:p>
            <a:r>
              <a:rPr lang="ko-KR" altLang="en-US" noProof="1"/>
              <a:t>마스터 제목 스타일 편집</a:t>
            </a:r>
            <a:endParaRPr lang="zh-CN" altLang="en-US" noProof="1"/>
          </a:p>
        </p:txBody>
      </p:sp>
      <p:sp>
        <p:nvSpPr>
          <p:cNvPr id="11" name="内容占位符 10"/>
          <p:cNvSpPr>
            <a:spLocks noGrp="1"/>
          </p:cNvSpPr>
          <p:nvPr>
            <p:ph sz="quarter" idx="13"/>
          </p:nvPr>
        </p:nvSpPr>
        <p:spPr>
          <a:xfrm rot="19650102">
            <a:off x="3991246" y="3104869"/>
            <a:ext cx="3440447" cy="11729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ko-KR" altLang="en-US" noProof="1"/>
              <a:t>마스터 텍스트 스타일을 편집합니다</a:t>
            </a:r>
          </a:p>
        </p:txBody>
      </p:sp>
      <p:sp>
        <p:nvSpPr>
          <p:cNvPr id="8" name="日期占位符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1F6F888-D988-4B91-8FAF-F1C1C1312D19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页脚占位符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10" name="灯片编号占位符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CB8F2F7-A935-4EF2-BC0A-F7520BBBF007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47074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C7F4BE4-339A-4733-B3C9-16270DE4C671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FB96C7BF-4689-4B85-9730-5C193A825C9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1142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6E936C0-95E1-4AB5-8FBA-D6415C4EB7D3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2D9F992-1633-44D2-B6A1-409251337968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6796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7628467" y="365125"/>
            <a:ext cx="886883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/>
          </p:nvPr>
        </p:nvSpPr>
        <p:spPr>
          <a:xfrm>
            <a:off x="1585381" y="365125"/>
            <a:ext cx="5949952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CBAC6C1-08A7-4C00-9B22-C6CD5B7F691D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D84C239-25A9-4C5D-96C8-18DF490CDA8A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0064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7"/>
          <p:cNvSpPr>
            <a:spLocks noGrp="1"/>
          </p:cNvSpPr>
          <p:nvPr>
            <p:ph sz="quarter" idx="13"/>
          </p:nvPr>
        </p:nvSpPr>
        <p:spPr>
          <a:xfrm>
            <a:off x="628650" y="571502"/>
            <a:ext cx="7886701" cy="564991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D028FFB-6F91-4165-AE4D-F28ECB06C31F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8E14EA81-5B62-4547-BF6C-BFFAF47AFCD4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87200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한국가족기업경영연구소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  </a:t>
            </a:r>
            <a:r>
              <a:rPr kumimoji="0" lang="en-US" altLang="ko-KR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t>(www.familybiz.or.kr)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45CE2BBA-89C4-464C-8366-A044BFC1FDE6}" type="slidenum"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en-US" altLang="ko-KR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7596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제목 및 다이어그램 또는 조직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SmartArt 개체 틀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808259700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163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19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9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KSO_BT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19100" y="161925"/>
            <a:ext cx="8291513" cy="70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  <a:endParaRPr lang="en-US" altLang="en-US"/>
          </a:p>
        </p:txBody>
      </p:sp>
      <p:sp>
        <p:nvSpPr>
          <p:cNvPr id="2052" name="KSO_BC1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19100" y="1069975"/>
            <a:ext cx="8291513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  <a:latin typeface="굴림" pitchFamily="50" charset="-127"/>
                <a:ea typeface="굴림" pitchFamily="50" charset="-127"/>
                <a:cs typeface="+mn-ea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0667ADEE-392F-45EE-A7E4-117B41E7FFBA}" type="datetimeFigureOut">
              <a:rPr kumimoji="0" lang="zh-CN" altLang="en-US" sz="1200" b="0" i="0" u="none" strike="noStrike" kern="1200" cap="none" spc="0" normalizeH="0" baseline="0" noProof="1">
                <a:ln>
                  <a:noFill/>
                </a:ln>
                <a:solidFill>
                  <a:srgbClr val="3F3F3F">
                    <a:tint val="75000"/>
                  </a:srgbClr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2026/7/26</a:t>
            </a:fld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eaLnBrk="1" hangingPunct="1">
              <a:buFont typeface="Arial" panose="020B0604020202020204" pitchFamily="34" charset="0"/>
              <a:buNone/>
              <a:defRPr sz="1200" noProof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1">
              <a:ln>
                <a:noFill/>
              </a:ln>
              <a:solidFill>
                <a:srgbClr val="3F3F3F">
                  <a:tint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SimHei" pitchFamily="49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929292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A0E320B-DB67-4D20-BC34-D8C65A3B4245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929292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929292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3882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kern="1200">
          <a:solidFill>
            <a:srgbClr val="17656D"/>
          </a:solidFill>
          <a:latin typeface="+mj-lt"/>
          <a:ea typeface="SimHei" pitchFamily="49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200" b="1">
          <a:solidFill>
            <a:srgbClr val="17656D"/>
          </a:solidFill>
          <a:latin typeface="Arial" pitchFamily="34" charset="0"/>
          <a:ea typeface="SimHei" pitchFamily="49" charset="-122"/>
        </a:defRPr>
      </a:lvl9pPr>
    </p:titleStyle>
    <p:bodyStyle>
      <a:lvl1pPr marL="357188" indent="-357188" algn="just" rtl="0" eaLnBrk="0" fontAlgn="base" hangingPunct="0">
        <a:lnSpc>
          <a:spcPct val="130000"/>
        </a:lnSpc>
        <a:spcBef>
          <a:spcPts val="18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"/>
        <a:defRPr sz="2400" kern="1200">
          <a:solidFill>
            <a:srgbClr val="2397A3"/>
          </a:solidFill>
          <a:latin typeface="+mn-lt"/>
          <a:ea typeface="SimHei" pitchFamily="49" charset="-122"/>
          <a:cs typeface="+mn-cs"/>
        </a:defRPr>
      </a:lvl1pPr>
      <a:lvl2pPr marL="576263" indent="-230188" algn="just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Clr>
          <a:srgbClr val="202020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SimHei" pitchFamily="49" charset="-122"/>
          <a:cs typeface="+mn-cs"/>
        </a:defRPr>
      </a:lvl2pPr>
      <a:lvl3pPr marL="11430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3pPr>
      <a:lvl4pPr marL="16002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4pPr>
      <a:lvl5pPr marL="2057400" indent="-228600" algn="l" rtl="0" eaLnBrk="0" fontAlgn="base" hangingPunct="0">
        <a:lnSpc>
          <a:spcPct val="13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2"/>
          </a:solidFill>
          <a:latin typeface="+mn-lt"/>
          <a:ea typeface="SimHei" pitchFamily="49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03945" y="980728"/>
            <a:ext cx="6415088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1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가족기업과 가업승계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278152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70647" y="370311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24026" y="2724693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83609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05912" y="2845299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가족기업의 역사와 역할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75343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776087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가업승계의 중요성과 정의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56" name="Text Box 2"/>
          <p:cNvSpPr txBox="1">
            <a:spLocks noChangeArrowheads="1"/>
          </p:cNvSpPr>
          <p:nvPr/>
        </p:nvSpPr>
        <p:spPr bwMode="auto">
          <a:xfrm>
            <a:off x="1134116" y="4683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가족기업의 정의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24026" y="190092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15" name="모서리가 둥근 직사각형 14"/>
          <p:cNvSpPr/>
          <p:nvPr/>
        </p:nvSpPr>
        <p:spPr>
          <a:xfrm>
            <a:off x="970647" y="4686238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>
                <a:solidFill>
                  <a:schemeClr val="bg1"/>
                </a:solidFill>
                <a:latin typeface="Arial" charset="0"/>
              </a:rPr>
              <a:t>   </a:t>
            </a:r>
            <a:r>
              <a:rPr lang="en-US" altLang="ko-KR" b="1" dirty="0">
                <a:solidFill>
                  <a:schemeClr val="bg1"/>
                </a:solidFill>
                <a:latin typeface="Arial" charset="0"/>
              </a:rPr>
              <a:t>04</a:t>
            </a:r>
            <a:r>
              <a:rPr lang="ko-KR" altLang="en-US" b="1" dirty="0">
                <a:solidFill>
                  <a:schemeClr val="bg1"/>
                </a:solidFill>
                <a:latin typeface="Arial" charset="0"/>
              </a:rPr>
              <a:t>       가업승계의 성격</a:t>
            </a:r>
            <a:endParaRPr lang="en-US" altLang="ko-KR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34116" y="5077827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04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정의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가족기업의 다양한 정의</a:t>
            </a:r>
            <a:endParaRPr lang="en-US" altLang="ko-KR" sz="2400" b="1" dirty="0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  <p:sp>
        <p:nvSpPr>
          <p:cNvPr id="8" name="AutoShape 4"/>
          <p:cNvSpPr>
            <a:spLocks noChangeArrowheads="1"/>
          </p:cNvSpPr>
          <p:nvPr/>
        </p:nvSpPr>
        <p:spPr bwMode="auto">
          <a:xfrm>
            <a:off x="947738" y="1700808"/>
            <a:ext cx="7302500" cy="465554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/>
        </p:spPr>
        <p:txBody>
          <a:bodyPr/>
          <a:lstStyle/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• Family Business/   Family Firm / Family Enterprise /   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  Family-Owned Business/  Family-Controlled Business</a:t>
            </a:r>
          </a:p>
          <a:p>
            <a:pPr marL="0" marR="0" lvl="0" indent="0" algn="just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•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가족이  지배하는 기업</a:t>
            </a: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•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소유권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(Ownership)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/ 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경영권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(Management)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  <a:p>
            <a:pPr lvl="1" algn="just" fontAlgn="base" latinLnBrk="0">
              <a:spcBef>
                <a:spcPct val="0"/>
              </a:spcBef>
              <a:spcAft>
                <a:spcPct val="0"/>
              </a:spcAft>
              <a:defRPr/>
            </a:pPr>
            <a:endParaRPr kumimoji="1" lang="en-US" altLang="ko-KR" b="1" kern="0" noProof="0" dirty="0">
              <a:solidFill>
                <a:srgbClr val="800000"/>
              </a:solidFill>
              <a:latin typeface="HY울릉도M" charset="0"/>
              <a:ea typeface="HY울릉도M" charset="0"/>
            </a:endParaRPr>
          </a:p>
          <a:p>
            <a:pPr marL="742950" lvl="1" indent="-285750" algn="just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ü"/>
              <a:defRPr/>
            </a:pPr>
            <a:r>
              <a:rPr kumimoji="1" lang="ko-KR" altLang="en-US" i="0" u="none" strike="noStrike" kern="0" cap="none" spc="0" normalizeH="0" baseline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일본</a:t>
            </a:r>
            <a:r>
              <a:rPr kumimoji="1" lang="en-US" altLang="ko-KR" i="0" u="none" strike="noStrike" kern="0" cap="none" spc="0" normalizeH="0" baseline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: </a:t>
            </a:r>
            <a:r>
              <a:rPr kumimoji="1" lang="ko-KR" altLang="en-US" i="0" u="none" strike="noStrike" kern="0" cap="none" spc="0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동족기업</a:t>
            </a:r>
            <a:r>
              <a:rPr kumimoji="1" lang="ko-KR" altLang="en-US" i="0" u="none" strike="noStrike" kern="0" cap="none" spc="0" normalizeH="0" baseline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혹은 </a:t>
            </a:r>
            <a:r>
              <a:rPr kumimoji="1" lang="ko-KR" altLang="en-US" i="0" u="none" strike="noStrike" kern="0" cap="none" spc="0" normalizeH="0" baseline="0" dirty="0" err="1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동족회사</a:t>
            </a:r>
            <a:r>
              <a:rPr kumimoji="1" lang="en-US" altLang="ko-KR" i="0" u="none" strike="noStrike" kern="0" cap="none" spc="0" normalizeH="0" baseline="0" noProof="0" dirty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HY울릉도M" charset="0"/>
                <a:ea typeface="HY울릉도M" charset="0"/>
              </a:rPr>
              <a:t>  </a:t>
            </a: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b="1" kern="0" dirty="0">
              <a:solidFill>
                <a:srgbClr val="800000"/>
              </a:solidFill>
              <a:latin typeface="HY울릉도M" charset="0"/>
              <a:ea typeface="HY울릉도M" charset="0"/>
            </a:endParaRPr>
          </a:p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800000"/>
              </a:solidFill>
              <a:effectLst/>
              <a:uLnTx/>
              <a:uFillTx/>
              <a:latin typeface="HY울릉도M" charset="0"/>
              <a:ea typeface="HY울릉도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754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가족기업의 다양한 정의</a:t>
            </a:r>
            <a:endParaRPr lang="en-US" altLang="ko-KR" sz="2400" b="1" dirty="0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정의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775" y="1539876"/>
            <a:ext cx="8426450" cy="443198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가족기업의 정의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약 </a:t>
            </a:r>
            <a:r>
              <a:rPr lang="en-US" altLang="ko-KR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60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여 가지</a:t>
            </a:r>
            <a:endParaRPr lang="en-US" altLang="ko-KR" b="1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</a:t>
            </a: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“F-PEC” 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(F-Family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P-Power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권력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E-Experience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경험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C-Culture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문화</a:t>
            </a:r>
            <a:r>
              <a:rPr lang="en-US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권력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(P):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가족구성원들이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소유권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지배위원회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경영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등에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참여하는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비율</a:t>
            </a: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(E):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가족구성원들이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승계와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관련된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경험정도와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기업에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공헌한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가족구성원의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수</a:t>
            </a: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문화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(C):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기업과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관습과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가치관의</a:t>
            </a:r>
            <a:r>
              <a:rPr lang="en-US" altLang="zh-CN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zh-CN" sz="1600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공유정도</a:t>
            </a: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>
              <a:spcBef>
                <a:spcPct val="5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endParaRPr lang="en-US" altLang="zh-CN" sz="1600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결국 기업에 </a:t>
            </a:r>
            <a:r>
              <a:rPr lang="ko-KR" altLang="en-US" sz="1600" b="1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가족의 관여</a:t>
            </a:r>
            <a:r>
              <a:rPr lang="ko-KR" altLang="en-US" sz="1600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의 범위와 정도</a:t>
            </a:r>
            <a:r>
              <a:rPr lang="ko-KR" altLang="en-US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에 초점을 맞추어 계량적으로 정의</a:t>
            </a:r>
            <a:r>
              <a:rPr lang="en-US" altLang="ko-KR" sz="1600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ko-KR" altLang="en-US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AutoShape 15"/>
          <p:cNvSpPr>
            <a:spLocks noChangeArrowheads="1"/>
          </p:cNvSpPr>
          <p:nvPr/>
        </p:nvSpPr>
        <p:spPr bwMode="auto">
          <a:xfrm>
            <a:off x="683568" y="1628800"/>
            <a:ext cx="1946275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LNT(2007) </a:t>
            </a:r>
          </a:p>
        </p:txBody>
      </p:sp>
      <p:sp>
        <p:nvSpPr>
          <p:cNvPr id="17" name="AutoShape 15"/>
          <p:cNvSpPr>
            <a:spLocks noChangeArrowheads="1"/>
          </p:cNvSpPr>
          <p:nvPr/>
        </p:nvSpPr>
        <p:spPr bwMode="auto">
          <a:xfrm>
            <a:off x="683568" y="2861893"/>
            <a:ext cx="4248472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en-US" altLang="ko-K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Astrachan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등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(2002), Klein 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등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(2005)</a:t>
            </a:r>
          </a:p>
        </p:txBody>
      </p:sp>
    </p:spTree>
    <p:extLst>
      <p:ext uri="{BB962C8B-B14F-4D97-AF65-F5344CB8AC3E}">
        <p14:creationId xmlns:p14="http://schemas.microsoft.com/office/powerpoint/2010/main" val="2856194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256365" y="801965"/>
            <a:ext cx="38475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400" b="1" dirty="0"/>
              <a:t>1. </a:t>
            </a:r>
            <a:r>
              <a:rPr lang="ko-KR" altLang="en-US" sz="2400" b="1" dirty="0"/>
              <a:t>가족기업의 다양한 정의</a:t>
            </a:r>
            <a:endParaRPr lang="en-US" altLang="ko-KR" sz="2400" b="1" dirty="0"/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정의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8775" y="1539876"/>
            <a:ext cx="8426450" cy="383181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</a:t>
            </a:r>
          </a:p>
          <a:p>
            <a:pPr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</a:p>
        </p:txBody>
      </p:sp>
      <p:sp>
        <p:nvSpPr>
          <p:cNvPr id="8" name="AutoShape 15"/>
          <p:cNvSpPr>
            <a:spLocks noChangeArrowheads="1"/>
          </p:cNvSpPr>
          <p:nvPr/>
        </p:nvSpPr>
        <p:spPr bwMode="auto">
          <a:xfrm>
            <a:off x="677077" y="1604838"/>
            <a:ext cx="3527425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</a:t>
            </a:r>
            <a:r>
              <a:rPr kumimoji="1" lang="en-US" altLang="ko-K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Shanker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</a:t>
            </a:r>
            <a:r>
              <a:rPr kumimoji="1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와 </a:t>
            </a:r>
            <a:r>
              <a:rPr kumimoji="1" lang="en-US" altLang="ko-K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Astrachan</a:t>
            </a: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(1996) 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392446" y="2104955"/>
            <a:ext cx="81311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•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광의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특정 가족이 기업에 대한 효율적인 전략적 통제권을 갖고 있으며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	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기업경영에 가족의 직접 관여 거의 없음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•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중간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창업주나 후계자가 직접 해당 기업을 경영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ko-KR" sz="1600" b="1" kern="0" dirty="0">
                <a:solidFill>
                  <a:srgbClr val="000000"/>
                </a:solidFill>
              </a:rPr>
              <a:t>                </a:t>
            </a:r>
            <a:r>
              <a:rPr lang="ko-KR" altLang="en-US" sz="1600" b="1" kern="0" dirty="0">
                <a:solidFill>
                  <a:srgbClr val="FF0000"/>
                </a:solidFill>
              </a:rPr>
              <a:t>어느 정도 가족의 관여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•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협의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기업에 해당 가족의 </a:t>
            </a:r>
            <a:r>
              <a:rPr kumimoji="0" lang="ko-KR" alt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복수세대가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존재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해당 가족이 직접 기업의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	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일상업무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에 관여 및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주요한 경영책임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을 짐 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altLang="ko-KR" sz="1600" b="1" kern="0" dirty="0">
                <a:solidFill>
                  <a:srgbClr val="000000"/>
                </a:solidFill>
              </a:rPr>
              <a:t>              </a:t>
            </a:r>
            <a:r>
              <a:rPr lang="ko-KR" altLang="en-US" sz="1600" b="1" kern="0" dirty="0">
                <a:solidFill>
                  <a:srgbClr val="FF0000"/>
                </a:solidFill>
              </a:rPr>
              <a:t>기업경영에 가족의 관여 많음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0" name="AutoShape 17"/>
          <p:cNvSpPr>
            <a:spLocks noChangeArrowheads="1"/>
          </p:cNvSpPr>
          <p:nvPr/>
        </p:nvSpPr>
        <p:spPr bwMode="auto">
          <a:xfrm>
            <a:off x="677077" y="4553445"/>
            <a:ext cx="2087562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Handler(1989)</a:t>
            </a: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392446" y="5108297"/>
            <a:ext cx="81311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소유권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상호의존적인 하위 시스템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세대이전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기타 복수 상황 등 다양한 측면에서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가족기업을 정의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(P.8,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표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1-2)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356158" y="1564634"/>
            <a:ext cx="1663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(P. 6, </a:t>
            </a:r>
            <a:r>
              <a:rPr lang="ko-KR" altLang="en-US" dirty="0"/>
              <a:t>표 </a:t>
            </a:r>
            <a:r>
              <a:rPr lang="en-US" altLang="ko-KR" dirty="0"/>
              <a:t>1-1)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39591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직사각형 12"/>
          <p:cNvSpPr/>
          <p:nvPr/>
        </p:nvSpPr>
        <p:spPr>
          <a:xfrm>
            <a:off x="345747" y="668337"/>
            <a:ext cx="608371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다양한 정의</a:t>
            </a:r>
            <a:r>
              <a:rPr lang="en-US" altLang="ko-KR" sz="2400" b="1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  </a:t>
            </a:r>
            <a:r>
              <a:rPr lang="en-US" altLang="ko-KR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(P.8 , 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표 </a:t>
            </a:r>
            <a:r>
              <a:rPr lang="en-US" altLang="ko-KR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1-2 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참조</a:t>
            </a:r>
            <a:r>
              <a:rPr lang="en-US" altLang="ko-KR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b="1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정의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300" y="1280840"/>
            <a:ext cx="8964415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                  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가장 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전통적인 방법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으로 정의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단일 </a:t>
            </a:r>
            <a:r>
              <a:rPr lang="ko-KR" altLang="en-US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지배가족이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해당기업 소유권을 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50%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이상 소유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 간 소유권 이전을 한 경우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기업의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소유자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또는 그룹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 의결권 및 통제권을 갖는 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자본의 대부분을 보유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하면서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당해 기업을 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직접 운영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하거나 가족구성원 이외의 전문경영인들과 </a:t>
            </a:r>
            <a:r>
              <a:rPr lang="ko-KR" altLang="en-US" b="1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공동으로 경영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하는 기업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dirty="0" err="1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조병선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가족기업의 성공승계전략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피앤씨미디어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, 2021, P. 235)</a:t>
            </a: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                 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일반적으로 미국에서는 ‘기업가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경영자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)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스스로의 </a:t>
            </a:r>
            <a:r>
              <a:rPr lang="ko-KR" altLang="en-US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자유의사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에 따라      가족기업인가 아닌가를 결정’한다</a:t>
            </a: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(LNT, 2007). </a:t>
            </a: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en-US" altLang="ko-KR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한편 </a:t>
            </a:r>
            <a:r>
              <a:rPr lang="ko-KR" altLang="en-US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전형적인 가족기업은 최소한 </a:t>
            </a:r>
            <a:r>
              <a:rPr lang="en-US" altLang="ko-KR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solidFill>
                  <a:srgbClr val="FF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세대가 기업경영에 관여</a:t>
            </a:r>
            <a:r>
              <a:rPr lang="ko-KR" altLang="en-US" dirty="0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한 때</a:t>
            </a: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just" fontAlgn="base" latinLnBrk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ko-KR" altLang="en-US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en-US" altLang="ko-KR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indent="-285750" algn="just" fontAlgn="base" latinLnBrk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/>
            </a:pPr>
            <a:endParaRPr lang="ko-KR" altLang="en-US" dirty="0">
              <a:solidFill>
                <a:srgbClr val="000000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>
            <a:off x="399447" y="1421619"/>
            <a:ext cx="4032448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Westhead 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등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영국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, 1998) </a:t>
            </a:r>
          </a:p>
        </p:txBody>
      </p: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399447" y="4983813"/>
            <a:ext cx="1080120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미국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</a:p>
        </p:txBody>
      </p:sp>
      <p:sp>
        <p:nvSpPr>
          <p:cNvPr id="11" name="AutoShape 15"/>
          <p:cNvSpPr>
            <a:spLocks noChangeArrowheads="1"/>
          </p:cNvSpPr>
          <p:nvPr/>
        </p:nvSpPr>
        <p:spPr bwMode="auto">
          <a:xfrm>
            <a:off x="404071" y="3014849"/>
            <a:ext cx="5346377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독일 중소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.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중견기업연구소 </a:t>
            </a:r>
            <a:r>
              <a:rPr kumimoji="0" lang="en-US" altLang="ko-KR" sz="1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IfM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Bonn(2010) </a:t>
            </a:r>
          </a:p>
        </p:txBody>
      </p:sp>
    </p:spTree>
    <p:extLst>
      <p:ext uri="{BB962C8B-B14F-4D97-AF65-F5344CB8AC3E}">
        <p14:creationId xmlns:p14="http://schemas.microsoft.com/office/powerpoint/2010/main" val="267523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우리나라 가족기업의 정의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정의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523320"/>
            <a:ext cx="1975275" cy="518205"/>
          </a:xfrm>
          <a:prstGeom prst="rect">
            <a:avLst/>
          </a:prstGeom>
        </p:spPr>
      </p:pic>
      <p:sp>
        <p:nvSpPr>
          <p:cNvPr id="21" name="Rectangle 16"/>
          <p:cNvSpPr>
            <a:spLocks noChangeArrowheads="1"/>
          </p:cNvSpPr>
          <p:nvPr/>
        </p:nvSpPr>
        <p:spPr bwMode="auto">
          <a:xfrm>
            <a:off x="323850" y="2041525"/>
            <a:ext cx="8131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가족이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기업의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정책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자본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수익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주주의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지분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운영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등을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통제하는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을 정의 </a:t>
            </a:r>
          </a:p>
        </p:txBody>
      </p:sp>
      <p:sp>
        <p:nvSpPr>
          <p:cNvPr id="22" name="AutoShape 17"/>
          <p:cNvSpPr>
            <a:spLocks noChangeArrowheads="1"/>
          </p:cNvSpPr>
          <p:nvPr/>
        </p:nvSpPr>
        <p:spPr bwMode="auto">
          <a:xfrm>
            <a:off x="609600" y="2563813"/>
            <a:ext cx="2087563" cy="34290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곽수일(1990)</a:t>
            </a:r>
          </a:p>
        </p:txBody>
      </p:sp>
      <p:sp>
        <p:nvSpPr>
          <p:cNvPr id="23" name="Rectangle 3"/>
          <p:cNvSpPr>
            <a:spLocks noChangeArrowheads="1"/>
          </p:cNvSpPr>
          <p:nvPr/>
        </p:nvSpPr>
        <p:spPr bwMode="auto">
          <a:xfrm>
            <a:off x="506413" y="3063875"/>
            <a:ext cx="81311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가족기업을 협의의 개념으로 정의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소기업과 동의어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" name="AutoShape 18"/>
          <p:cNvSpPr>
            <a:spLocks noChangeArrowheads="1"/>
          </p:cNvSpPr>
          <p:nvPr/>
        </p:nvSpPr>
        <p:spPr bwMode="auto">
          <a:xfrm>
            <a:off x="638600" y="4002087"/>
            <a:ext cx="1946275" cy="288925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0C0C0"/>
              </a:gs>
              <a:gs pos="50000">
                <a:srgbClr val="FFFFFF"/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round/>
          </a:ln>
          <a:effectLst>
            <a:outerShdw dist="35921" dir="2700000" algn="ctr" rotWithShape="0">
              <a:srgbClr val="1C1C1C"/>
            </a:outerShdw>
          </a:effec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 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남영호</a:t>
            </a:r>
            <a:r>
              <a:rPr kumimoji="0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한양신명조,한컴돋움"/>
                <a:cs typeface="한양신명조,한컴돋움"/>
              </a:rPr>
              <a:t>(2016)</a:t>
            </a: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</a:t>
            </a: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539070" y="4537075"/>
            <a:ext cx="82629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kumimoji="0" lang="ko-KR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“가족이 대(代)를 이어 지배하는 기업”</a:t>
            </a:r>
          </a:p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대(代, </a:t>
            </a:r>
            <a:r>
              <a:rPr kumimoji="0" lang="ko-KR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generation</a:t>
            </a:r>
            <a:r>
              <a:rPr kumimoji="0" lang="ko-KR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)란 </a:t>
            </a:r>
            <a:r>
              <a:rPr kumimoji="0" lang="ko-KR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창업세대</a:t>
            </a:r>
            <a:r>
              <a:rPr kumimoji="0" lang="ko-KR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(1세대)가 승계를 하여 2세대, 3세대 등이 리더십을 </a:t>
            </a:r>
            <a:r>
              <a:rPr kumimoji="0" lang="ko-KR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이전받은</a:t>
            </a:r>
            <a:r>
              <a:rPr kumimoji="0" lang="ko-KR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경우</a:t>
            </a:r>
          </a:p>
          <a:p>
            <a:pPr marL="285750" marR="0" lvl="0" indent="-28575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ko-KR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지배(</a:t>
            </a:r>
            <a:r>
              <a:rPr kumimoji="0" lang="ko-KR" altLang="ko-KR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governance</a:t>
            </a:r>
            <a:r>
              <a:rPr kumimoji="0" lang="ko-KR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)란 가족이 기업에 대한 전략적 통제권을 갖고 있는 경우</a:t>
            </a:r>
          </a:p>
        </p:txBody>
      </p:sp>
    </p:spTree>
    <p:extLst>
      <p:ext uri="{BB962C8B-B14F-4D97-AF65-F5344CB8AC3E}">
        <p14:creationId xmlns:p14="http://schemas.microsoft.com/office/powerpoint/2010/main" val="125415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5364088" y="0"/>
            <a:ext cx="377991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정의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042988" y="2420938"/>
            <a:ext cx="7162800" cy="302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defTabSz="91440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굴림" panose="020B0600000101010101" pitchFamily="50" charset="-127"/>
              </a:rPr>
              <a:t>   </a:t>
            </a: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marR="0" lvl="1" indent="-285750" algn="just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소규모 가족기업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(small family business) :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소상공인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소기업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marR="0" lvl="1" indent="-28575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중규모 가족기업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(medium family business) : </a:t>
            </a:r>
            <a:r>
              <a:rPr kumimoji="0" lang="ko-KR" alt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중기업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중견기업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285750" marR="0" lvl="1" indent="-28575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대규모 가족기업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(large family business) :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대기업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재벌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b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</a:p>
          <a:p>
            <a:pPr marL="0" marR="0" lvl="0" indent="0" algn="just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	♣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0" lang="ko-KR" altLang="en-US" sz="16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포츈지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선정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500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대기업의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37%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는 대규모 가족기업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           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</a:rPr>
              <a:t>           </a:t>
            </a:r>
            <a:r>
              <a:rPr kumimoji="0" lang="ko-KR" alt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(</a:t>
            </a:r>
            <a:r>
              <a:rPr kumimoji="0" lang="en-US" altLang="ko-KR" sz="1600" b="1" i="0" u="sng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www.familybusinessmagazine.com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</a:rPr>
              <a:t> )</a:t>
            </a:r>
            <a:r>
              <a: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" pitchFamily="2" charset="-127"/>
                <a:ea typeface="굴림" panose="020B0600000101010101" pitchFamily="50" charset="-127"/>
              </a:rPr>
              <a:t> </a:t>
            </a:r>
          </a:p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3568" y="1628800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400" dirty="0"/>
              <a:t>가족기업의 분류</a:t>
            </a: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7" y="819575"/>
            <a:ext cx="4304149" cy="646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71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9546" y="0"/>
            <a:ext cx="3944454" cy="8596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536" y="1052736"/>
            <a:ext cx="561662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 b="1" dirty="0">
                <a:latin typeface="+mj-lt"/>
              </a:rPr>
              <a:t>3. </a:t>
            </a:r>
            <a:r>
              <a:rPr lang="ko-KR" altLang="en-US" sz="2400" b="1" dirty="0">
                <a:latin typeface="+mj-lt"/>
              </a:rPr>
              <a:t>가족기업과 비가족기업의 차이점</a:t>
            </a:r>
            <a:endParaRPr lang="en-US" altLang="ko-KR" sz="2400" b="1" dirty="0">
              <a:latin typeface="+mj-lt"/>
            </a:endParaRPr>
          </a:p>
          <a:p>
            <a:endParaRPr lang="en-US" altLang="ko-KR" sz="2400" b="1" dirty="0">
              <a:latin typeface="+mj-lt"/>
            </a:endParaRPr>
          </a:p>
          <a:p>
            <a:r>
              <a:rPr lang="en-US" altLang="ko-KR" sz="2000" dirty="0">
                <a:latin typeface="+mj-lt"/>
              </a:rPr>
              <a:t>                              (P. 10  </a:t>
            </a:r>
            <a:r>
              <a:rPr lang="ko-KR" altLang="en-US" sz="2000" dirty="0">
                <a:latin typeface="+mj-lt"/>
              </a:rPr>
              <a:t>표</a:t>
            </a:r>
            <a:r>
              <a:rPr lang="en-US" altLang="ko-KR" sz="2000" dirty="0">
                <a:latin typeface="+mj-lt"/>
              </a:rPr>
              <a:t> 1-3)</a:t>
            </a:r>
            <a:endParaRPr lang="ko-KR" alt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57820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역사와 역할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역사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11981" y="1460797"/>
            <a:ext cx="7920037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ko-KR" altLang="ko-KR" sz="14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역사 이전부터 존재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.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ko-KR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약 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세기 전 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기업 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=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산업화 이전 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사회활동과 경제활동이 하나로 통합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				      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가정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혹은 그 주위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은 집이면서 동시에 사업장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산업화 시대 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가족기업은 그 명성을 잃게 되고 부정적인 의미로 사용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가족기업은 “엄마 아빠 회사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(Mom and Pop)”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⇒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작고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한계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끝없는 노력과 위험이 뒤따른다고 생각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차 세계대전 후 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색다른 유물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가족기업이 가족의 불화 → 부정적인 시각 최고조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en-US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1980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년대 이후 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가족기업의 숫자가 지속 혹은 증가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가족기업에 대한 대중매체의 </a:t>
            </a:r>
          </a:p>
          <a:p>
            <a:pPr marL="0" marR="0" lvl="0" indent="0" algn="just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                        반응도 상당히 긍정적으로 되었고</a:t>
            </a:r>
            <a:r>
              <a:rPr kumimoji="0" lang="ko-KR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rPr>
              <a:t>관련잡지와 저널이 많이 잉태됨 </a:t>
            </a:r>
          </a:p>
          <a:p>
            <a:pPr marL="0" marR="0" lvl="0" indent="0" defTabSz="91440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Tx/>
              <a:buFont typeface="Wingdings" panose="05000000000000000000" pitchFamily="2" charset="2"/>
              <a:buNone/>
              <a:tabLst/>
              <a:defRPr/>
            </a:pPr>
            <a:endParaRPr kumimoji="0" lang="ko-KR" altLang="ko-KR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88683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역사와 역할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역사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539552" y="1556792"/>
            <a:ext cx="82157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342900" indent="-342900" fontAlgn="base"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</a:pPr>
            <a:r>
              <a:rPr lang="ko-KR" altLang="en-US" sz="24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교육</a:t>
            </a:r>
            <a:r>
              <a:rPr lang="en-US" altLang="ko-KR" sz="24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서구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): 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강좌개설대학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</a:t>
            </a:r>
            <a:r>
              <a:rPr lang="ko-KR" altLang="en-US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거의 대부분 대학</a:t>
            </a:r>
            <a:r>
              <a:rPr lang="en-US" altLang="ko-KR" sz="24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)</a:t>
            </a:r>
          </a:p>
        </p:txBody>
      </p: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83568" y="2293269"/>
            <a:ext cx="7052945" cy="3952875"/>
            <a:chOff x="957" y="3637"/>
            <a:chExt cx="11107" cy="6225"/>
          </a:xfrm>
        </p:grpSpPr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1045" y="9377"/>
              <a:ext cx="10520" cy="4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</a:pPr>
              <a:r>
                <a:rPr lang="en-US" altLang="ko-KR" sz="1400">
                  <a:solidFill>
                    <a:srgbClr val="000000"/>
                  </a:solidFill>
                  <a:latin typeface="(한)문화방송" pitchFamily="18" charset="-127"/>
                  <a:ea typeface="(한)문화방송" pitchFamily="18" charset="-127"/>
                </a:rPr>
                <a:t>(</a:t>
              </a:r>
              <a:r>
                <a:rPr lang="ko-KR" altLang="en-US" sz="1400">
                  <a:solidFill>
                    <a:srgbClr val="000000"/>
                  </a:solidFill>
                  <a:latin typeface="(한)문화방송" pitchFamily="18" charset="-127"/>
                  <a:ea typeface="(한)문화방송" pitchFamily="18" charset="-127"/>
                </a:rPr>
                <a:t>자료</a:t>
              </a:r>
              <a:r>
                <a:rPr lang="en-US" altLang="ko-KR" sz="1400">
                  <a:solidFill>
                    <a:srgbClr val="000000"/>
                  </a:solidFill>
                  <a:latin typeface="(한)문화방송" pitchFamily="18" charset="-127"/>
                  <a:ea typeface="(한)문화방송" pitchFamily="18" charset="-127"/>
                </a:rPr>
                <a:t>: http://www.haskayne.ucalgary.ca/research/centres/cfbme/links.html)</a:t>
              </a:r>
              <a:endParaRPr lang="en-US" altLang="ko-KR" sz="1400">
                <a:solidFill>
                  <a:srgbClr val="1C1C1C"/>
                </a:solidFill>
                <a:latin typeface="(한)문화방송" pitchFamily="18" charset="-127"/>
                <a:ea typeface="(한)문화방송" pitchFamily="18" charset="-127"/>
              </a:endParaRPr>
            </a:p>
          </p:txBody>
        </p:sp>
        <p:grpSp>
          <p:nvGrpSpPr>
            <p:cNvPr id="18" name="组合 14"/>
            <p:cNvGrpSpPr>
              <a:grpSpLocks/>
            </p:cNvGrpSpPr>
            <p:nvPr/>
          </p:nvGrpSpPr>
          <p:grpSpPr bwMode="auto">
            <a:xfrm>
              <a:off x="957" y="3637"/>
              <a:ext cx="11107" cy="5717"/>
              <a:chOff x="957" y="3637"/>
              <a:chExt cx="11107" cy="5717"/>
            </a:xfrm>
          </p:grpSpPr>
          <p:grpSp>
            <p:nvGrpSpPr>
              <p:cNvPr id="19" name="Group 9"/>
              <p:cNvGrpSpPr>
                <a:grpSpLocks/>
              </p:cNvGrpSpPr>
              <p:nvPr/>
            </p:nvGrpSpPr>
            <p:grpSpPr bwMode="auto">
              <a:xfrm>
                <a:off x="1105" y="4102"/>
                <a:ext cx="10959" cy="5252"/>
                <a:chOff x="442" y="1641"/>
                <a:chExt cx="4384" cy="2101"/>
              </a:xfrm>
            </p:grpSpPr>
            <p:sp>
              <p:nvSpPr>
                <p:cNvPr id="40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442" y="1641"/>
                  <a:ext cx="4384" cy="4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Char char="-"/>
                  </a:pPr>
                  <a:r>
                    <a:rPr lang="en-US" altLang="ko-KR" sz="1800" dirty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Babson College, Kennesaw State Uni., MIT, Boston Uni., 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dirty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Harvard Uni., Oregon State Uni., Baylor Uni. </a:t>
                  </a:r>
                  <a:r>
                    <a:rPr lang="ko-KR" altLang="en-US" sz="1800" dirty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 대부분 대학 </a:t>
                  </a:r>
                </a:p>
              </p:txBody>
            </p:sp>
            <p:sp>
              <p:nvSpPr>
                <p:cNvPr id="41" name="Text Box 11"/>
                <p:cNvSpPr txBox="1">
                  <a:spLocks noChangeArrowheads="1"/>
                </p:cNvSpPr>
                <p:nvPr/>
              </p:nvSpPr>
              <p:spPr bwMode="auto">
                <a:xfrm>
                  <a:off x="442" y="2249"/>
                  <a:ext cx="213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Bond Uni.,</a:t>
                  </a:r>
                  <a:r>
                    <a:rPr lang="en-US" altLang="ko-KR" sz="1800">
                      <a:solidFill>
                        <a:srgbClr val="000000"/>
                      </a:solidFill>
                      <a:latin typeface="Arial" panose="020B0604020202020204" pitchFamily="34" charset="0"/>
                      <a:ea typeface="(한)문화방송" pitchFamily="18" charset="-127"/>
                    </a:rPr>
                    <a:t> </a:t>
                  </a: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Monash Uni. </a:t>
                  </a:r>
                  <a:r>
                    <a:rPr lang="ko-KR" altLang="en-US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endParaRPr lang="en-US" altLang="ko-KR" sz="1800">
                    <a:solidFill>
                      <a:srgbClr val="000000"/>
                    </a:solidFill>
                    <a:latin typeface="(한)문화방송" pitchFamily="18" charset="-127"/>
                    <a:ea typeface="(한)문화방송" pitchFamily="18" charset="-127"/>
                  </a:endParaRPr>
                </a:p>
              </p:txBody>
            </p:sp>
            <p:sp>
              <p:nvSpPr>
                <p:cNvPr id="42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442" y="2669"/>
                  <a:ext cx="1715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C.R.E.F., INSEAD  </a:t>
                  </a:r>
                  <a:r>
                    <a:rPr lang="ko-KR" altLang="en-US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endParaRPr lang="en-US" altLang="ko-KR" sz="1800">
                    <a:solidFill>
                      <a:srgbClr val="000000"/>
                    </a:solidFill>
                    <a:latin typeface="(한)문화방송" pitchFamily="18" charset="-127"/>
                    <a:ea typeface="(한)문화방송" pitchFamily="18" charset="-127"/>
                  </a:endParaRPr>
                </a:p>
              </p:txBody>
            </p:sp>
            <p:sp>
              <p:nvSpPr>
                <p:cNvPr id="43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442" y="3087"/>
                  <a:ext cx="1547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Herdecke Uni.  </a:t>
                  </a:r>
                  <a:r>
                    <a:rPr lang="ko-KR" altLang="en-US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</a:t>
                  </a:r>
                </a:p>
              </p:txBody>
            </p:sp>
            <p:sp>
              <p:nvSpPr>
                <p:cNvPr id="44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442" y="3509"/>
                  <a:ext cx="3718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 dirty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- Uni. of Cambridge,</a:t>
                  </a:r>
                  <a:r>
                    <a:rPr lang="en-US" altLang="ko-KR" sz="1800" dirty="0">
                      <a:solidFill>
                        <a:srgbClr val="000000"/>
                      </a:solidFill>
                      <a:latin typeface="Arial" panose="020B0604020202020204" pitchFamily="34" charset="0"/>
                      <a:ea typeface="(한)문화방송" pitchFamily="18" charset="-127"/>
                    </a:rPr>
                    <a:t> </a:t>
                  </a:r>
                  <a:r>
                    <a:rPr lang="en-US" altLang="ko-KR" sz="1800" dirty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Family Business Network  </a:t>
                  </a:r>
                  <a:r>
                    <a:rPr lang="ko-KR" altLang="en-US" sz="1800" dirty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등</a:t>
                  </a:r>
                  <a:r>
                    <a:rPr lang="en-US" altLang="ko-KR" sz="1800" dirty="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.</a:t>
                  </a:r>
                </a:p>
              </p:txBody>
            </p:sp>
          </p:grpSp>
          <p:grpSp>
            <p:nvGrpSpPr>
              <p:cNvPr id="20" name="Group 16"/>
              <p:cNvGrpSpPr>
                <a:grpSpLocks/>
              </p:cNvGrpSpPr>
              <p:nvPr/>
            </p:nvGrpSpPr>
            <p:grpSpPr bwMode="auto">
              <a:xfrm>
                <a:off x="957" y="5137"/>
                <a:ext cx="3542" cy="577"/>
                <a:chOff x="383" y="2055"/>
                <a:chExt cx="1417" cy="231"/>
              </a:xfrm>
            </p:grpSpPr>
            <p:sp>
              <p:nvSpPr>
                <p:cNvPr id="37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484" y="2055"/>
                  <a:ext cx="131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AUSTRALIA</a:t>
                  </a:r>
                </a:p>
              </p:txBody>
            </p:sp>
            <p:pic>
              <p:nvPicPr>
                <p:cNvPr id="38" name="Picture 18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2125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9" name="Picture 19" descr="오스트레일리아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2101"/>
                  <a:ext cx="27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1" name="Group 20"/>
              <p:cNvGrpSpPr>
                <a:grpSpLocks/>
              </p:cNvGrpSpPr>
              <p:nvPr/>
            </p:nvGrpSpPr>
            <p:grpSpPr bwMode="auto">
              <a:xfrm>
                <a:off x="957" y="6190"/>
                <a:ext cx="2900" cy="577"/>
                <a:chOff x="383" y="2476"/>
                <a:chExt cx="1160" cy="231"/>
              </a:xfrm>
            </p:grpSpPr>
            <p:sp>
              <p:nvSpPr>
                <p:cNvPr id="34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484" y="2476"/>
                  <a:ext cx="1059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FRANCE</a:t>
                  </a:r>
                </a:p>
              </p:txBody>
            </p:sp>
            <p:pic>
              <p:nvPicPr>
                <p:cNvPr id="35" name="Picture 22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2546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6" name="Picture 23" descr="프랑스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2523"/>
                  <a:ext cx="27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2" name="Group 24"/>
              <p:cNvGrpSpPr>
                <a:grpSpLocks/>
              </p:cNvGrpSpPr>
              <p:nvPr/>
            </p:nvGrpSpPr>
            <p:grpSpPr bwMode="auto">
              <a:xfrm>
                <a:off x="957" y="7262"/>
                <a:ext cx="3250" cy="577"/>
                <a:chOff x="383" y="2905"/>
                <a:chExt cx="1300" cy="231"/>
              </a:xfrm>
            </p:grpSpPr>
            <p:sp>
              <p:nvSpPr>
                <p:cNvPr id="31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484" y="2905"/>
                  <a:ext cx="1199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GERMANY</a:t>
                  </a:r>
                </a:p>
              </p:txBody>
            </p:sp>
            <p:pic>
              <p:nvPicPr>
                <p:cNvPr id="32" name="Picture 26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2975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3" name="Picture 27" descr="독일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2948"/>
                  <a:ext cx="274" cy="16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3" name="Group 28"/>
              <p:cNvGrpSpPr>
                <a:grpSpLocks/>
              </p:cNvGrpSpPr>
              <p:nvPr/>
            </p:nvGrpSpPr>
            <p:grpSpPr bwMode="auto">
              <a:xfrm>
                <a:off x="957" y="3637"/>
                <a:ext cx="2467" cy="577"/>
                <a:chOff x="383" y="1455"/>
                <a:chExt cx="987" cy="231"/>
              </a:xfrm>
            </p:grpSpPr>
            <p:sp>
              <p:nvSpPr>
                <p:cNvPr id="28" name="Text Box 29"/>
                <p:cNvSpPr txBox="1">
                  <a:spLocks noChangeArrowheads="1"/>
                </p:cNvSpPr>
                <p:nvPr/>
              </p:nvSpPr>
              <p:spPr bwMode="auto">
                <a:xfrm>
                  <a:off x="484" y="1455"/>
                  <a:ext cx="88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U.S.A.</a:t>
                  </a:r>
                </a:p>
              </p:txBody>
            </p:sp>
            <p:pic>
              <p:nvPicPr>
                <p:cNvPr id="29" name="Picture 30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1525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30" name="Picture 31" descr="미국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1501"/>
                  <a:ext cx="274" cy="16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grpSp>
            <p:nvGrpSpPr>
              <p:cNvPr id="24" name="Group 32"/>
              <p:cNvGrpSpPr>
                <a:grpSpLocks/>
              </p:cNvGrpSpPr>
              <p:nvPr/>
            </p:nvGrpSpPr>
            <p:grpSpPr bwMode="auto">
              <a:xfrm>
                <a:off x="957" y="8305"/>
                <a:ext cx="4742" cy="577"/>
                <a:chOff x="383" y="3322"/>
                <a:chExt cx="1897" cy="231"/>
              </a:xfrm>
            </p:grpSpPr>
            <p:sp>
              <p:nvSpPr>
                <p:cNvPr id="25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484" y="3322"/>
                  <a:ext cx="1796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800">
                      <a:solidFill>
                        <a:srgbClr val="000000"/>
                      </a:solidFill>
                      <a:latin typeface="(한)문화방송" pitchFamily="18" charset="-127"/>
                      <a:ea typeface="(한)문화방송" pitchFamily="18" charset="-127"/>
                    </a:rPr>
                    <a:t>       UNITED KINGDOM</a:t>
                  </a:r>
                </a:p>
              </p:txBody>
            </p:sp>
            <p:pic>
              <p:nvPicPr>
                <p:cNvPr id="26" name="Picture 34" descr="354-Color Overlay red"/>
                <p:cNvPicPr>
                  <a:picLocks noChangeAspect="1" noChangeArrowheads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83" y="3392"/>
                  <a:ext cx="124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27" name="Picture 35" descr="영국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53" y="3371"/>
                  <a:ext cx="274" cy="17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239639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역사와 역할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R="0" lvl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557" y="1556792"/>
            <a:ext cx="2944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000" b="1" dirty="0">
                <a:latin typeface="+mj-lt"/>
              </a:rPr>
              <a:t>경제적 역할</a:t>
            </a:r>
            <a:r>
              <a:rPr lang="en-US" altLang="ko-KR" sz="2000" b="1" dirty="0">
                <a:latin typeface="+mj-lt"/>
              </a:rPr>
              <a:t>: </a:t>
            </a:r>
            <a:r>
              <a:rPr lang="ko-KR" altLang="en-US" sz="2000" b="1" dirty="0">
                <a:latin typeface="+mj-lt"/>
              </a:rPr>
              <a:t>미국</a:t>
            </a:r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-110667" y="1361570"/>
            <a:ext cx="6902451" cy="2954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endParaRPr lang="en-US" altLang="ko-KR" sz="1600" b="1" dirty="0">
              <a:solidFill>
                <a:srgbClr val="000000"/>
              </a:solidFill>
              <a:latin typeface="휴먼명조,한컴돋움"/>
            </a:endParaRP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600" b="1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  <a:endParaRPr lang="en-US" altLang="ko-KR" sz="1400" b="1" dirty="0">
              <a:solidFill>
                <a:srgbClr val="000000"/>
              </a:solidFill>
              <a:latin typeface="휴먼명조,한컴돋움"/>
            </a:endParaRP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가족 기업의 수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: 2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천만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전 미국 기업의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92%) ~ 4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백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1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십만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(18.3%)</a:t>
            </a:r>
            <a:r>
              <a:rPr lang="en-US" altLang="ko-KR" sz="1400" b="1" dirty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    ◆ Fortune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지 선정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500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대 기업 중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37%</a:t>
            </a:r>
            <a:r>
              <a:rPr lang="en-US" altLang="ko-KR" sz="1400" b="1" dirty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가장 빨리 성장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(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신규 직업 창출의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78% ~ 19%)</a:t>
            </a:r>
            <a:r>
              <a:rPr lang="en-US" altLang="ko-KR" sz="1400" b="1" dirty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순수 투자 금액의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75% 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이상이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30% 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이상의 이익을 냄</a:t>
            </a:r>
            <a:r>
              <a:rPr lang="ko-KR" altLang="en-US" sz="1400" b="1" dirty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    ◆ 대부분이 상속세를 위해 생명보험을 갖고 있다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.</a:t>
            </a:r>
            <a:r>
              <a:rPr lang="en-US" altLang="ko-KR" sz="1400" b="1" dirty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    ◆ 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노동력의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59% ~ 15%</a:t>
            </a:r>
            <a:r>
              <a:rPr lang="en-US" altLang="ko-KR" sz="1400" b="1" dirty="0">
                <a:solidFill>
                  <a:srgbClr val="000000"/>
                </a:solidFill>
                <a:latin typeface="휴먼명조" pitchFamily="2" charset="-127"/>
              </a:rPr>
              <a:t> </a:t>
            </a:r>
          </a:p>
          <a:p>
            <a:pPr eaLnBrk="0" fontAlgn="base" latinLnBrk="0" hangingPunct="0"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</a:pP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    ◆ GDP</a:t>
            </a:r>
            <a:r>
              <a:rPr lang="ko-KR" altLang="en-US" sz="1400" b="1" dirty="0">
                <a:solidFill>
                  <a:srgbClr val="000000"/>
                </a:solidFill>
                <a:latin typeface="휴먼명조,한컴돋움"/>
              </a:rPr>
              <a:t>의 </a:t>
            </a:r>
            <a:r>
              <a:rPr lang="en-US" altLang="ko-KR" sz="1400" b="1" dirty="0">
                <a:solidFill>
                  <a:srgbClr val="000000"/>
                </a:solidFill>
                <a:latin typeface="휴먼명조,한컴돋움"/>
              </a:rPr>
              <a:t>49% ~ 12%</a:t>
            </a:r>
            <a:r>
              <a:rPr lang="en-US" altLang="ko-KR" sz="1400" b="1" dirty="0">
                <a:solidFill>
                  <a:srgbClr val="000000"/>
                </a:solidFill>
                <a:latin typeface="휴먼명조" pitchFamily="2" charset="-127"/>
              </a:rPr>
              <a:t>  </a:t>
            </a:r>
          </a:p>
        </p:txBody>
      </p:sp>
      <p:grpSp>
        <p:nvGrpSpPr>
          <p:cNvPr id="8" name="组合 3"/>
          <p:cNvGrpSpPr>
            <a:grpSpLocks/>
          </p:cNvGrpSpPr>
          <p:nvPr/>
        </p:nvGrpSpPr>
        <p:grpSpPr bwMode="auto">
          <a:xfrm>
            <a:off x="467544" y="2174874"/>
            <a:ext cx="8435975" cy="4364038"/>
            <a:chOff x="1215" y="3260"/>
            <a:chExt cx="13283" cy="6872"/>
          </a:xfrm>
        </p:grpSpPr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4591" y="9255"/>
              <a:ext cx="9752" cy="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Char char="§"/>
                <a:tabLst/>
                <a:defRPr/>
              </a:pPr>
              <a:r>
                <a:rPr kumimoji="0" lang="ko-KR" alt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명조,한컴돋움"/>
                  <a:ea typeface="굴림" panose="020B0600000101010101" pitchFamily="50" charset="-127"/>
                </a:rPr>
                <a:t>자료</a:t>
              </a:r>
              <a:r>
                <a:rPr kumimoji="0" lang="en-US" altLang="ko-KR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명조,한컴돋움"/>
                  <a:ea typeface="굴림" panose="020B0600000101010101" pitchFamily="50" charset="-127"/>
                </a:rPr>
                <a:t>: M.C.Shanker, J.H.Astrachan(1996), "Myths and Realities: Family businesses' contribution to the US economy - A Framework for assessing family business statistics",  Family Business Review, 9(2), p.116.</a:t>
              </a:r>
            </a:p>
          </p:txBody>
        </p:sp>
        <p:grpSp>
          <p:nvGrpSpPr>
            <p:cNvPr id="12" name="组合 2"/>
            <p:cNvGrpSpPr>
              <a:grpSpLocks/>
            </p:cNvGrpSpPr>
            <p:nvPr/>
          </p:nvGrpSpPr>
          <p:grpSpPr bwMode="auto">
            <a:xfrm>
              <a:off x="1215" y="3260"/>
              <a:ext cx="13283" cy="5995"/>
              <a:chOff x="1215" y="3260"/>
              <a:chExt cx="13283" cy="5995"/>
            </a:xfrm>
          </p:grpSpPr>
          <p:grpSp>
            <p:nvGrpSpPr>
              <p:cNvPr id="13" name="组合 1"/>
              <p:cNvGrpSpPr>
                <a:grpSpLocks/>
              </p:cNvGrpSpPr>
              <p:nvPr/>
            </p:nvGrpSpPr>
            <p:grpSpPr bwMode="auto">
              <a:xfrm>
                <a:off x="7670" y="3260"/>
                <a:ext cx="6828" cy="5995"/>
                <a:chOff x="7218" y="3260"/>
                <a:chExt cx="6828" cy="5995"/>
              </a:xfrm>
            </p:grpSpPr>
            <p:grpSp>
              <p:nvGrpSpPr>
                <p:cNvPr id="19" name="Group 3"/>
                <p:cNvGrpSpPr>
                  <a:grpSpLocks/>
                </p:cNvGrpSpPr>
                <p:nvPr/>
              </p:nvGrpSpPr>
              <p:grpSpPr bwMode="auto">
                <a:xfrm>
                  <a:off x="7218" y="3260"/>
                  <a:ext cx="6592" cy="5995"/>
                  <a:chOff x="2148" y="1278"/>
                  <a:chExt cx="1554" cy="1554"/>
                </a:xfrm>
              </p:grpSpPr>
              <p:sp>
                <p:nvSpPr>
                  <p:cNvPr id="24" name="Oval 4"/>
                  <p:cNvSpPr>
                    <a:spLocks noChangeArrowheads="1"/>
                  </p:cNvSpPr>
                  <p:nvPr/>
                </p:nvSpPr>
                <p:spPr bwMode="auto">
                  <a:xfrm>
                    <a:off x="2148" y="1278"/>
                    <a:ext cx="1554" cy="155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00CCFF"/>
                      </a:gs>
                      <a:gs pos="50000">
                        <a:srgbClr val="FFFFFF"/>
                      </a:gs>
                      <a:gs pos="100000">
                        <a:srgbClr val="00CCFF"/>
                      </a:gs>
                    </a:gsLst>
                    <a:lin ang="5400000" scaled="1"/>
                  </a:gradFill>
                  <a:ln w="9525">
                    <a:round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163500" prstMaterial="legacyMatte">
                    <a:bevelT w="13500" h="13500" prst="angle"/>
                    <a:bevelB w="13500" h="13500" prst="angle"/>
                    <a:extrusionClr>
                      <a:srgbClr val="00CCFF"/>
                    </a:extrusionClr>
                    <a:contourClr>
                      <a:srgbClr val="00CCFF"/>
                    </a:contourClr>
                  </a:sp3d>
                </p:spPr>
                <p:txBody>
                  <a:bodyPr wrap="none" anchor="ctr">
                    <a:flatTx/>
                  </a:bodyPr>
                  <a:lstStyle>
                    <a:lvl1pPr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marL="0" marR="0" lvl="0" indent="0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" panose="020B0600000101010101" pitchFamily="50" charset="-127"/>
                      <a:ea typeface="굴림" panose="020B0600000101010101" pitchFamily="50" charset="-127"/>
                    </a:endParaRPr>
                  </a:p>
                </p:txBody>
              </p:sp>
              <p:sp>
                <p:nvSpPr>
                  <p:cNvPr id="25" name="Oval 5"/>
                  <p:cNvSpPr>
                    <a:spLocks noChangeArrowheads="1"/>
                  </p:cNvSpPr>
                  <p:nvPr/>
                </p:nvSpPr>
                <p:spPr bwMode="auto">
                  <a:xfrm>
                    <a:off x="2411" y="1568"/>
                    <a:ext cx="1008" cy="1008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66FFFF"/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marL="0" marR="0" lvl="0" indent="0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ko-KR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굴림" panose="020B0600000101010101" pitchFamily="50" charset="-127"/>
                      <a:ea typeface="굴림" panose="020B0600000101010101" pitchFamily="50" charset="-127"/>
                    </a:endParaRPr>
                  </a:p>
                </p:txBody>
              </p:sp>
              <p:sp>
                <p:nvSpPr>
                  <p:cNvPr id="26" name="Oval 6"/>
                  <p:cNvSpPr>
                    <a:spLocks noChangeArrowheads="1"/>
                  </p:cNvSpPr>
                  <p:nvPr/>
                </p:nvSpPr>
                <p:spPr bwMode="auto">
                  <a:xfrm>
                    <a:off x="2664" y="1846"/>
                    <a:ext cx="458" cy="460"/>
                  </a:xfrm>
                  <a:prstGeom prst="ellipse">
                    <a:avLst/>
                  </a:prstGeom>
                  <a:solidFill>
                    <a:srgbClr val="3333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12700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60000"/>
                      <a:buFont typeface="Wingdings" panose="05000000000000000000" pitchFamily="2" charset="2"/>
                      <a:buChar char="n"/>
                      <a:defRPr sz="32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1pPr>
                    <a:lvl2pPr marL="742950" indent="-285750" latinLnBrk="1">
                      <a:spcBef>
                        <a:spcPct val="20000"/>
                      </a:spcBef>
                      <a:buClr>
                        <a:schemeClr val="hlink"/>
                      </a:buClr>
                      <a:buSzPct val="55000"/>
                      <a:buFont typeface="Wingdings" panose="05000000000000000000" pitchFamily="2" charset="2"/>
                      <a:buChar char="n"/>
                      <a:defRPr sz="28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2pPr>
                    <a:lvl3pPr marL="1143000" indent="-228600" latinLnBrk="1">
                      <a:spcBef>
                        <a:spcPct val="20000"/>
                      </a:spcBef>
                      <a:buClr>
                        <a:schemeClr val="folHlink"/>
                      </a:buClr>
                      <a:buSzPct val="50000"/>
                      <a:buFont typeface="Wingdings" panose="05000000000000000000" pitchFamily="2" charset="2"/>
                      <a:buChar char="n"/>
                      <a:defRPr sz="24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3pPr>
                    <a:lvl4pPr marL="1600200" indent="-228600" latinLnBrk="1">
                      <a:spcBef>
                        <a:spcPct val="20000"/>
                      </a:spcBef>
                      <a:buClr>
                        <a:schemeClr val="accent2"/>
                      </a:buClr>
                      <a:buSzPct val="55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4pPr>
                    <a:lvl5pPr marL="2057400" indent="-228600" latinLnBrk="1">
                      <a:spcBef>
                        <a:spcPct val="20000"/>
                      </a:spcBef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accent1"/>
                      </a:buClr>
                      <a:buSzPct val="50000"/>
                      <a:buFont typeface="Wingdings" panose="05000000000000000000" pitchFamily="2" charset="2"/>
                      <a:buChar char="n"/>
                      <a:defRPr sz="2000">
                        <a:solidFill>
                          <a:schemeClr val="tx1"/>
                        </a:solidFill>
                        <a:latin typeface="굴림" panose="020B0600000101010101" pitchFamily="50" charset="-127"/>
                        <a:ea typeface="굴림" panose="020B0600000101010101" pitchFamily="50" charset="-127"/>
                      </a:defRPr>
                    </a:lvl9pPr>
                  </a:lstStyle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총 </a:t>
                    </a:r>
                    <a:r>
                      <a:rPr kumimoji="0" lang="ko-KR" altLang="en-US" sz="1200" b="0" i="0" u="none" strike="noStrike" kern="0" cap="none" spc="0" normalizeH="0" baseline="0" noProof="0" dirty="0" err="1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기업수</a:t>
                    </a:r>
                    <a:r>
                      <a:rPr kumimoji="0" lang="ko-KR" alt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 </a:t>
                    </a:r>
                    <a:r>
                      <a: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4</a:t>
                    </a:r>
                    <a:r>
                      <a:rPr kumimoji="0" lang="ko-KR" alt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백만</a:t>
                    </a:r>
                    <a:r>
                      <a: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</a:t>
                    </a:r>
                    <a:r>
                      <a:rPr kumimoji="0" lang="ko-KR" alt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천사</a:t>
                    </a: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endParaRPr kumimoji="0" lang="ko-KR" altLang="en-US" sz="12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Arial" panose="020B0604020202020204" pitchFamily="34" charset="0"/>
                      <a:ea typeface="굴림" panose="020B0600000101010101" pitchFamily="50" charset="-127"/>
                    </a:endParaRP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GDP</a:t>
                    </a:r>
                    <a:r>
                      <a:rPr kumimoji="0" lang="ko-KR" alt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의 </a:t>
                    </a:r>
                    <a:r>
                      <a: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12%</a:t>
                    </a: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노동력의 </a:t>
                    </a:r>
                    <a:r>
                      <a: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15%</a:t>
                    </a:r>
                  </a:p>
                  <a:p>
                    <a:pPr marL="0" marR="0" lvl="0" indent="0" algn="ctr" defTabSz="914400" eaLnBrk="1" fontAlgn="base" latinLnBrk="1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 typeface="Wingdings" panose="05000000000000000000" pitchFamily="2" charset="2"/>
                      <a:buNone/>
                      <a:tabLst/>
                      <a:defRPr/>
                    </a:pPr>
                    <a:r>
                      <a:rPr kumimoji="0" lang="ko-KR" altLang="en-US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신규직업창출의 </a:t>
                    </a:r>
                    <a:r>
                      <a:rPr kumimoji="0" lang="en-US" altLang="ko-KR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굴림" panose="020B0600000101010101" pitchFamily="50" charset="-127"/>
                      </a:rPr>
                      <a:t>19%</a:t>
                    </a:r>
                  </a:p>
                </p:txBody>
              </p:sp>
            </p:grpSp>
            <p:sp>
              <p:nvSpPr>
                <p:cNvPr id="20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9520" y="3505"/>
                  <a:ext cx="2357" cy="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총 기업 수</a:t>
                  </a:r>
                </a:p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2</a:t>
                  </a: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천만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3</a:t>
                  </a: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천사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(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92%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)</a:t>
                  </a:r>
                  <a:endParaRPr kumimoji="0" lang="ko-KR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2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9520" y="4557"/>
                  <a:ext cx="1722" cy="7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총 기업 수</a:t>
                  </a:r>
                </a:p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12</a:t>
                  </a: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백만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2</a:t>
                  </a: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천사</a:t>
                  </a:r>
                </a:p>
              </p:txBody>
            </p:sp>
            <p:sp>
              <p:nvSpPr>
                <p:cNvPr id="22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7218" y="5918"/>
                  <a:ext cx="6828" cy="7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GDP</a:t>
                  </a: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의    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GDP</a:t>
                  </a: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의                             노동력의    노동력의</a:t>
                  </a:r>
                </a:p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 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49%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      30%                                  37%        </a:t>
                  </a: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59%</a:t>
                  </a:r>
                </a:p>
              </p:txBody>
            </p:sp>
            <p:sp>
              <p:nvSpPr>
                <p:cNvPr id="23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9504" y="7405"/>
                  <a:ext cx="1968" cy="158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신규직업창출의</a:t>
                  </a: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49%</a:t>
                  </a: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en-US" altLang="ko-KR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Verdana" panose="020B0604030504040204" pitchFamily="34" charset="0"/>
                    <a:ea typeface="굴림" panose="020B0600000101010101" pitchFamily="50" charset="-127"/>
                  </a:endParaRP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신규직업창출의</a:t>
                  </a:r>
                </a:p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en-US" altLang="ko-KR" sz="12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Verdana" panose="020B0604030504040204" pitchFamily="34" charset="0"/>
                      <a:ea typeface="굴림" panose="020B0600000101010101" pitchFamily="50" charset="-127"/>
                    </a:rPr>
                    <a:t>78%</a:t>
                  </a:r>
                </a:p>
              </p:txBody>
            </p:sp>
          </p:grpSp>
          <p:grpSp>
            <p:nvGrpSpPr>
              <p:cNvPr id="15" name="Group 23"/>
              <p:cNvGrpSpPr>
                <a:grpSpLocks/>
              </p:cNvGrpSpPr>
              <p:nvPr/>
            </p:nvGrpSpPr>
            <p:grpSpPr bwMode="auto">
              <a:xfrm>
                <a:off x="1215" y="7370"/>
                <a:ext cx="8050" cy="1132"/>
                <a:chOff x="204" y="3113"/>
                <a:chExt cx="3220" cy="453"/>
              </a:xfrm>
            </p:grpSpPr>
            <p:sp>
              <p:nvSpPr>
                <p:cNvPr id="16" name="Rectangle 24"/>
                <p:cNvSpPr>
                  <a:spLocks noChangeArrowheads="1"/>
                </p:cNvSpPr>
                <p:nvPr/>
              </p:nvSpPr>
              <p:spPr bwMode="auto">
                <a:xfrm>
                  <a:off x="239" y="3141"/>
                  <a:ext cx="3150" cy="397"/>
                </a:xfrm>
                <a:prstGeom prst="rect">
                  <a:avLst/>
                </a:prstGeom>
                <a:gradFill rotWithShape="1">
                  <a:gsLst>
                    <a:gs pos="0">
                      <a:srgbClr val="BEFF07"/>
                    </a:gs>
                    <a:gs pos="50000">
                      <a:srgbClr val="FFFFFF"/>
                    </a:gs>
                    <a:gs pos="100000">
                      <a:srgbClr val="BEFF07"/>
                    </a:gs>
                  </a:gsLst>
                  <a:lin ang="5400000" scaled="1"/>
                </a:gradFill>
                <a:ln>
                  <a:noFill/>
                </a:ln>
                <a:effectLst>
                  <a:outerShdw dist="35921" dir="2700000" algn="ctr" rotWithShape="0">
                    <a:srgbClr val="1C1C1C"/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7" name="Rectangle 25"/>
                <p:cNvSpPr>
                  <a:spLocks noChangeArrowheads="1"/>
                </p:cNvSpPr>
                <p:nvPr/>
              </p:nvSpPr>
              <p:spPr bwMode="auto">
                <a:xfrm>
                  <a:off x="204" y="3113"/>
                  <a:ext cx="3220" cy="45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endParaRPr kumimoji="0" lang="ko-KR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8" name="Rectangle 26"/>
                <p:cNvSpPr>
                  <a:spLocks noChangeArrowheads="1"/>
                </p:cNvSpPr>
                <p:nvPr/>
              </p:nvSpPr>
              <p:spPr bwMode="auto">
                <a:xfrm>
                  <a:off x="249" y="3249"/>
                  <a:ext cx="3085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marL="0" marR="0" lvl="0" indent="0" algn="ctr" defTabSz="914400" eaLnBrk="1" fontAlgn="base" latinLnBrk="1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  <a:tabLst/>
                    <a:defRPr/>
                  </a:pPr>
                  <a:r>
                    <a:rPr kumimoji="0" lang="ko-KR" altLang="en-US" sz="18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가족기업은</a:t>
                  </a:r>
                  <a:r>
                    <a: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 미국 경제의 </a:t>
                  </a:r>
                  <a:r>
                    <a: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기초</a:t>
                  </a:r>
                  <a:r>
                    <a:rPr kumimoji="0" lang="en-US" altLang="ko-KR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, </a:t>
                  </a:r>
                  <a:r>
                    <a:rPr kumimoji="0" lang="ko-KR" altLang="en-US" sz="1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HY울릉도M" pitchFamily="18" charset="-127"/>
                      <a:ea typeface="HY울릉도M" pitchFamily="18" charset="-127"/>
                    </a:rPr>
                    <a:t>등뼈</a:t>
                  </a:r>
                  <a:endParaRPr kumimoji="0" lang="ko-KR" alt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HY울릉도M" pitchFamily="18" charset="-127"/>
                    <a:ea typeface="HY울릉도M" pitchFamily="18" charset="-127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52416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역사와 역할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506984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000" b="1" dirty="0"/>
              <a:t>경제적 역할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독일</a:t>
            </a:r>
          </a:p>
        </p:txBody>
      </p:sp>
      <p:sp>
        <p:nvSpPr>
          <p:cNvPr id="8" name="내용 개체 틀 2"/>
          <p:cNvSpPr txBox="1">
            <a:spLocks/>
          </p:cNvSpPr>
          <p:nvPr/>
        </p:nvSpPr>
        <p:spPr bwMode="auto">
          <a:xfrm>
            <a:off x="539552" y="2022475"/>
            <a:ext cx="8355012" cy="4676775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25000" lnSpcReduction="20000"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ko-KR" altLang="en-US" sz="3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</a:t>
            </a:r>
            <a:r>
              <a:rPr kumimoji="1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           </a:t>
            </a:r>
            <a:endParaRPr kumimoji="1" lang="en-US" altLang="ko-KR" sz="4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     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1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kumimoji="1" lang="en-US" altLang="ko-KR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(</a:t>
            </a:r>
            <a:r>
              <a:rPr kumimoji="1" lang="ko-KR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단위</a:t>
            </a:r>
            <a:r>
              <a:rPr kumimoji="1" lang="en-US" altLang="ko-KR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: </a:t>
            </a:r>
            <a:r>
              <a:rPr kumimoji="1" lang="ko-KR" alt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유로</a:t>
            </a:r>
            <a:r>
              <a:rPr kumimoji="1" lang="en-US" altLang="ko-KR" sz="4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, %)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3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1" lang="en-US" altLang="ko-KR" sz="5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1" lang="en-US" altLang="ko-KR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10</a:t>
            </a:r>
            <a:r>
              <a:rPr kumimoji="1" lang="ko-KR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억 이하가 중소기업</a:t>
            </a:r>
            <a:endParaRPr kumimoji="1" lang="en-US" altLang="ko-KR" sz="8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charset="0"/>
              <a:buChar char="p"/>
              <a:tabLst/>
              <a:defRPr/>
            </a:pPr>
            <a:r>
              <a:rPr kumimoji="1" lang="ko-KR" altLang="en-US" sz="8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가족기업은</a:t>
            </a:r>
            <a:r>
              <a:rPr kumimoji="1" lang="ko-KR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전 기업의 </a:t>
            </a:r>
            <a:r>
              <a:rPr kumimoji="1" lang="en-US" altLang="ko-KR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95.3%, </a:t>
            </a:r>
            <a:r>
              <a:rPr kumimoji="1" lang="ko-KR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매출액의 </a:t>
            </a:r>
            <a:r>
              <a:rPr kumimoji="1" lang="en-US" altLang="ko-KR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41.1%, </a:t>
            </a:r>
            <a:r>
              <a:rPr kumimoji="1" lang="ko-KR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고용의 </a:t>
            </a:r>
            <a:r>
              <a:rPr kumimoji="1" lang="en-US" altLang="ko-KR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61.2% </a:t>
            </a:r>
            <a:r>
              <a:rPr kumimoji="1" lang="ko-KR" alt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담당</a:t>
            </a:r>
            <a:r>
              <a:rPr kumimoji="1" lang="en-US" altLang="ko-KR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</a:t>
            </a:r>
            <a:r>
              <a:rPr kumimoji="1" lang="en-US" altLang="ko-KR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                                                                                               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  </a:t>
            </a:r>
            <a:r>
              <a:rPr kumimoji="1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자료</a:t>
            </a:r>
            <a:r>
              <a:rPr kumimoji="1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: </a:t>
            </a:r>
            <a:r>
              <a:rPr kumimoji="1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독일 중소기업연구소</a:t>
            </a:r>
            <a:r>
              <a:rPr kumimoji="1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(2006</a:t>
            </a:r>
            <a:r>
              <a:rPr kumimoji="1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년 기준</a:t>
            </a:r>
            <a:r>
              <a:rPr kumimoji="1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: 10</a:t>
            </a:r>
            <a:r>
              <a:rPr kumimoji="1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억 유로 이하가 중소기업</a:t>
            </a:r>
            <a:r>
              <a:rPr kumimoji="1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)/</a:t>
            </a:r>
            <a:r>
              <a:rPr kumimoji="0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 </a:t>
            </a:r>
            <a:r>
              <a:rPr kumimoji="0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현대경제연구원</a:t>
            </a:r>
            <a:r>
              <a:rPr kumimoji="0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(2011), “</a:t>
            </a:r>
            <a:r>
              <a:rPr kumimoji="0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동반성장의 비결 독일 </a:t>
            </a:r>
            <a:r>
              <a:rPr kumimoji="0" lang="ko-KR" altLang="en-US" sz="3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강소기업에</a:t>
            </a:r>
            <a:r>
              <a:rPr kumimoji="0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 있다</a:t>
            </a:r>
            <a:r>
              <a:rPr kumimoji="0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”, </a:t>
            </a:r>
            <a:r>
              <a:rPr kumimoji="0" lang="ko-KR" altLang="en-US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재인용</a:t>
            </a:r>
            <a:r>
              <a:rPr kumimoji="0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  <a:sym typeface="+mn-ea"/>
              </a:rPr>
              <a:t>.    </a:t>
            </a:r>
            <a:r>
              <a:rPr kumimoji="0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endParaRPr kumimoji="1" lang="ko-KR" altLang="en-US" sz="3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  <a:r>
              <a:rPr kumimoji="1" lang="en-US" altLang="ko-KR" sz="3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                                                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1" lang="en-US" altLang="ko-KR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    </a:t>
            </a:r>
            <a:endParaRPr kumimoji="1" lang="ko-KR" altLang="en-US" sz="17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543" y="2022475"/>
            <a:ext cx="6120914" cy="298729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019800" y="1654995"/>
            <a:ext cx="1502334" cy="3539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ko-KR" sz="1700" b="1" kern="0" dirty="0">
                <a:solidFill>
                  <a:srgbClr val="000000"/>
                </a:solidFill>
                <a:latin typeface="굴림"/>
                <a:ea typeface="굴림"/>
              </a:rPr>
              <a:t> </a:t>
            </a:r>
            <a:r>
              <a:rPr kumimoji="1" lang="en-US" altLang="ko-KR" sz="1400" kern="0" dirty="0">
                <a:solidFill>
                  <a:srgbClr val="000000"/>
                </a:solidFill>
                <a:latin typeface="굴림"/>
                <a:ea typeface="굴림"/>
              </a:rPr>
              <a:t>(</a:t>
            </a:r>
            <a:r>
              <a:rPr kumimoji="1" lang="ko-KR" altLang="en-US" sz="1400" kern="0" dirty="0">
                <a:solidFill>
                  <a:srgbClr val="000000"/>
                </a:solidFill>
                <a:latin typeface="굴림"/>
                <a:ea typeface="굴림"/>
              </a:rPr>
              <a:t>단위</a:t>
            </a:r>
            <a:r>
              <a:rPr kumimoji="1" lang="en-US" altLang="ko-KR" sz="1400" kern="0" dirty="0">
                <a:solidFill>
                  <a:srgbClr val="000000"/>
                </a:solidFill>
                <a:latin typeface="굴림"/>
                <a:ea typeface="굴림"/>
              </a:rPr>
              <a:t>: </a:t>
            </a:r>
            <a:r>
              <a:rPr kumimoji="1" lang="ko-KR" altLang="en-US" sz="1400" kern="0" dirty="0">
                <a:solidFill>
                  <a:srgbClr val="000000"/>
                </a:solidFill>
                <a:latin typeface="굴림"/>
                <a:ea typeface="굴림"/>
              </a:rPr>
              <a:t>유로</a:t>
            </a:r>
            <a:r>
              <a:rPr kumimoji="1" lang="en-US" altLang="ko-KR" sz="1400" kern="0" dirty="0">
                <a:solidFill>
                  <a:srgbClr val="000000"/>
                </a:solidFill>
                <a:latin typeface="굴림"/>
                <a:ea typeface="굴림"/>
              </a:rPr>
              <a:t>, %)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704769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역사와 역할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51519" y="836712"/>
            <a:ext cx="59046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 typeface="Wingdings"/>
              <a:buChar char="v"/>
              <a:defRPr/>
            </a:pPr>
            <a:r>
              <a:rPr kumimoji="0" lang="ko-KR" altLang="en-US" sz="2000" b="1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각 나라별 가족기업의 경제적 비중</a:t>
            </a:r>
            <a:r>
              <a:rPr kumimoji="0" lang="en-US" altLang="ko-KR" sz="200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(P.14, </a:t>
            </a:r>
            <a:r>
              <a:rPr kumimoji="0" lang="ko-KR" altLang="en-US" sz="200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표 </a:t>
            </a:r>
            <a:r>
              <a:rPr kumimoji="0" lang="en-US" altLang="ko-KR" sz="2000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1-4)</a:t>
            </a:r>
            <a:endParaRPr kumimoji="0" lang="ko-KR" altLang="en-US" sz="2000" i="0" u="none" strike="noStrike" kern="1200" cap="none" spc="0" normalizeH="0" baseline="0" dirty="0">
              <a:solidFill>
                <a:prstClr val="black"/>
              </a:solidFill>
              <a:effectLst/>
              <a:uLnTx/>
              <a:uFillTx/>
              <a:latin typeface="맑은 고딕"/>
              <a:ea typeface="맑은 고딕"/>
              <a:cs typeface="+mn-cs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tretch>
            <a:fillRect/>
          </a:stretch>
        </p:blipFill>
        <p:spPr>
          <a:xfrm>
            <a:off x="984193" y="1279973"/>
            <a:ext cx="7175614" cy="4298053"/>
          </a:xfrm>
          <a:prstGeom prst="rect">
            <a:avLst/>
          </a:prstGeom>
        </p:spPr>
      </p:pic>
      <p:sp>
        <p:nvSpPr>
          <p:cNvPr id="15" name="가로 글상자 14"/>
          <p:cNvSpPr txBox="1"/>
          <p:nvPr/>
        </p:nvSpPr>
        <p:spPr>
          <a:xfrm>
            <a:off x="467544" y="5733256"/>
            <a:ext cx="7632848" cy="903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dirty="0"/>
              <a:t>0</a:t>
            </a:r>
            <a:r>
              <a:rPr lang="ko-KR" altLang="en-US" dirty="0"/>
              <a:t> </a:t>
            </a:r>
            <a:r>
              <a:rPr lang="ko-KR" altLang="en-US" b="1" dirty="0"/>
              <a:t>전세계 </a:t>
            </a:r>
            <a:r>
              <a:rPr lang="en-US" altLang="ko-KR" b="1" dirty="0"/>
              <a:t>GDP </a:t>
            </a:r>
            <a:r>
              <a:rPr lang="ko-KR" altLang="en-US" b="1" dirty="0"/>
              <a:t>의</a:t>
            </a:r>
            <a:r>
              <a:rPr lang="en-US" altLang="ko-KR" b="1" dirty="0"/>
              <a:t> 70%,</a:t>
            </a:r>
            <a:r>
              <a:rPr lang="ko-KR" altLang="en-US" b="1" dirty="0"/>
              <a:t> 노동력의 </a:t>
            </a:r>
            <a:r>
              <a:rPr lang="en-US" altLang="ko-KR" b="1" dirty="0"/>
              <a:t>60%</a:t>
            </a:r>
            <a:r>
              <a:rPr lang="ko-KR" altLang="en-US" dirty="0"/>
              <a:t> 담당</a:t>
            </a:r>
            <a:r>
              <a:rPr lang="en-US" altLang="ko-KR" dirty="0"/>
              <a:t>/</a:t>
            </a:r>
            <a:r>
              <a:rPr lang="ko-KR" altLang="en-US" dirty="0"/>
              <a:t> 지역사회를 통한 인프라</a:t>
            </a:r>
            <a:r>
              <a:rPr lang="en-US" altLang="ko-KR" dirty="0"/>
              <a:t>,</a:t>
            </a:r>
            <a:r>
              <a:rPr lang="ko-KR" altLang="en-US" dirty="0"/>
              <a:t> 헬스케어</a:t>
            </a:r>
            <a:r>
              <a:rPr lang="en-US" altLang="ko-KR" dirty="0"/>
              <a:t>,</a:t>
            </a:r>
            <a:r>
              <a:rPr lang="ko-KR" altLang="en-US" dirty="0"/>
              <a:t> 교육 지원  </a:t>
            </a:r>
            <a:r>
              <a:rPr lang="en-US" altLang="ko-KR" dirty="0"/>
              <a:t>(The secrets of outperforming family-owned businesses, </a:t>
            </a:r>
            <a:r>
              <a:rPr lang="en-US" altLang="ko-KR" dirty="0" err="1"/>
              <a:t>Mckinsey</a:t>
            </a:r>
            <a:r>
              <a:rPr lang="en-US" altLang="ko-KR" dirty="0"/>
              <a:t> &amp; Company Report, 2023, Nov. 28) </a:t>
            </a:r>
          </a:p>
        </p:txBody>
      </p:sp>
    </p:spTree>
    <p:extLst>
      <p:ext uri="{BB962C8B-B14F-4D97-AF65-F5344CB8AC3E}">
        <p14:creationId xmlns:p14="http://schemas.microsoft.com/office/powerpoint/2010/main" val="4174484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역사와 역할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가족기업의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1628800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사회적 역할</a:t>
            </a:r>
          </a:p>
        </p:txBody>
      </p:sp>
      <p:sp>
        <p:nvSpPr>
          <p:cNvPr id="9" name="Rectangle 2"/>
          <p:cNvSpPr/>
          <p:nvPr/>
        </p:nvSpPr>
        <p:spPr>
          <a:xfrm>
            <a:off x="611560" y="2074295"/>
            <a:ext cx="8065268" cy="2665345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marL="285750" indent="-285750" algn="just" eaLnBrk="0" fontAlgn="base" latinLnBrk="0" hangingPunct="0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en-US" altLang="ko-KR" b="1" noProof="1">
                <a:solidFill>
                  <a:srgbClr val="000000"/>
                </a:solidFill>
                <a:latin typeface="Arial" pitchFamily="34" charset="0"/>
                <a:ea typeface="굴림" panose="020B0600000101010101" pitchFamily="50" charset="-127"/>
                <a:cs typeface="+mn-ea"/>
              </a:rPr>
              <a:t> “</a:t>
            </a:r>
            <a:r>
              <a:rPr lang="ko-KR" altLang="en-US" b="1" noProof="1">
                <a:solidFill>
                  <a:srgbClr val="FF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미국 경제와 사회를 구축하는 기초는 가족이다</a:t>
            </a:r>
            <a:r>
              <a:rPr lang="ko-KR" altLang="en-US" b="1" noProof="1">
                <a:solidFill>
                  <a:srgbClr val="000000"/>
                </a:solidFill>
                <a:latin typeface="Arial" pitchFamily="34" charset="0"/>
                <a:ea typeface="굴림" panose="020B0600000101010101" pitchFamily="50" charset="-127"/>
                <a:cs typeface="+mn-ea"/>
              </a:rPr>
              <a:t>”</a:t>
            </a:r>
            <a:r>
              <a:rPr lang="en-US" altLang="ko-KR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. </a:t>
            </a:r>
            <a:endParaRPr lang="en-US" altLang="ko-KR" b="1" noProof="1">
              <a:solidFill>
                <a:srgbClr val="000000"/>
              </a:solidFill>
              <a:latin typeface="휴먼명조" pitchFamily="2" charset="-127"/>
              <a:ea typeface="굴림" panose="020B0600000101010101" pitchFamily="50" charset="-127"/>
            </a:endParaRPr>
          </a:p>
          <a:p>
            <a:pPr marL="285750" indent="-285750" algn="just" eaLnBrk="0" fontAlgn="base" latinLnBrk="0" hangingPunct="0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지역사회에 대한 역할</a:t>
            </a:r>
            <a:r>
              <a:rPr lang="ko-KR" altLang="en-US" b="1" noProof="1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  <a:cs typeface="+mn-ea"/>
              </a:rPr>
              <a:t> </a:t>
            </a:r>
            <a:endParaRPr lang="ko-KR" altLang="en-US" b="1" noProof="1">
              <a:solidFill>
                <a:srgbClr val="000000"/>
              </a:solidFill>
              <a:latin typeface="휴먼명조" pitchFamily="2" charset="-127"/>
              <a:ea typeface="굴림" panose="020B0600000101010101" pitchFamily="50" charset="-127"/>
            </a:endParaRPr>
          </a:p>
          <a:p>
            <a:pPr algn="just" eaLnBrk="0" fontAlgn="base" latinLnBrk="0" hangingPunct="0">
              <a:spcBef>
                <a:spcPct val="50000"/>
              </a:spcBef>
              <a:spcAft>
                <a:spcPct val="0"/>
              </a:spcAft>
              <a:buSzPct val="60000"/>
              <a:buFont typeface="Wingdings" pitchFamily="2" charset="2"/>
              <a:buNone/>
              <a:defRPr/>
            </a:pP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    가족기업의 창업자와 승계자는 가족과 </a:t>
            </a:r>
            <a:r>
              <a:rPr lang="ko-KR" altLang="en-US" b="1" noProof="1">
                <a:solidFill>
                  <a:srgbClr val="FF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지역사회</a:t>
            </a: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의 유지를 위해 고도의</a:t>
            </a:r>
            <a:endParaRPr lang="en-US" altLang="ko-KR" b="1" noProof="1">
              <a:solidFill>
                <a:srgbClr val="000000"/>
              </a:solidFill>
              <a:latin typeface="휴먼명조,한컴돋움"/>
              <a:ea typeface="굴림" panose="020B0600000101010101" pitchFamily="50" charset="-127"/>
              <a:cs typeface="+mn-ea"/>
            </a:endParaRPr>
          </a:p>
          <a:p>
            <a:pPr algn="just" eaLnBrk="0" fontAlgn="base" latinLnBrk="0" hangingPunct="0">
              <a:spcBef>
                <a:spcPct val="50000"/>
              </a:spcBef>
              <a:spcAft>
                <a:spcPct val="0"/>
              </a:spcAft>
              <a:buSzPct val="60000"/>
              <a:buFont typeface="Wingdings" pitchFamily="2" charset="2"/>
              <a:buNone/>
              <a:defRPr/>
            </a:pPr>
            <a:r>
              <a:rPr lang="en-US" altLang="ko-KR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   </a:t>
            </a:r>
            <a:r>
              <a:rPr lang="ko-KR" altLang="en-US" b="1" noProof="1">
                <a:solidFill>
                  <a:srgbClr val="000000"/>
                </a:solidFill>
                <a:latin typeface="휴먼명조,한컴돋움"/>
                <a:ea typeface="굴림" panose="020B0600000101010101" pitchFamily="50" charset="-127"/>
                <a:cs typeface="+mn-ea"/>
              </a:rPr>
              <a:t> 강한 책임감을 갖고 있음</a:t>
            </a:r>
            <a:r>
              <a:rPr lang="ko-KR" altLang="en-US" b="1" noProof="1">
                <a:solidFill>
                  <a:srgbClr val="000000"/>
                </a:solidFill>
                <a:latin typeface="휴먼명조" pitchFamily="2" charset="-127"/>
                <a:ea typeface="굴림" panose="020B0600000101010101" pitchFamily="50" charset="-127"/>
                <a:cs typeface="+mn-ea"/>
              </a:rPr>
              <a:t> </a:t>
            </a:r>
            <a:endParaRPr lang="ko-KR" altLang="en-US" b="1" noProof="1">
              <a:solidFill>
                <a:srgbClr val="000000"/>
              </a:solidFill>
              <a:latin typeface="휴먼명조" pitchFamily="2" charset="-127"/>
              <a:ea typeface="굴림" panose="020B0600000101010101" pitchFamily="50" charset="-127"/>
            </a:endParaRPr>
          </a:p>
          <a:p>
            <a:pPr marL="285750" indent="-285750" algn="just" eaLnBrk="0" fontAlgn="base" latinLnBrk="0" hangingPunct="0">
              <a:spcBef>
                <a:spcPct val="5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noProof="1">
                <a:solidFill>
                  <a:srgbClr val="FF0000"/>
                </a:solidFill>
                <a:latin typeface="굴림"/>
                <a:ea typeface="굴림"/>
                <a:cs typeface="+mn-ea"/>
                <a:sym typeface="+mn-ea"/>
              </a:rPr>
              <a:t>가족기업의 발전은 가정의 화목이 출발점</a:t>
            </a:r>
            <a:endParaRPr lang="ko-KR" altLang="en-US" b="1" noProof="1">
              <a:solidFill>
                <a:srgbClr val="FF0000"/>
              </a:solidFill>
              <a:latin typeface="굴림"/>
              <a:ea typeface="굴림"/>
              <a:sym typeface="+mn-ea"/>
            </a:endParaRPr>
          </a:p>
          <a:p>
            <a:pPr marL="285750" indent="-285750" algn="just" fontAlgn="base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noProof="1">
                <a:solidFill>
                  <a:srgbClr val="000000"/>
                </a:solidFill>
                <a:latin typeface="굴림"/>
                <a:ea typeface="굴림"/>
                <a:cs typeface="+mn-ea"/>
                <a:sym typeface="+mn-ea"/>
              </a:rPr>
              <a:t>가정의 화목은 기업의 발전을 불러 온다</a:t>
            </a:r>
            <a:r>
              <a:rPr lang="en-US" altLang="ko-KR" b="1" noProof="1">
                <a:solidFill>
                  <a:srgbClr val="000000"/>
                </a:solidFill>
                <a:latin typeface="굴림"/>
                <a:ea typeface="굴림"/>
                <a:cs typeface="+mn-ea"/>
                <a:sym typeface="+mn-ea"/>
              </a:rPr>
              <a:t>. </a:t>
            </a:r>
            <a:endParaRPr lang="en-US" altLang="ko-KR" b="1" noProof="1">
              <a:solidFill>
                <a:srgbClr val="000000"/>
              </a:solidFill>
              <a:latin typeface="굴림"/>
              <a:ea typeface="굴림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60000"/>
              <a:buFont typeface="Wingdings" pitchFamily="2" charset="2"/>
              <a:buNone/>
              <a:defRPr/>
            </a:pPr>
            <a:endParaRPr lang="ko-KR" altLang="en-US" sz="1600" b="1" noProof="1">
              <a:solidFill>
                <a:srgbClr val="000000"/>
              </a:solidFill>
              <a:latin typeface="굴림"/>
              <a:ea typeface="굴림"/>
            </a:endParaRPr>
          </a:p>
        </p:txBody>
      </p: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1097255" y="4756289"/>
            <a:ext cx="7435186" cy="1128712"/>
            <a:chOff x="866" y="2523"/>
            <a:chExt cx="5018" cy="726"/>
          </a:xfrm>
        </p:grpSpPr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1311" y="2523"/>
              <a:ext cx="4081" cy="521"/>
            </a:xfrm>
            <a:prstGeom prst="rect">
              <a:avLst/>
            </a:prstGeom>
            <a:gradFill rotWithShape="1">
              <a:gsLst>
                <a:gs pos="0">
                  <a:srgbClr val="BEFF07"/>
                </a:gs>
                <a:gs pos="50000">
                  <a:srgbClr val="FFFFFF"/>
                </a:gs>
                <a:gs pos="100000">
                  <a:srgbClr val="BEFF07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rgbClr val="1C1C1C"/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866" y="2523"/>
              <a:ext cx="4259" cy="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defTabSz="91440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5" name="Rectangle 17"/>
            <p:cNvSpPr>
              <a:spLocks noChangeArrowheads="1"/>
            </p:cNvSpPr>
            <p:nvPr/>
          </p:nvSpPr>
          <p:spPr bwMode="auto">
            <a:xfrm>
              <a:off x="1022" y="2558"/>
              <a:ext cx="4862" cy="6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latinLnBrk="1"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latinLnBrk="1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sz="28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latinLnBrk="1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latinLnBrk="1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latinLnBrk="1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"</a:t>
              </a:r>
              <a:r>
                <a:rPr kumimoji="0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화목한 가족이 튼튼한 기업을 만든다</a:t>
              </a:r>
              <a:r>
                <a:rPr kumimoji="0" lang="en-US" altLang="ko-K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" </a:t>
              </a:r>
            </a:p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sym typeface="굴림" panose="020B0600000101010101" pitchFamily="50" charset="-127"/>
                </a:rPr>
                <a:t>(</a:t>
              </a:r>
              <a:r>
                <a:rPr kumimoji="0" lang="ko-KR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sym typeface="굴림" panose="020B0600000101010101" pitchFamily="50" charset="-127"/>
                </a:rPr>
                <a:t>家和萬事成</a:t>
              </a: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sym typeface="굴림" panose="020B0600000101010101" pitchFamily="50" charset="-127"/>
                </a:rPr>
                <a:t>)</a:t>
              </a:r>
              <a:endParaRPr kumimoji="0" lang="en-US" altLang="ko-KR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pitchFamily="18" charset="-127"/>
                <a:ea typeface="HY울릉도M" pitchFamily="18" charset="-127"/>
              </a:endParaRPr>
            </a:p>
            <a:p>
              <a:pPr marL="0" marR="0" lvl="0" indent="0" algn="ctr" defTabSz="914400" eaLnBrk="1" fontAlgn="base" latinLnBrk="1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altLang="ko-KR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Y울릉도M" pitchFamily="18" charset="-127"/>
                  <a:ea typeface="HY울릉도M" pitchFamily="18" charset="-127"/>
                </a:rPr>
                <a:t>Strong family creates strong businesses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81602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역사와</a:t>
            </a:r>
            <a:r>
              <a:rPr lang="en-US" altLang="ko-KR" sz="3200" dirty="0"/>
              <a:t> </a:t>
            </a:r>
            <a:r>
              <a:rPr lang="ko-KR" altLang="en-US" sz="3200" dirty="0"/>
              <a:t>역할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7636" y="1916832"/>
            <a:ext cx="5560034" cy="3773751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07484"/>
            <a:ext cx="2975106" cy="646232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550040"/>
            <a:ext cx="2938527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7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가업승계의 정의와 중요성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28151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정의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7" name="矩形 10"/>
          <p:cNvSpPr/>
          <p:nvPr/>
        </p:nvSpPr>
        <p:spPr>
          <a:xfrm>
            <a:off x="627063" y="2133600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가업승계</a:t>
            </a:r>
            <a:r>
              <a:rPr kumimoji="0" lang="en-US" altLang="ko-KR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(</a:t>
            </a:r>
            <a:r>
              <a:rPr kumimoji="0" lang="ko-KR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家業承繼</a:t>
            </a:r>
            <a:r>
              <a:rPr kumimoji="0" lang="en-US" altLang="ko-KR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, </a:t>
            </a:r>
            <a:r>
              <a:rPr kumimoji="0" lang="ko-KR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가족기업의 승계계획</a:t>
            </a:r>
            <a:r>
              <a:rPr kumimoji="0" lang="en-US" altLang="ko-KR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):</a:t>
            </a:r>
            <a:r>
              <a:rPr kumimoji="0" lang="ko-KR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 </a:t>
            </a:r>
            <a:r>
              <a:rPr kumimoji="0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다음 세대에게 기업의 경영상태가 양호하도록 기업의 경영권(소유권)을 후손에게 물려주는 것과 관계되는 모든 계획과 전략</a:t>
            </a:r>
            <a:endParaRPr kumimoji="0" lang="en-US" sz="2000" b="1" i="0" u="none" strike="noStrike" kern="1200" cap="none" spc="0" normalizeH="0" baseline="0" noProof="1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맑은 고딕"/>
              <a:ea typeface="+mn-ea"/>
              <a:cs typeface="+mn-cs"/>
              <a:sym typeface="+mn-ea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lang="en-US" sz="2000" b="1" i="0" u="none" strike="noStrike" kern="1200" cap="none" spc="0" normalizeH="0" baseline="0" noProof="1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맑은 고딕"/>
              <a:ea typeface="+mn-ea"/>
              <a:cs typeface="+mn-cs"/>
              <a:sym typeface="+mn-ea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중소기업진흥법</a:t>
            </a:r>
            <a:r>
              <a:rPr kumimoji="0" lang="en-US" altLang="ko-KR" sz="2000" b="1" i="0" u="none" strike="noStrike" kern="1200" cap="none" spc="0" normalizeH="0" baseline="0" noProof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: 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"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</a:t>
            </a:r>
            <a:r>
              <a:rPr kumimoji="0" lang="en-US" altLang="ko-K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"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란 중소기업이 동일성을 유지하면서 상속이나 증여를 통하여 그 기업의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소유권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또는 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경영권</a:t>
            </a:r>
            <a:r>
              <a:rPr kumimoji="0" lang="ko-KR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을 친족에게 이전하는 것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맑은 고딕"/>
              <a:ea typeface="+mn-ea"/>
              <a:cs typeface="+mn-cs"/>
              <a:sym typeface="+mn-ea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가족기업의 승계계획은 하루아침에 이루어지는 이벤트가 아니라 </a:t>
            </a:r>
            <a:r>
              <a:rPr kumimoji="0" sz="2000" b="0" i="0" u="none" strike="noStrike" kern="120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기나긴 하나의 과정</a:t>
            </a:r>
            <a:endParaRPr kumimoji="0" lang="en-US" sz="20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+mn-ea"/>
              <a:cs typeface="+mn-cs"/>
              <a:sym typeface="+mn-ea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endParaRPr kumimoji="0" sz="2000" b="0" i="0" u="none" strike="noStrike" kern="1200" cap="none" spc="0" normalizeH="0" baseline="0" noProof="1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맑은 고딕"/>
              <a:ea typeface="+mn-ea"/>
              <a:cs typeface="+mn-cs"/>
              <a:sym typeface="+mn-ea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p"/>
              <a:tabLst/>
              <a:defRPr/>
            </a:pPr>
            <a:r>
              <a:rPr kumimoji="0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승계</a:t>
            </a:r>
            <a:r>
              <a:rPr kumimoji="0" lang="ko-KR" altLang="en-US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  <a:sym typeface="+mn-ea"/>
              </a:rPr>
              <a:t>계</a:t>
            </a:r>
            <a:r>
              <a:rPr kumimoji="0" sz="2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획에서 주로 논의되는 내용</a:t>
            </a:r>
          </a:p>
          <a:p>
            <a:pPr marL="39243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①</a:t>
            </a:r>
            <a:r>
              <a:rPr kumimoji="0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승계계획은 수립되어 있는가?</a:t>
            </a:r>
          </a:p>
          <a:p>
            <a:pPr marL="39243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②</a:t>
            </a:r>
            <a:r>
              <a:rPr kumimoji="0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오너는 진정으로 현재의 지위를 그만두고 물려날 의지가 있는가? </a:t>
            </a:r>
          </a:p>
          <a:p>
            <a:pPr marL="39243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③</a:t>
            </a:r>
            <a:r>
              <a:rPr kumimoji="0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물려난 후 오너가 할 수 있는 의미 있는 활동은 무엇인가?</a:t>
            </a:r>
          </a:p>
          <a:p>
            <a:pPr marL="39243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④</a:t>
            </a:r>
            <a:r>
              <a:rPr kumimoji="0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승계 후보들을 위한 교육 프로그램은 있는가? 있다면 어떠한 것인가?</a:t>
            </a:r>
          </a:p>
          <a:p>
            <a:pPr marL="39243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⑤</a:t>
            </a:r>
            <a:r>
              <a:rPr kumimoji="0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후계자를 결정하는 요소는 무엇인가? </a:t>
            </a: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+mn-ea"/>
              <a:cs typeface="+mn-cs"/>
              <a:sym typeface="+mn-ea"/>
            </a:endParaRPr>
          </a:p>
          <a:p>
            <a:pPr marL="39243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charset="0"/>
              <a:buChar char="Ø"/>
              <a:tabLst/>
              <a:defRPr/>
            </a:pPr>
            <a:r>
              <a:rPr kumimoji="0" sz="180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+mn-ea"/>
                <a:cs typeface="+mn-cs"/>
                <a:sym typeface="+mn-ea"/>
              </a:rPr>
              <a:t>⑥ 가족구성원간의 관계는 어떠한가? </a:t>
            </a:r>
          </a:p>
          <a:p>
            <a:pPr marL="10668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  <a:sym typeface="+mn-ea"/>
            </a:endParaRPr>
          </a:p>
          <a:p>
            <a:pPr marL="10668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  <a:sym typeface="+mn-ea"/>
            </a:endParaRPr>
          </a:p>
          <a:p>
            <a:pPr marL="10668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  <a:sym typeface="+mn-ea"/>
            </a:endParaRPr>
          </a:p>
          <a:p>
            <a:pPr marL="10668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  <a:sym typeface="+mn-ea"/>
            </a:endParaRPr>
          </a:p>
          <a:p>
            <a:pPr marL="10668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61652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가업승계의 정의와 중요성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중요성과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601563" y="1443686"/>
            <a:ext cx="7940873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200" b="0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“</a:t>
            </a:r>
            <a:r>
              <a:rPr kumimoji="1" lang="ko-KR" alt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승계계획</a:t>
            </a:r>
            <a:r>
              <a:rPr kumimoji="1" lang="en-US" altLang="ko-KR" sz="2200" b="0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(family</a:t>
            </a:r>
            <a:r>
              <a:rPr kumimoji="1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 </a:t>
            </a:r>
            <a:r>
              <a:rPr kumimoji="1" lang="en-US" altLang="ko-KR" sz="2200" b="0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business succession planning)</a:t>
            </a:r>
            <a:r>
              <a:rPr kumimoji="1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은 </a:t>
            </a:r>
            <a:endParaRPr kumimoji="1" lang="en-US" altLang="ko-KR" sz="2200" b="0" i="0" u="none" strike="noStrike" kern="1200" cap="none" spc="0" normalizeH="0" baseline="0" noProof="0" dirty="0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200" dirty="0">
                <a:solidFill>
                  <a:srgbClr val="0B44A8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      </a:t>
            </a:r>
            <a:r>
              <a:rPr kumimoji="1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가족기업의 존폐를 결정하는 아주 중요한 과제</a:t>
            </a:r>
            <a:r>
              <a:rPr kumimoji="1" lang="ko-KR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”</a:t>
            </a:r>
            <a:endParaRPr kumimoji="1" lang="ko-KR" altLang="en-US" sz="2200" b="0" i="0" u="none" strike="noStrike" kern="1200" cap="none" spc="0" normalizeH="0" baseline="0" noProof="0" dirty="0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544307" y="2512002"/>
            <a:ext cx="2808288" cy="485775"/>
            <a:chOff x="340" y="935"/>
            <a:chExt cx="2086" cy="306"/>
          </a:xfrm>
        </p:grpSpPr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>
              <a:off x="340" y="935"/>
              <a:ext cx="2086" cy="306"/>
            </a:xfrm>
            <a:prstGeom prst="roundRect">
              <a:avLst>
                <a:gd name="adj" fmla="val 38236"/>
              </a:avLst>
            </a:prstGeom>
            <a:gradFill rotWithShape="1">
              <a:gsLst>
                <a:gs pos="0">
                  <a:srgbClr val="0B44A8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endParaRPr>
            </a:p>
          </p:txBody>
        </p:sp>
        <p:sp>
          <p:nvSpPr>
            <p:cNvPr id="10" name="Text Box 9"/>
            <p:cNvSpPr txBox="1">
              <a:spLocks noChangeArrowheads="1"/>
            </p:cNvSpPr>
            <p:nvPr/>
          </p:nvSpPr>
          <p:spPr bwMode="auto">
            <a:xfrm>
              <a:off x="399" y="956"/>
              <a:ext cx="59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Ward</a:t>
              </a:r>
            </a:p>
          </p:txBody>
        </p:sp>
      </p:grpSp>
      <p:grpSp>
        <p:nvGrpSpPr>
          <p:cNvPr id="12" name="Group 23"/>
          <p:cNvGrpSpPr>
            <a:grpSpLocks/>
          </p:cNvGrpSpPr>
          <p:nvPr/>
        </p:nvGrpSpPr>
        <p:grpSpPr bwMode="auto">
          <a:xfrm>
            <a:off x="882342" y="3124777"/>
            <a:ext cx="5688015" cy="1173163"/>
            <a:chOff x="383" y="1688"/>
            <a:chExt cx="3583" cy="739"/>
          </a:xfrm>
        </p:grpSpPr>
        <p:sp>
          <p:nvSpPr>
            <p:cNvPr id="13" name="Text Box 5"/>
            <p:cNvSpPr txBox="1">
              <a:spLocks noChangeArrowheads="1"/>
            </p:cNvSpPr>
            <p:nvPr/>
          </p:nvSpPr>
          <p:spPr bwMode="auto">
            <a:xfrm>
              <a:off x="484" y="1688"/>
              <a:ext cx="3482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세대를 뛰어 넘어 오랫동안 지속될 확률 매우 희박</a:t>
              </a:r>
            </a:p>
            <a:p>
              <a:pPr marL="0" marR="0" lvl="0" indent="0" algn="l" defTabSz="914400" rtl="0" eaLnBrk="1" fontAlgn="auto" latinLnBrk="1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2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세대 동안 지속 </a:t>
              </a: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: 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전체 기업의 </a:t>
              </a: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1/3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만 생존</a:t>
              </a:r>
            </a:p>
            <a:p>
              <a:pPr marL="0" marR="0" lvl="0" indent="0" algn="l" defTabSz="914400" rtl="0" eaLnBrk="1" fontAlgn="auto" latinLnBrk="1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3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세대 동안 지속 </a:t>
              </a: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: 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불과 </a:t>
              </a: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13</a:t>
              </a: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Y각헤드라인M" pitchFamily="18" charset="-127"/>
                  <a:ea typeface="HY각헤드라인M" pitchFamily="18" charset="-127"/>
                  <a:cs typeface="+mn-cs"/>
                </a:rPr>
                <a:t>%</a:t>
              </a:r>
            </a:p>
          </p:txBody>
        </p:sp>
        <p:pic>
          <p:nvPicPr>
            <p:cNvPr id="14" name="Picture 6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1803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" name="Picture 17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024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Picture 18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2244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 13"/>
          <p:cNvGrpSpPr>
            <a:grpSpLocks/>
          </p:cNvGrpSpPr>
          <p:nvPr/>
        </p:nvGrpSpPr>
        <p:grpSpPr bwMode="auto">
          <a:xfrm>
            <a:off x="544307" y="4520189"/>
            <a:ext cx="4752975" cy="485775"/>
            <a:chOff x="342" y="1054"/>
            <a:chExt cx="2086" cy="306"/>
          </a:xfrm>
        </p:grpSpPr>
        <p:sp>
          <p:nvSpPr>
            <p:cNvPr id="18" name="AutoShape 14"/>
            <p:cNvSpPr>
              <a:spLocks noChangeArrowheads="1"/>
            </p:cNvSpPr>
            <p:nvPr/>
          </p:nvSpPr>
          <p:spPr bwMode="auto">
            <a:xfrm>
              <a:off x="342" y="1054"/>
              <a:ext cx="2086" cy="306"/>
            </a:xfrm>
            <a:prstGeom prst="roundRect">
              <a:avLst>
                <a:gd name="adj" fmla="val 38236"/>
              </a:avLst>
            </a:prstGeom>
            <a:gradFill rotWithShape="1">
              <a:gsLst>
                <a:gs pos="0">
                  <a:srgbClr val="0B44A8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endParaRPr>
            </a:p>
          </p:txBody>
        </p:sp>
        <p:sp>
          <p:nvSpPr>
            <p:cNvPr id="19" name="Text Box 15"/>
            <p:cNvSpPr txBox="1">
              <a:spLocks noChangeArrowheads="1"/>
            </p:cNvSpPr>
            <p:nvPr/>
          </p:nvSpPr>
          <p:spPr bwMode="auto">
            <a:xfrm>
              <a:off x="412" y="1054"/>
              <a:ext cx="866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ko-KR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Peter. Drucker</a:t>
              </a:r>
            </a:p>
          </p:txBody>
        </p:sp>
      </p:grpSp>
      <p:grpSp>
        <p:nvGrpSpPr>
          <p:cNvPr id="20" name="Group 22"/>
          <p:cNvGrpSpPr>
            <a:grpSpLocks/>
          </p:cNvGrpSpPr>
          <p:nvPr/>
        </p:nvGrpSpPr>
        <p:grpSpPr bwMode="auto">
          <a:xfrm>
            <a:off x="899592" y="5020252"/>
            <a:ext cx="7921625" cy="1173163"/>
            <a:chOff x="383" y="3108"/>
            <a:chExt cx="4990" cy="739"/>
          </a:xfrm>
        </p:grpSpPr>
        <p:sp>
          <p:nvSpPr>
            <p:cNvPr id="21" name="Text Box 11"/>
            <p:cNvSpPr txBox="1">
              <a:spLocks noChangeArrowheads="1"/>
            </p:cNvSpPr>
            <p:nvPr/>
          </p:nvSpPr>
          <p:spPr bwMode="auto">
            <a:xfrm>
              <a:off x="484" y="3108"/>
              <a:ext cx="4889" cy="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 algn="just">
                <a:lnSpc>
                  <a:spcPct val="130000"/>
                </a:lnSpc>
                <a:spcBef>
                  <a:spcPts val="1800"/>
                </a:spcBef>
                <a:buClr>
                  <a:schemeClr val="accent1"/>
                </a:buClr>
                <a:buSzPct val="70000"/>
                <a:buFont typeface="Wingdings 2" panose="05020102010507070707" pitchFamily="18" charset="2"/>
                <a:buChar char=""/>
                <a:defRPr sz="2400">
                  <a:solidFill>
                    <a:srgbClr val="2397A3"/>
                  </a:solidFill>
                  <a:latin typeface="Arial" panose="020B0604020202020204" pitchFamily="34" charset="0"/>
                  <a:ea typeface="SimHei" pitchFamily="49" charset="-122"/>
                </a:defRPr>
              </a:lvl1pPr>
              <a:lvl2pPr marL="742950" indent="-285750" algn="just">
                <a:lnSpc>
                  <a:spcPct val="130000"/>
                </a:lnSpc>
                <a:spcBef>
                  <a:spcPts val="500"/>
                </a:spcBef>
                <a:buClr>
                  <a:srgbClr val="202020"/>
                </a:buClr>
                <a:buFont typeface="Arial" panose="020B0604020202020204" pitchFamily="34" charset="0"/>
                <a:buChar char="•"/>
                <a:defRPr sz="2000"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2pPr>
              <a:lvl3pPr marL="11430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3pPr>
              <a:lvl4pPr marL="16002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4pPr>
              <a:lvl5pPr marL="2057400" indent="-228600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5pPr>
              <a:lvl6pPr marL="25146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6pPr>
              <a:lvl7pPr marL="29718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7pPr>
              <a:lvl8pPr marL="34290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8pPr>
              <a:lvl9pPr marL="3886200" indent="-228600" eaLnBrk="0" fontAlgn="base" hangingPunct="0">
                <a:lnSpc>
                  <a:spcPct val="13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2"/>
                  </a:solidFill>
                  <a:latin typeface="Arial" panose="020B0604020202020204" pitchFamily="34" charset="0"/>
                  <a:ea typeface="SimHei" pitchFamily="49" charset="-122"/>
                </a:defRPr>
              </a:lvl9pPr>
            </a:lstStyle>
            <a:p>
              <a:pPr marL="342900" marR="0" lvl="0" indent="-342900" algn="l" defTabSz="914400" rtl="0" eaLnBrk="1" fontAlgn="auto" latinLnBrk="1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위대한 영웅인 최고경영자가 </a:t>
              </a:r>
              <a:r>
                <a:rPr kumimoji="1" lang="ko-KR" alt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치루어야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 할 마지막 시험은 </a:t>
              </a:r>
            </a:p>
            <a:p>
              <a:pPr marL="342900" marR="0" lvl="0" indent="-342900" algn="l" defTabSz="914400" rtl="0" eaLnBrk="1" fontAlgn="auto" latinLnBrk="1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후계자의 선택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과 선택된 후계자가 기업을 잘 경영하도록 </a:t>
              </a:r>
              <a:r>
                <a:rPr kumimoji="1" lang="ko-KR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양보</a:t>
              </a:r>
              <a:r>
                <a:rPr kumimoji="1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하는 것이다</a:t>
              </a:r>
              <a:r>
                <a:rPr kumimoji="1" lang="en-US" altLang="ko-K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  <a:cs typeface="+mn-cs"/>
                </a:rPr>
                <a:t>.</a:t>
              </a:r>
            </a:p>
            <a:p>
              <a:pPr marL="342900" marR="0" lvl="0" indent="-342900" algn="l" defTabSz="914400" rtl="0" eaLnBrk="1" fontAlgn="auto" latinLnBrk="1" hangingPunct="1">
                <a:lnSpc>
                  <a:spcPct val="13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endParaRPr>
            </a:p>
          </p:txBody>
        </p:sp>
        <p:pic>
          <p:nvPicPr>
            <p:cNvPr id="22" name="Picture 12" descr="354-Color Overlay r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3" y="3183"/>
              <a:ext cx="124" cy="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365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45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가업승계의 정의와 중요성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중요성과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922338" y="1447800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  <a:r>
              <a:rPr kumimoji="1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Aronoff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&amp; Ward (1992)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가족 기업은 오직 세 가지 문제만 가지고 있는데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, 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첫 번째 문제는 </a:t>
            </a:r>
            <a:r>
              <a:rPr kumimoji="1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승계요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두 번째 문제도 </a:t>
            </a:r>
            <a:r>
              <a:rPr kumimoji="1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승계요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마지막 세 번째 문제도 승계다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. </a:t>
            </a:r>
          </a:p>
        </p:txBody>
      </p:sp>
      <p:sp>
        <p:nvSpPr>
          <p:cNvPr id="26" name="Rectangle 12"/>
          <p:cNvSpPr>
            <a:spLocks noChangeArrowheads="1"/>
          </p:cNvSpPr>
          <p:nvPr/>
        </p:nvSpPr>
        <p:spPr bwMode="auto">
          <a:xfrm>
            <a:off x="922338" y="4146570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27" name="Rectangle 3"/>
          <p:cNvSpPr>
            <a:spLocks noChangeArrowheads="1"/>
          </p:cNvSpPr>
          <p:nvPr/>
        </p:nvSpPr>
        <p:spPr bwMode="auto">
          <a:xfrm>
            <a:off x="923925" y="4319588"/>
            <a:ext cx="7085013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</a:t>
            </a:r>
            <a:r>
              <a:rPr kumimoji="1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Lansberg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(1988)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  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모든 사람들은 승계 문제를 피하려고만 하는데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   이 자체가 가장 큰 문제이며 </a:t>
            </a: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  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이는 </a:t>
            </a:r>
            <a:r>
              <a:rPr kumimoji="1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승계음모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(conspiracy)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다</a:t>
            </a:r>
          </a:p>
        </p:txBody>
      </p:sp>
      <p:pic>
        <p:nvPicPr>
          <p:cNvPr id="28" name="Picture 6" descr="354-Color Overlay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83" y="1498322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354-Color Overlay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4" y="4437112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892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8D7BF3-98CE-1C00-C38D-519FED031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A8CE88B-F7AB-34FA-8D3E-5F34DA8A1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3" name="Rectangle 12">
            <a:extLst>
              <a:ext uri="{FF2B5EF4-FFF2-40B4-BE49-F238E27FC236}">
                <a16:creationId xmlns:a16="http://schemas.microsoft.com/office/drawing/2014/main" id="{17DAD3DE-AA2D-BB3A-AD66-921033547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38" y="1447800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25" name="Rectangle 3">
            <a:extLst>
              <a:ext uri="{FF2B5EF4-FFF2-40B4-BE49-F238E27FC236}">
                <a16:creationId xmlns:a16="http://schemas.microsoft.com/office/drawing/2014/main" id="{68278038-A4C0-D9E4-782F-5D2F4E612A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126550"/>
            <a:ext cx="746760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  <a:r>
              <a:rPr kumimoji="1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Aronoff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&amp; Ward (1992)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가족 기업은 오직 세 가지 문제만 가지고 있는데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, 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첫 번째 문제는 </a:t>
            </a:r>
            <a:r>
              <a:rPr kumimoji="1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승계요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, /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두 번째 문제도 승계요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,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마지막 세 번째 문제도 승계다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. </a:t>
            </a:r>
          </a:p>
        </p:txBody>
      </p:sp>
      <p:sp>
        <p:nvSpPr>
          <p:cNvPr id="26" name="Rectangle 12">
            <a:extLst>
              <a:ext uri="{FF2B5EF4-FFF2-40B4-BE49-F238E27FC236}">
                <a16:creationId xmlns:a16="http://schemas.microsoft.com/office/drawing/2014/main" id="{0159789E-72A0-6F3A-7143-FB89A04F1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338" y="4146570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27" name="Rectangle 3">
            <a:extLst>
              <a:ext uri="{FF2B5EF4-FFF2-40B4-BE49-F238E27FC236}">
                <a16:creationId xmlns:a16="http://schemas.microsoft.com/office/drawing/2014/main" id="{0F4D4F1C-0B7A-90ED-8E36-9EDFB7830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3925" y="4319588"/>
            <a:ext cx="7085013" cy="161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</a:t>
            </a:r>
            <a:r>
              <a:rPr kumimoji="1" lang="en-US" altLang="ko-KR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Lansberg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(1988)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  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모든 사람들은 승계 문제를 피하려고만 하는데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   이 자체가 가장 큰 문제이며 </a:t>
            </a: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  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이는 </a:t>
            </a:r>
            <a:r>
              <a:rPr kumimoji="1" lang="ko-KR" alt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승계음모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(conspiracy)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다</a:t>
            </a:r>
          </a:p>
        </p:txBody>
      </p:sp>
      <p:pic>
        <p:nvPicPr>
          <p:cNvPr id="28" name="Picture 6" descr="354-Color Overlay red">
            <a:extLst>
              <a:ext uri="{FF2B5EF4-FFF2-40B4-BE49-F238E27FC236}">
                <a16:creationId xmlns:a16="http://schemas.microsoft.com/office/drawing/2014/main" id="{BA06A2AC-5576-76E0-0967-9287905AD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83" y="1498322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6" descr="354-Color Overlay red">
            <a:extLst>
              <a:ext uri="{FF2B5EF4-FFF2-40B4-BE49-F238E27FC236}">
                <a16:creationId xmlns:a16="http://schemas.microsoft.com/office/drawing/2014/main" id="{610DE310-9D1E-4785-2F33-6B970CA80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64" y="4437112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AD15D55-B654-38E2-C760-AA0C228266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9712" y="53146"/>
            <a:ext cx="6450127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756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가업승계의 정의와 중요성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중요성과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984760" y="1991649"/>
            <a:ext cx="7086600" cy="2514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pic>
        <p:nvPicPr>
          <p:cNvPr id="28" name="Picture 6" descr="354-Color Overlay r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760" y="2070854"/>
            <a:ext cx="196850" cy="20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122763" y="1701522"/>
            <a:ext cx="7083425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Danco(1982)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만약 스스로 승계전략을 세우지 않으면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,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당신의 가족과 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	기업은 변호사의 손에 존폐가 달려있게 된다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승계와 관련된 후계자 선발이나 이들의 교육을 무시하는 것은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휴먼명조,한컴돋움"/>
              <a:ea typeface="굴림" panose="020B0600000101010101" pitchFamily="50" charset="-127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 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굴림" panose="020B0600000101010101" pitchFamily="50" charset="-127"/>
                <a:cs typeface="+mn-cs"/>
              </a:rPr>
              <a:t>“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가족기업을 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안락사</a:t>
            </a:r>
            <a:r>
              <a:rPr kumimoji="1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시키는 것</a:t>
            </a: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“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" pitchFamily="2" charset="-127"/>
                <a:ea typeface="굴림" panose="020B0600000101010101" pitchFamily="50" charset="-127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03924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가업승계의 정의와 중요성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중요성과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9" name="矩形 10"/>
          <p:cNvSpPr/>
          <p:nvPr/>
        </p:nvSpPr>
        <p:spPr>
          <a:xfrm>
            <a:off x="587375" y="1581924"/>
            <a:ext cx="7969250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미국  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(2002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년</a:t>
            </a:r>
            <a:r>
              <a:rPr kumimoji="0" lang="en-US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)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 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향후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년 이내에 리더가 바뀔 것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: 39.4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%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향후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10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년 이내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과반수 이상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(55.7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%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)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은퇴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CEO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의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13.4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%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 :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결코 은퇴하지 않을 것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자료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: Mass Mutual Financial Group, Raymond Institute, 2003)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각헤드라인M" pitchFamily="18" charset="-127"/>
              <a:ea typeface="HY각헤드라인M" pitchFamily="18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유럽 </a:t>
            </a: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</a:rPr>
              <a:t> 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향후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년 이내 승계문제에 직면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: 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백만 사 이상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총 기업의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30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%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정도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)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기업의 약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1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백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십만 사는 승계계획의 결핍으로 사라질 것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그 여파로 약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6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백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3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십만 명이 일자리를 잃을 것</a:t>
            </a:r>
          </a:p>
          <a:p>
            <a:pPr marL="285750" marR="0" lvl="0" indent="-28575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자료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: http: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//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courses.bus.ualberta.ca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/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orga488-reay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/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, Family firms in France)</a:t>
            </a:r>
          </a:p>
          <a:p>
            <a:pPr marL="285750" marR="0" lvl="0" indent="-28575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itchFamily="49" charset="-122"/>
              <a:ea typeface="굴림" pitchFamily="50" charset="-127"/>
              <a:cs typeface="+mn-cs"/>
              <a:sym typeface="SimHei" pitchFamily="49" charset="-122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호주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 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오너의 약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70%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는 승계 및 은퇴계획이 중요하다고 믿음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이들 중 단지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12%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만이 성문화된 서류를 가지고 있음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자료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: </a:t>
            </a:r>
            <a:r>
              <a:rPr kumimoji="0" lang="en-US" altLang="ko-K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Smymios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, 1997)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n-cs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00046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가업승계의 정의와 중요성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중요성과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10" name="矩形 10"/>
          <p:cNvSpPr/>
          <p:nvPr/>
        </p:nvSpPr>
        <p:spPr>
          <a:xfrm>
            <a:off x="553519" y="1366223"/>
            <a:ext cx="7969250" cy="2066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일본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  <a:p>
            <a:pPr marL="342900" marR="0" lvl="0" indent="-34290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2025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년 전체 중소기업의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60%(245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만개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)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의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CEO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가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70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세 넘을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.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각헤드라인M" pitchFamily="18" charset="-127"/>
              <a:ea typeface="HY각헤드라인M" pitchFamily="18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     이 중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127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만개 기업이 후계자를 찾지 못할 것으로 예측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.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Y각헤드라인M" pitchFamily="18" charset="-127"/>
              <a:ea typeface="HY각헤드라인M" pitchFamily="18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2025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년 중소기업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73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만개가 폐업해 약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650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만 명이 일자리를 잃음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,</a:t>
            </a:r>
          </a:p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    22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조엔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약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238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조원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)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의 국내총생산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(GDP)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이 사라질 것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일본경제산업성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)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Y각헤드라인M" pitchFamily="18" charset="-127"/>
                <a:ea typeface="HY각헤드라인M" pitchFamily="18" charset="-127"/>
                <a:cs typeface="+mn-cs"/>
                <a:sym typeface="SimHei" pitchFamily="49" charset="-122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19738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가업승계의 정의와 중요성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256365" y="801965"/>
            <a:ext cx="41553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중요성과 역할</a:t>
            </a:r>
            <a:endParaRPr kumimoji="0" lang="en-US" altLang="ko-K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 bwMode="auto"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 panose="020B0600000101010101" pitchFamily="50" charset="-127"/>
                <a:cs typeface="+mn-cs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450857" y="3495397"/>
            <a:ext cx="7921625" cy="6794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en-US" altLang="ko-KR" sz="160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&lt;</a:t>
            </a:r>
            <a:r>
              <a:rPr kumimoji="0" lang="ko-KR" altLang="en-US" sz="160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표 </a:t>
            </a:r>
            <a:r>
              <a:rPr kumimoji="0" lang="en-US" altLang="ko-KR" sz="160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1-5&gt;</a:t>
            </a:r>
            <a:r>
              <a:rPr kumimoji="0" lang="ko-KR" altLang="en-US" sz="160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 대표자가 </a:t>
            </a:r>
            <a:r>
              <a:rPr kumimoji="0" lang="en-US" altLang="ko-KR" sz="160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60</a:t>
            </a:r>
            <a:r>
              <a:rPr kumimoji="0" lang="ko-KR" altLang="en-US" sz="160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Y울릉도M" charset="0"/>
                <a:ea typeface="HY울릉도M" charset="0"/>
                <a:cs typeface="+mn-cs"/>
              </a:rPr>
              <a:t>세 이상인 사업체 수</a:t>
            </a:r>
            <a:r>
              <a:rPr kumimoji="0" lang="ko-KR" altLang="en-US" sz="160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 </a:t>
            </a:r>
          </a:p>
        </p:txBody>
      </p:sp>
      <p:sp>
        <p:nvSpPr>
          <p:cNvPr id="12" name="矩形 11"/>
          <p:cNvSpPr/>
          <p:nvPr/>
        </p:nvSpPr>
        <p:spPr>
          <a:xfrm>
            <a:off x="1031062" y="5382867"/>
            <a:ext cx="6913562" cy="547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ct val="100000"/>
              <a:buFont typeface="Wingdings" charset="0"/>
              <a:buNone/>
              <a:tabLst/>
              <a:defRPr/>
            </a:pPr>
            <a:r>
              <a:rPr kumimoji="0" lang="ko-KR" altLang="en-US" sz="10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체" charset="0"/>
                <a:ea typeface="굴림체" charset="0"/>
                <a:cs typeface="+mn-cs"/>
              </a:rPr>
              <a:t>자료: 전국사업체 조사, 중소기업중앙회</a:t>
            </a:r>
          </a:p>
        </p:txBody>
      </p:sp>
      <p:sp>
        <p:nvSpPr>
          <p:cNvPr id="13" name="矩形 10"/>
          <p:cNvSpPr/>
          <p:nvPr/>
        </p:nvSpPr>
        <p:spPr>
          <a:xfrm>
            <a:off x="256365" y="1362056"/>
            <a:ext cx="8682037" cy="2416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tabLst/>
              <a:defRPr/>
            </a:pP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r>
              <a:rPr kumimoji="0" lang="ko-KR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B44A8"/>
                </a:solidFill>
                <a:effectLst/>
                <a:uLnTx/>
                <a:uFillTx/>
                <a:latin typeface="굴림" pitchFamily="50" charset="-127"/>
                <a:ea typeface="굴림" pitchFamily="50" charset="-127"/>
                <a:cs typeface="+mn-cs"/>
                <a:sym typeface="SimHei" pitchFamily="49" charset="-122"/>
              </a:rPr>
              <a:t>우리나라 </a:t>
            </a:r>
            <a:endParaRPr kumimoji="0" lang="en-US" altLang="ko-KR" sz="2000" b="1" i="0" u="none" strike="noStrike" kern="1200" cap="none" spc="0" normalizeH="0" baseline="0" noProof="0" dirty="0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p"/>
              <a:tabLst/>
              <a:defRPr/>
            </a:pPr>
            <a:endParaRPr kumimoji="0" lang="ko-KR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B44A8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중소기업 경영자 중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60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세 이상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중소기업중앙회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)</a:t>
            </a:r>
          </a:p>
          <a:p>
            <a:pPr marL="0" marR="0" lvl="0" indent="0" algn="just" defTabSz="914400" rtl="0" eaLnBrk="1" fontAlgn="auto" latinLnBrk="1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tabLst/>
              <a:defRPr/>
            </a:pPr>
            <a:r>
              <a:rPr lang="en-US" altLang="ko-KR" dirty="0">
                <a:solidFill>
                  <a:prstClr val="black"/>
                </a:solidFill>
                <a:latin typeface="SimHei" pitchFamily="49" charset="-122"/>
                <a:sym typeface="SimHei" pitchFamily="49" charset="-122"/>
              </a:rPr>
              <a:t>   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10.6%(93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),  16.7%(12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년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imHei" pitchFamily="49" charset="-122"/>
                <a:ea typeface="굴림" pitchFamily="50" charset="-127"/>
                <a:cs typeface="+mn-cs"/>
                <a:sym typeface="SimHei" pitchFamily="49" charset="-122"/>
              </a:rPr>
              <a:t>),  20.8%(2016),</a:t>
            </a:r>
            <a:r>
              <a:rPr lang="en-US" altLang="ko-KR" dirty="0">
                <a:solidFill>
                  <a:prstClr val="black"/>
                </a:solidFill>
                <a:latin typeface="SimHei" pitchFamily="49" charset="-122"/>
                <a:sym typeface="SimHei" pitchFamily="49" charset="-122"/>
              </a:rPr>
              <a:t>  25.6%(2020)</a:t>
            </a:r>
          </a:p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tabLst/>
              <a:defRPr/>
            </a:pP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itchFamily="49" charset="-122"/>
              <a:ea typeface="굴림" pitchFamily="50" charset="-127"/>
              <a:cs typeface="+mn-cs"/>
              <a:sym typeface="SimHei" pitchFamily="49" charset="-122"/>
            </a:endParaRPr>
          </a:p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tabLst/>
              <a:defRPr/>
            </a:pP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imHei" pitchFamily="49" charset="-122"/>
              <a:ea typeface="SimHei" pitchFamily="49" charset="-122"/>
              <a:cs typeface="+mn-cs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 pitchFamily="2" charset="2"/>
              <a:buChar char="Ø"/>
              <a:tabLst/>
              <a:defRPr/>
            </a:pP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 pitchFamily="50" charset="-127"/>
              <a:ea typeface="굴림" pitchFamily="50" charset="-127"/>
              <a:cs typeface="+mn-cs"/>
              <a:sym typeface="SimHei" pitchFamily="49" charset="-122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373935"/>
              </p:ext>
            </p:extLst>
          </p:nvPr>
        </p:nvGraphicFramePr>
        <p:xfrm>
          <a:off x="256360" y="4048385"/>
          <a:ext cx="8492101" cy="132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288">
                  <a:extLst>
                    <a:ext uri="{9D8B030D-6E8A-4147-A177-3AD203B41FA5}">
                      <a16:colId xmlns:a16="http://schemas.microsoft.com/office/drawing/2014/main" val="29994221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504163628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65458387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057393785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26446786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1528397010"/>
                    </a:ext>
                  </a:extLst>
                </a:gridCol>
                <a:gridCol w="764735">
                  <a:extLst>
                    <a:ext uri="{9D8B030D-6E8A-4147-A177-3AD203B41FA5}">
                      <a16:colId xmlns:a16="http://schemas.microsoft.com/office/drawing/2014/main" val="36509859"/>
                    </a:ext>
                  </a:extLst>
                </a:gridCol>
                <a:gridCol w="849210">
                  <a:extLst>
                    <a:ext uri="{9D8B030D-6E8A-4147-A177-3AD203B41FA5}">
                      <a16:colId xmlns:a16="http://schemas.microsoft.com/office/drawing/2014/main" val="979596686"/>
                    </a:ext>
                  </a:extLst>
                </a:gridCol>
                <a:gridCol w="849210">
                  <a:extLst>
                    <a:ext uri="{9D8B030D-6E8A-4147-A177-3AD203B41FA5}">
                      <a16:colId xmlns:a16="http://schemas.microsoft.com/office/drawing/2014/main" val="697791338"/>
                    </a:ext>
                  </a:extLst>
                </a:gridCol>
                <a:gridCol w="849210">
                  <a:extLst>
                    <a:ext uri="{9D8B030D-6E8A-4147-A177-3AD203B41FA5}">
                      <a16:colId xmlns:a16="http://schemas.microsoft.com/office/drawing/2014/main" val="2463785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2012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2013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2014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2015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2016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2017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2018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2019</a:t>
                      </a:r>
                      <a:endParaRPr lang="ko-KR" altLang="en-US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0" dirty="0"/>
                        <a:t>2020</a:t>
                      </a:r>
                      <a:endParaRPr lang="ko-KR" alt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3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사업체수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60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1084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62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7344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70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963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78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9626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82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3296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87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1620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92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7071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96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2025</a:t>
                      </a:r>
                      <a:endParaRPr lang="ko-KR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110</a:t>
                      </a:r>
                      <a:r>
                        <a:rPr lang="ko-KR" altLang="en-US" sz="1600" dirty="0"/>
                        <a:t>만</a:t>
                      </a:r>
                      <a:r>
                        <a:rPr lang="en-US" altLang="ko-KR" sz="1600" dirty="0"/>
                        <a:t>8266</a:t>
                      </a:r>
                      <a:endParaRPr lang="ko-KR" alt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7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비율</a:t>
                      </a:r>
                      <a:r>
                        <a:rPr lang="en-US" altLang="ko-KR" dirty="0"/>
                        <a:t>(%)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16.7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17.1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18.4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20.4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20.8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21.7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22.6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25.6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881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975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B5D57B-88B7-FA59-E5F9-EF4801B4D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9386D85-95A8-875D-F290-8B0E2216F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73050"/>
            <a:ext cx="5904656" cy="6584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249983-F252-3F0F-1243-733DF5F9CFB4}"/>
              </a:ext>
            </a:extLst>
          </p:cNvPr>
          <p:cNvSpPr txBox="1"/>
          <p:nvPr/>
        </p:nvSpPr>
        <p:spPr>
          <a:xfrm>
            <a:off x="7308304" y="5589240"/>
            <a:ext cx="20162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자료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조선일보 </a:t>
            </a:r>
            <a:r>
              <a: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2023.12.30)</a:t>
            </a:r>
            <a:endParaRPr kumimoji="0" lang="ko-KR" alt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40908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43809" y="0"/>
            <a:ext cx="6300192" cy="668337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altLang="ko-KR" sz="3200" dirty="0"/>
              <a:t>4. </a:t>
            </a:r>
            <a:r>
              <a:rPr lang="ko-KR" altLang="en-US" sz="3200" dirty="0"/>
              <a:t>가업승계의 성격</a:t>
            </a:r>
            <a:r>
              <a:rPr lang="en-US" altLang="ko-KR" sz="3200" dirty="0"/>
              <a:t>: </a:t>
            </a:r>
            <a:r>
              <a:rPr lang="ko-KR" altLang="en-US" sz="3200" dirty="0"/>
              <a:t>과정</a:t>
            </a: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5" name="Rectangle 3"/>
          <p:cNvSpPr>
            <a:spLocks noChangeArrowheads="1"/>
          </p:cNvSpPr>
          <p:nvPr/>
        </p:nvSpPr>
        <p:spPr>
          <a:xfrm>
            <a:off x="1043608" y="1397258"/>
            <a:ext cx="7467600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/>
              <a:buChar char=""/>
              <a:defRPr sz="2400">
                <a:solidFill>
                  <a:srgbClr val="2397A3"/>
                </a:solidFill>
                <a:latin typeface="Arial"/>
                <a:ea typeface="SimHei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/>
              <a:buChar char="•"/>
              <a:defRPr sz="2000">
                <a:solidFill>
                  <a:schemeClr val="tx2"/>
                </a:solidFill>
                <a:latin typeface="Arial"/>
                <a:ea typeface="SimHei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2"/>
                </a:solidFill>
                <a:latin typeface="Arial"/>
                <a:ea typeface="SimHei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2"/>
                </a:solidFill>
                <a:latin typeface="Arial"/>
                <a:ea typeface="SimHei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/>
              <a:buChar char="•"/>
              <a:defRPr>
                <a:solidFill>
                  <a:schemeClr val="tx2"/>
                </a:solidFill>
                <a:latin typeface="Arial"/>
                <a:ea typeface="SimHei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/>
              <a:buChar char="•"/>
              <a:defRPr>
                <a:solidFill>
                  <a:schemeClr val="tx2"/>
                </a:solidFill>
                <a:latin typeface="Arial"/>
                <a:ea typeface="SimHei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/>
              <a:buChar char="•"/>
              <a:defRPr>
                <a:solidFill>
                  <a:schemeClr val="tx2"/>
                </a:solidFill>
                <a:latin typeface="Arial"/>
                <a:ea typeface="SimHei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/>
              <a:buChar char="•"/>
              <a:defRPr>
                <a:solidFill>
                  <a:schemeClr val="tx2"/>
                </a:solidFill>
                <a:latin typeface="Arial"/>
                <a:ea typeface="SimHei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/>
              <a:buChar char="•"/>
              <a:defRPr>
                <a:solidFill>
                  <a:schemeClr val="tx2"/>
                </a:solidFill>
                <a:latin typeface="Arial"/>
                <a:ea typeface="SimHei"/>
              </a:defRPr>
            </a:lvl9pPr>
          </a:lstStyle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0000"/>
              <a:buFontTx/>
              <a:buNone/>
              <a:tabLst/>
              <a:defRPr/>
            </a:pPr>
            <a:r>
              <a:rPr kumimoji="1" lang="en-US" altLang="ko-KR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굴림"/>
                <a:cs typeface="+mn-cs"/>
              </a:rPr>
              <a:t> </a:t>
            </a:r>
          </a:p>
        </p:txBody>
      </p:sp>
      <p:sp>
        <p:nvSpPr>
          <p:cNvPr id="9" name="矩形 10"/>
          <p:cNvSpPr/>
          <p:nvPr/>
        </p:nvSpPr>
        <p:spPr>
          <a:xfrm>
            <a:off x="198660" y="1836148"/>
            <a:ext cx="8639175" cy="5041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285750" indent="-285750">
              <a:defRPr>
                <a:solidFill>
                  <a:schemeClr val="tx1"/>
                </a:solidFill>
                <a:latin typeface="굴림"/>
                <a:ea typeface="굴림"/>
              </a:defRPr>
            </a:lvl1pPr>
            <a:lvl2pPr>
              <a:defRPr>
                <a:solidFill>
                  <a:schemeClr val="tx1"/>
                </a:solidFill>
                <a:latin typeface="굴림"/>
                <a:ea typeface="굴림"/>
              </a:defRPr>
            </a:lvl2pPr>
            <a:lvl3pPr>
              <a:defRPr>
                <a:solidFill>
                  <a:schemeClr val="tx1"/>
                </a:solidFill>
                <a:latin typeface="굴림"/>
                <a:ea typeface="굴림"/>
              </a:defRPr>
            </a:lvl3pPr>
            <a:lvl4pPr>
              <a:defRPr>
                <a:solidFill>
                  <a:schemeClr val="tx1"/>
                </a:solidFill>
                <a:latin typeface="굴림"/>
                <a:ea typeface="굴림"/>
              </a:defRPr>
            </a:lvl4pPr>
            <a:lvl5pPr>
              <a:defRPr>
                <a:solidFill>
                  <a:schemeClr val="tx1"/>
                </a:solidFill>
                <a:latin typeface="굴림"/>
                <a:ea typeface="굴림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굴림"/>
                <a:ea typeface="굴림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굴림"/>
                <a:ea typeface="굴림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굴림"/>
                <a:ea typeface="굴림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/>
              <a:defRPr>
                <a:solidFill>
                  <a:schemeClr val="tx1"/>
                </a:solidFill>
                <a:latin typeface="굴림"/>
                <a:ea typeface="굴림"/>
              </a:defRPr>
            </a:lvl9pPr>
          </a:lstStyle>
          <a:p>
            <a:pPr marL="457200" marR="0" lvl="0" indent="-45720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+mj-ea"/>
              <a:buAutoNum type="circleNumDbPlain"/>
              <a:tabLst/>
              <a:defRPr/>
            </a:pPr>
            <a:r>
              <a:rPr kumimoji="0" lang="ko-KR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기초 마련하기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창업자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오너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): </a:t>
            </a: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전략적인 계획과 개인적인 재정계획 및 유산계획을 수립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: </a:t>
            </a: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가족사명서(가족임무서)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준비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: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역할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기업을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위한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비전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가치관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기업에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대한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참여정책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구성원의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보상원칙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가족구성원의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승진지침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구성원의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행동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지침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조직체의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안내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지침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등이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포함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(남영호, 2000)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endParaRPr lang="en-US" altLang="ko-KR" sz="1400" dirty="0">
              <a:solidFill>
                <a:prstClr val="black"/>
              </a:solidFill>
              <a:sym typeface="SimHei"/>
            </a:endParaRPr>
          </a:p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tabLst/>
              <a:defRPr/>
            </a:pPr>
            <a:r>
              <a:rPr lang="ko-KR" altLang="ko-KR" sz="2000" kern="0" spc="-50" dirty="0">
                <a:solidFill>
                  <a:srgbClr val="000000"/>
                </a:solidFill>
                <a:effectLst/>
                <a:latin typeface="산돌명조 L"/>
                <a:ea typeface="산돌명조 L"/>
              </a:rPr>
              <a:t>②</a:t>
            </a:r>
            <a:r>
              <a:rPr lang="en-US" altLang="ko-KR" sz="2000" kern="0" spc="-50" dirty="0">
                <a:solidFill>
                  <a:srgbClr val="000000"/>
                </a:solidFill>
                <a:effectLst/>
                <a:latin typeface="산돌명조 L"/>
                <a:ea typeface="산돌명조 L"/>
              </a:rPr>
              <a:t> </a:t>
            </a:r>
            <a:r>
              <a:rPr kumimoji="0" lang="ko-KR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팀 단위로 접근하기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혼자서 하는 의사결정은 위험하고 객관성과 타당성을 겸비한 의사결정을 하기 어렵기 때문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이다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팀의 구성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: </a:t>
            </a: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가족구성원, 사외이사, 전문 자문역, 경영진, 원로 종업원 등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/>
              <a:ea typeface="굴림"/>
              <a:cs typeface="+mn-cs"/>
              <a:sym typeface="SimHei"/>
            </a:endParaRP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endParaRPr lang="en-US" altLang="ko-KR" dirty="0">
              <a:solidFill>
                <a:prstClr val="black"/>
              </a:solidFill>
              <a:sym typeface="SimHei"/>
            </a:endParaRPr>
          </a:p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tabLst/>
              <a:defRPr/>
            </a:pPr>
            <a:r>
              <a:rPr lang="ko-KR" altLang="ko-KR" sz="2000" kern="0" spc="-50" dirty="0">
                <a:solidFill>
                  <a:srgbClr val="000000"/>
                </a:solidFill>
                <a:effectLst/>
                <a:latin typeface="산돌명조 L"/>
                <a:ea typeface="산돌명조 L"/>
              </a:rPr>
              <a:t>③</a:t>
            </a:r>
            <a:r>
              <a:rPr lang="en-US" altLang="ko-KR" sz="2000" kern="0" spc="-50" dirty="0">
                <a:solidFill>
                  <a:srgbClr val="000000"/>
                </a:solidFill>
                <a:effectLst/>
                <a:latin typeface="산돌명조 L"/>
                <a:ea typeface="산돌명조 L"/>
              </a:rPr>
              <a:t> </a:t>
            </a:r>
            <a:r>
              <a:rPr kumimoji="0" lang="ko-KR" altLang="ko-KR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언제 시작하는가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(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가업승계 완료 시점 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74.6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세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: 2021 </a:t>
            </a:r>
            <a:r>
              <a:rPr kumimoji="0" lang="ko-KR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중앙회 실태조사</a:t>
            </a:r>
            <a:r>
              <a:rPr kumimoji="0" lang="en-US" altLang="ko-K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)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승계계획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:</a:t>
            </a: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평생의 과정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(</a:t>
            </a: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약 5년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~</a:t>
            </a:r>
            <a:r>
              <a:rPr kumimoji="0" lang="ko-KR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15년 정도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)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시  작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: 60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대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중후반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(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자식 나이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: 30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대 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중후반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)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75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세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~80</a:t>
            </a:r>
            <a:r>
              <a:rPr kumimoji="0" lang="ko-KR" alt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세쯤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은퇴할 계획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승계의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시작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</a:t>
            </a:r>
            <a:r>
              <a:rPr kumimoji="0" lang="en-US" altLang="ko-KR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시점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은 오너의 건강과도 관계가 있음 </a:t>
            </a:r>
          </a:p>
          <a:p>
            <a:pPr marL="285750" marR="0" lvl="0" indent="-28575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 typeface="Wingdings"/>
              <a:buChar char="Ø"/>
              <a:tabLst/>
              <a:defRPr/>
            </a:pP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후계자가 결정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: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약 5년 정도는 후계자에 대한 교육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훈련과 여러 가지 시험</a:t>
            </a: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, </a:t>
            </a:r>
          </a:p>
          <a:p>
            <a:pPr marL="0" marR="0" lvl="0" indent="0" algn="just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    </a:t>
            </a:r>
            <a:r>
              <a: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SimHei"/>
              </a:rPr>
              <a:t>최종적으로 권력을 이전</a:t>
            </a:r>
            <a:endParaRPr kumimoji="0" lang="en-US" altLang="ko-K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굴림"/>
              <a:ea typeface="굴림"/>
              <a:cs typeface="+mn-cs"/>
              <a:sym typeface="SimHe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715943"/>
            <a:ext cx="903649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v"/>
              <a:tabLst/>
              <a:defRPr/>
            </a:pPr>
            <a:r>
              <a:rPr kumimoji="0" lang="ko-KR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가업승계의 성격</a:t>
            </a:r>
          </a:p>
          <a:p>
            <a:pPr marL="742950" marR="0" lvl="1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l"/>
              <a:tabLst/>
              <a:defRPr/>
            </a:pPr>
            <a:r>
              <a: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창업자</a:t>
            </a:r>
            <a:r>
              <a:rPr kumimoji="0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작곡가</a:t>
            </a:r>
            <a:r>
              <a:rPr kumimoji="0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 </a:t>
            </a:r>
            <a:r>
              <a: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후계자</a:t>
            </a:r>
            <a:r>
              <a:rPr kumimoji="0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연주가</a:t>
            </a:r>
            <a:r>
              <a:rPr kumimoji="0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편곡가</a:t>
            </a:r>
          </a:p>
          <a:p>
            <a:pPr marL="742950" marR="0" lvl="1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/>
              <a:buChar char="l"/>
              <a:tabLst/>
              <a:defRPr/>
            </a:pP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승계는 릴레이 경주의 바통교환</a:t>
            </a:r>
            <a:r>
              <a: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수 많은 연습과 훈련</a:t>
            </a:r>
            <a:r>
              <a: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공유된 목표</a:t>
            </a:r>
            <a:r>
              <a: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팀워크</a:t>
            </a:r>
            <a:r>
              <a: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예술적인 수완 등 치밀한 준비가 필요</a:t>
            </a:r>
            <a:r>
              <a:rPr kumimoji="0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   </a:t>
            </a:r>
            <a:endParaRPr kumimoji="0" lang="ko-KR" alt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AutoShape 5"/>
          <p:cNvSpPr>
            <a:spLocks noChangeArrowheads="1"/>
          </p:cNvSpPr>
          <p:nvPr/>
        </p:nvSpPr>
        <p:spPr bwMode="auto">
          <a:xfrm rot="5400000">
            <a:off x="755650" y="3141663"/>
            <a:ext cx="576263" cy="1150937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소유경영자</a:t>
            </a:r>
            <a:endParaRPr kumimoji="1" lang="ko-KR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3F3F3F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(</a:t>
            </a:r>
            <a:r>
              <a:rPr kumimoji="1" lang="ko-KR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창업주</a:t>
            </a:r>
            <a:r>
              <a:rPr kumimoji="1" lang="en-US" altLang="ko-KR" sz="16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)</a:t>
            </a:r>
          </a:p>
        </p:txBody>
      </p:sp>
      <p:sp>
        <p:nvSpPr>
          <p:cNvPr id="1030" name="AutoShape 6"/>
          <p:cNvSpPr>
            <a:spLocks noChangeArrowheads="1"/>
          </p:cNvSpPr>
          <p:nvPr/>
        </p:nvSpPr>
        <p:spPr bwMode="auto">
          <a:xfrm>
            <a:off x="1908175" y="2492375"/>
            <a:ext cx="1512888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가족적 승계</a:t>
            </a:r>
          </a:p>
        </p:txBody>
      </p:sp>
      <p:cxnSp>
        <p:nvCxnSpPr>
          <p:cNvPr id="1031" name="AutoShape 7"/>
          <p:cNvCxnSpPr>
            <a:cxnSpLocks noChangeShapeType="1"/>
            <a:stCxn id="1029" idx="0"/>
            <a:endCxn id="1030" idx="1"/>
          </p:cNvCxnSpPr>
          <p:nvPr/>
        </p:nvCxnSpPr>
        <p:spPr bwMode="auto">
          <a:xfrm flipV="1">
            <a:off x="1622425" y="2708275"/>
            <a:ext cx="285750" cy="1009650"/>
          </a:xfrm>
          <a:prstGeom prst="bentConnector3">
            <a:avLst>
              <a:gd name="adj1" fmla="val 4888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2" name="AutoShape 8"/>
          <p:cNvSpPr>
            <a:spLocks noChangeArrowheads="1"/>
          </p:cNvSpPr>
          <p:nvPr/>
        </p:nvSpPr>
        <p:spPr bwMode="auto">
          <a:xfrm>
            <a:off x="1908175" y="4437063"/>
            <a:ext cx="3311525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조직적 승계</a:t>
            </a: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(</a:t>
            </a: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전문경영자 영입</a:t>
            </a:r>
            <a:r>
              <a:rPr kumimoji="1" lang="en-US" altLang="ko-KR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)</a:t>
            </a:r>
          </a:p>
        </p:txBody>
      </p:sp>
      <p:cxnSp>
        <p:nvCxnSpPr>
          <p:cNvPr id="1033" name="AutoShape 9"/>
          <p:cNvCxnSpPr>
            <a:cxnSpLocks noChangeShapeType="1"/>
            <a:stCxn id="1029" idx="0"/>
            <a:endCxn id="1032" idx="1"/>
          </p:cNvCxnSpPr>
          <p:nvPr/>
        </p:nvCxnSpPr>
        <p:spPr bwMode="auto">
          <a:xfrm>
            <a:off x="1622425" y="3717925"/>
            <a:ext cx="285750" cy="935038"/>
          </a:xfrm>
          <a:prstGeom prst="bentConnector3">
            <a:avLst>
              <a:gd name="adj1" fmla="val 48889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34" name="AutoShape 10"/>
          <p:cNvSpPr>
            <a:spLocks noChangeArrowheads="1"/>
          </p:cNvSpPr>
          <p:nvPr/>
        </p:nvSpPr>
        <p:spPr bwMode="auto">
          <a:xfrm>
            <a:off x="3708400" y="2060575"/>
            <a:ext cx="2376488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직계가족 위주의 승계</a:t>
            </a:r>
          </a:p>
        </p:txBody>
      </p:sp>
      <p:sp>
        <p:nvSpPr>
          <p:cNvPr id="1035" name="AutoShape 11"/>
          <p:cNvSpPr>
            <a:spLocks noChangeArrowheads="1"/>
          </p:cNvSpPr>
          <p:nvPr/>
        </p:nvSpPr>
        <p:spPr bwMode="auto">
          <a:xfrm>
            <a:off x="6372225" y="1700213"/>
            <a:ext cx="20875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장남 위주의 승계</a:t>
            </a:r>
          </a:p>
        </p:txBody>
      </p:sp>
      <p:sp>
        <p:nvSpPr>
          <p:cNvPr id="1036" name="AutoShape 12"/>
          <p:cNvSpPr>
            <a:spLocks noChangeArrowheads="1"/>
          </p:cNvSpPr>
          <p:nvPr/>
        </p:nvSpPr>
        <p:spPr bwMode="auto">
          <a:xfrm>
            <a:off x="3708400" y="3213100"/>
            <a:ext cx="2952750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형제 기타 혈연 중심의 승계</a:t>
            </a:r>
          </a:p>
        </p:txBody>
      </p:sp>
      <p:sp>
        <p:nvSpPr>
          <p:cNvPr id="1037" name="AutoShape 13"/>
          <p:cNvSpPr>
            <a:spLocks noChangeArrowheads="1"/>
          </p:cNvSpPr>
          <p:nvPr/>
        </p:nvSpPr>
        <p:spPr bwMode="auto">
          <a:xfrm>
            <a:off x="6372225" y="2420938"/>
            <a:ext cx="20875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기타 직계위주 승계</a:t>
            </a:r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5508625" y="4076700"/>
            <a:ext cx="29511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순수한 전문경영자 승계</a:t>
            </a:r>
          </a:p>
        </p:txBody>
      </p:sp>
      <p:sp>
        <p:nvSpPr>
          <p:cNvPr id="1039" name="AutoShape 15"/>
          <p:cNvSpPr>
            <a:spLocks noChangeArrowheads="1"/>
          </p:cNvSpPr>
          <p:nvPr/>
        </p:nvSpPr>
        <p:spPr bwMode="auto">
          <a:xfrm>
            <a:off x="5508625" y="4941888"/>
            <a:ext cx="2951163" cy="431800"/>
          </a:xfrm>
          <a:prstGeom prst="flowChartProcess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과도기적 전문경영자 승계</a:t>
            </a:r>
          </a:p>
        </p:txBody>
      </p:sp>
      <p:cxnSp>
        <p:nvCxnSpPr>
          <p:cNvPr id="1040" name="AutoShape 16"/>
          <p:cNvCxnSpPr>
            <a:cxnSpLocks noChangeShapeType="1"/>
            <a:stCxn id="1030" idx="3"/>
            <a:endCxn id="1034" idx="1"/>
          </p:cNvCxnSpPr>
          <p:nvPr/>
        </p:nvCxnSpPr>
        <p:spPr bwMode="auto">
          <a:xfrm flipV="1">
            <a:off x="3421063" y="2276475"/>
            <a:ext cx="287337" cy="431800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1" name="AutoShape 17"/>
          <p:cNvCxnSpPr>
            <a:cxnSpLocks noChangeShapeType="1"/>
            <a:stCxn id="1030" idx="3"/>
            <a:endCxn id="1036" idx="1"/>
          </p:cNvCxnSpPr>
          <p:nvPr/>
        </p:nvCxnSpPr>
        <p:spPr bwMode="auto">
          <a:xfrm>
            <a:off x="3421063" y="2708275"/>
            <a:ext cx="287337" cy="720725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2" name="AutoShape 18"/>
          <p:cNvCxnSpPr>
            <a:cxnSpLocks noChangeShapeType="1"/>
            <a:stCxn id="1034" idx="3"/>
            <a:endCxn id="1035" idx="1"/>
          </p:cNvCxnSpPr>
          <p:nvPr/>
        </p:nvCxnSpPr>
        <p:spPr bwMode="auto">
          <a:xfrm flipV="1">
            <a:off x="6084888" y="1916113"/>
            <a:ext cx="287337" cy="360362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3" name="AutoShape 19"/>
          <p:cNvCxnSpPr>
            <a:cxnSpLocks noChangeShapeType="1"/>
            <a:stCxn id="1034" idx="3"/>
            <a:endCxn id="1037" idx="1"/>
          </p:cNvCxnSpPr>
          <p:nvPr/>
        </p:nvCxnSpPr>
        <p:spPr bwMode="auto">
          <a:xfrm>
            <a:off x="6084888" y="2276475"/>
            <a:ext cx="287337" cy="360363"/>
          </a:xfrm>
          <a:prstGeom prst="bentConnector3">
            <a:avLst>
              <a:gd name="adj1" fmla="val 49722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4" name="AutoShape 20"/>
          <p:cNvCxnSpPr>
            <a:cxnSpLocks noChangeShapeType="1"/>
            <a:stCxn id="1032" idx="3"/>
            <a:endCxn id="1038" idx="1"/>
          </p:cNvCxnSpPr>
          <p:nvPr/>
        </p:nvCxnSpPr>
        <p:spPr bwMode="auto">
          <a:xfrm flipV="1">
            <a:off x="5219700" y="4292600"/>
            <a:ext cx="288925" cy="3603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5" name="AutoShape 21"/>
          <p:cNvCxnSpPr>
            <a:cxnSpLocks noChangeShapeType="1"/>
            <a:stCxn id="1032" idx="3"/>
            <a:endCxn id="1039" idx="1"/>
          </p:cNvCxnSpPr>
          <p:nvPr/>
        </p:nvCxnSpPr>
        <p:spPr bwMode="auto">
          <a:xfrm>
            <a:off x="5219700" y="4652963"/>
            <a:ext cx="288925" cy="50482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3851275" y="5661025"/>
            <a:ext cx="51133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algn="just">
              <a:lnSpc>
                <a:spcPct val="13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Wingdings 2" panose="05020102010507070707" pitchFamily="18" charset="2"/>
              <a:buChar char=""/>
              <a:defRPr sz="2400">
                <a:solidFill>
                  <a:srgbClr val="2397A3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 algn="just">
              <a:lnSpc>
                <a:spcPct val="130000"/>
              </a:lnSpc>
              <a:spcBef>
                <a:spcPts val="500"/>
              </a:spcBef>
              <a:buClr>
                <a:srgbClr val="202020"/>
              </a:buClr>
              <a:buFont typeface="Arial" panose="020B0604020202020204" pitchFamily="34" charset="0"/>
              <a:buChar char="•"/>
              <a:defRPr sz="2000"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13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자료 </a:t>
            </a:r>
            <a:r>
              <a:rPr kumimoji="1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: </a:t>
            </a:r>
            <a:r>
              <a:rPr kumimoji="1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신유근</a:t>
            </a:r>
            <a:r>
              <a:rPr kumimoji="1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『</a:t>
            </a:r>
            <a:r>
              <a:rPr kumimoji="1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한국의 경영</a:t>
            </a:r>
            <a:r>
              <a:rPr kumimoji="1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』, </a:t>
            </a:r>
            <a:r>
              <a:rPr kumimoji="1" lang="ko-KR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박영사</a:t>
            </a:r>
            <a:r>
              <a:rPr kumimoji="1" lang="en-US" altLang="ko-KR" sz="1400" b="0" i="0" u="none" strike="noStrike" kern="1200" cap="none" spc="0" normalizeH="0" baseline="0" noProof="0">
                <a:ln>
                  <a:noFill/>
                </a:ln>
                <a:solidFill>
                  <a:srgbClr val="3F3F3F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  <a:cs typeface="+mn-cs"/>
              </a:rPr>
              <a:t>, 1992. P.123</a:t>
            </a:r>
          </a:p>
        </p:txBody>
      </p:sp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3708400" y="274638"/>
            <a:ext cx="4978400" cy="776287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ko-KR" altLang="en-US" dirty="0"/>
              <a:t>  가업승계의 유형</a:t>
            </a:r>
          </a:p>
        </p:txBody>
      </p:sp>
    </p:spTree>
    <p:extLst>
      <p:ext uri="{BB962C8B-B14F-4D97-AF65-F5344CB8AC3E}">
        <p14:creationId xmlns:p14="http://schemas.microsoft.com/office/powerpoint/2010/main" val="82334502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/>
          <p:nvPr/>
        </p:nvSpPr>
        <p:spPr>
          <a:xfrm>
            <a:off x="457200" y="214313"/>
            <a:ext cx="8229600" cy="5911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sz="2400"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sz="2000"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en-US" altLang="ko-KR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ea typeface="SimHei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en-US" altLang="ko-KR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ea typeface="SimHei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en-US" altLang="ko-KR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ea typeface="SimHei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Char char="ü"/>
              <a:defRPr/>
            </a:pP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가족기업의 다양한 정의</a:t>
            </a: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Char char="ü"/>
              <a:defRPr/>
            </a:pP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가족기업의 역사와 경제적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사회적 역할</a:t>
            </a: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Char char="ü"/>
              <a:defRPr/>
            </a:pP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가업승계의 정의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,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중요성과 역할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  </a:t>
            </a: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Char char="ü"/>
              <a:defRPr/>
            </a:pP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가업승계의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성격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과정</a:t>
            </a:r>
            <a:endParaRPr kumimoji="0" lang="en-US" altLang="ko-KR" sz="2400" b="0" i="0" u="none" strike="noStrike" kern="1200" cap="none" spc="0" normalizeH="0" baseline="0" dirty="0">
              <a:effectLst/>
              <a:uLnTx/>
              <a:uFillTx/>
              <a:latin typeface="HY강B"/>
              <a:ea typeface="HY강B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ko-KR" altLang="en-US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000120140530A99PPBG">
  <a:themeElements>
    <a:clrScheme name="自定义 1">
      <a:dk1>
        <a:srgbClr val="3F3F3F"/>
      </a:dk1>
      <a:lt1>
        <a:sysClr val="window" lastClr="FFFFFF"/>
      </a:lt1>
      <a:dk2>
        <a:srgbClr val="3F3F3F"/>
      </a:dk2>
      <a:lt2>
        <a:srgbClr val="FFFFFF"/>
      </a:lt2>
      <a:accent1>
        <a:srgbClr val="34C5D4"/>
      </a:accent1>
      <a:accent2>
        <a:srgbClr val="5BDBB3"/>
      </a:accent2>
      <a:accent3>
        <a:srgbClr val="D0DA71"/>
      </a:accent3>
      <a:accent4>
        <a:srgbClr val="FCE066"/>
      </a:accent4>
      <a:accent5>
        <a:srgbClr val="3DB195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3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/>
            <a:ea typeface="微软雅黑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2497</Words>
  <Application>Microsoft Office PowerPoint</Application>
  <PresentationFormat>화면 슬라이드 쇼(4:3)</PresentationFormat>
  <Paragraphs>430</Paragraphs>
  <Slides>29</Slides>
  <Notes>8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29</vt:i4>
      </vt:variant>
    </vt:vector>
  </HeadingPairs>
  <TitlesOfParts>
    <vt:vector size="49" baseType="lpstr">
      <vt:lpstr>(한)문화방송</vt:lpstr>
      <vt:lpstr>HY각헤드라인M</vt:lpstr>
      <vt:lpstr>HY강B</vt:lpstr>
      <vt:lpstr>HY나무B</vt:lpstr>
      <vt:lpstr>HY울릉도M</vt:lpstr>
      <vt:lpstr>SimHei</vt:lpstr>
      <vt:lpstr>굴림</vt:lpstr>
      <vt:lpstr>굴림체</vt:lpstr>
      <vt:lpstr>맑은 고딕</vt:lpstr>
      <vt:lpstr>산돌명조 L</vt:lpstr>
      <vt:lpstr>한양신명조,한컴돋움</vt:lpstr>
      <vt:lpstr>휴먼명조</vt:lpstr>
      <vt:lpstr>휴먼명조,한컴돋움</vt:lpstr>
      <vt:lpstr>Arial</vt:lpstr>
      <vt:lpstr>Verdana</vt:lpstr>
      <vt:lpstr>Wingdings</vt:lpstr>
      <vt:lpstr>Wingdings 2</vt:lpstr>
      <vt:lpstr>Office 테마</vt:lpstr>
      <vt:lpstr>1_Office 테마</vt:lpstr>
      <vt:lpstr>A000120140530A99PPBG</vt:lpstr>
      <vt:lpstr>1장. 가족기업과 가업승계</vt:lpstr>
      <vt:lpstr>PowerPoint 프레젠테이션</vt:lpstr>
      <vt:lpstr>1. 가족기업의 정의</vt:lpstr>
      <vt:lpstr>1. 가족기업의 정의</vt:lpstr>
      <vt:lpstr>1. 가족기업의 정의</vt:lpstr>
      <vt:lpstr>1. 가족기업의 정의</vt:lpstr>
      <vt:lpstr>1. 가족기업의 정의</vt:lpstr>
      <vt:lpstr>1. 가족기업의 정의</vt:lpstr>
      <vt:lpstr>PowerPoint 프레젠테이션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2. 가족기업의 역사와 역할</vt:lpstr>
      <vt:lpstr>3. 가업승계의 정의와 중요성</vt:lpstr>
      <vt:lpstr>3. 가업승계의 정의와 중요성</vt:lpstr>
      <vt:lpstr>3. 가업승계의 정의와 중요성</vt:lpstr>
      <vt:lpstr>PowerPoint 프레젠테이션</vt:lpstr>
      <vt:lpstr>3. 가업승계의 정의와 중요성</vt:lpstr>
      <vt:lpstr>3. 가업승계의 정의와 중요성</vt:lpstr>
      <vt:lpstr>3. 가업승계의 정의와 중요성</vt:lpstr>
      <vt:lpstr>3. 가업승계의 정의와 중요성</vt:lpstr>
      <vt:lpstr>PowerPoint 프레젠테이션</vt:lpstr>
      <vt:lpstr>4. 가업승계의 성격: 과정</vt:lpstr>
      <vt:lpstr>  가업승계의 유형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175</cp:revision>
  <dcterms:created xsi:type="dcterms:W3CDTF">2013-04-01T06:35:37Z</dcterms:created>
  <dcterms:modified xsi:type="dcterms:W3CDTF">2026-07-26T02:33:04Z</dcterms:modified>
  <cp:version/>
</cp:coreProperties>
</file>