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  <p:sldMasterId id="2147483688" r:id="rId3"/>
  </p:sldMasterIdLst>
  <p:notesMasterIdLst>
    <p:notesMasterId r:id="rId27"/>
  </p:notesMasterIdLst>
  <p:sldIdLst>
    <p:sldId id="321" r:id="rId4"/>
    <p:sldId id="257" r:id="rId5"/>
    <p:sldId id="500" r:id="rId6"/>
    <p:sldId id="792" r:id="rId7"/>
    <p:sldId id="793" r:id="rId8"/>
    <p:sldId id="794" r:id="rId9"/>
    <p:sldId id="795" r:id="rId10"/>
    <p:sldId id="796" r:id="rId11"/>
    <p:sldId id="814" r:id="rId12"/>
    <p:sldId id="798" r:id="rId13"/>
    <p:sldId id="799" r:id="rId14"/>
    <p:sldId id="800" r:id="rId15"/>
    <p:sldId id="801" r:id="rId16"/>
    <p:sldId id="803" r:id="rId17"/>
    <p:sldId id="806" r:id="rId18"/>
    <p:sldId id="807" r:id="rId19"/>
    <p:sldId id="808" r:id="rId20"/>
    <p:sldId id="818" r:id="rId21"/>
    <p:sldId id="809" r:id="rId22"/>
    <p:sldId id="810" r:id="rId23"/>
    <p:sldId id="522" r:id="rId24"/>
    <p:sldId id="791" r:id="rId25"/>
    <p:sldId id="553" r:id="rId2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83935" autoAdjust="0"/>
  </p:normalViewPr>
  <p:slideViewPr>
    <p:cSldViewPr>
      <p:cViewPr varScale="1">
        <p:scale>
          <a:sx n="72" d="100"/>
          <a:sy n="72" d="100"/>
        </p:scale>
        <p:origin x="2910" y="5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68BB49E-9700-4D65-A110-F106A9DBC801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82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3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258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196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571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096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30723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4D60F0B-7BFE-4FD1-A589-497DA7F57A4F}" type="slidenum">
              <a:rPr kumimoji="0" altLang="ko-KR" sz="1800" b="0" i="0" u="none" strike="noStrike" kern="1200" cap="none" spc="0" normalizeH="0" baseline="0" noProof="1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맑은 고딕" panose="020B0503020000020004" pitchFamily="50" charset="-127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ko-KR" altLang="ko-KR" sz="18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890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4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44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33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711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416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283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97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785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18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892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/>
              <a:t>마스터 부제목 스타일 편집</a:t>
            </a:r>
            <a:endParaRPr lang="zh-CN" altLang="en-US" noProof="1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3D61565-687A-4058-AE4E-BB4A9586BB8C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280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C908C5D-B553-4DC5-AA9B-FFF41E7285BF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07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381000 w 952500"/>
              <a:gd name="T3" fmla="*/ 1054100 h 1054100"/>
              <a:gd name="T4" fmla="*/ 952500 w 952500"/>
              <a:gd name="T5" fmla="*/ 889000 h 1054100"/>
              <a:gd name="T6" fmla="*/ 0 w 952500"/>
              <a:gd name="T7" fmla="*/ 0 h 1054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397138 w 5397138"/>
              <a:gd name="T3" fmla="*/ 540657 h 2908300"/>
              <a:gd name="T4" fmla="*/ 4851400 w 5397138"/>
              <a:gd name="T5" fmla="*/ 2654300 h 2908300"/>
              <a:gd name="T6" fmla="*/ 838200 w 5397138"/>
              <a:gd name="T7" fmla="*/ 2908300 h 2908300"/>
              <a:gd name="T8" fmla="*/ 0 w 5397138"/>
              <a:gd name="T9" fmla="*/ 0 h 2908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1938 h 2806338"/>
              <a:gd name="T2" fmla="*/ 5202646 w 5202646"/>
              <a:gd name="T3" fmla="*/ 0 h 2806338"/>
              <a:gd name="T4" fmla="*/ 4102100 w 5202646"/>
              <a:gd name="T5" fmla="*/ 2692038 h 2806338"/>
              <a:gd name="T6" fmla="*/ 368300 w 5202646"/>
              <a:gd name="T7" fmla="*/ 2806338 h 2806338"/>
              <a:gd name="T8" fmla="*/ 0 w 5202646"/>
              <a:gd name="T9" fmla="*/ 621938 h 280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12700 h 368300"/>
              <a:gd name="T2" fmla="*/ 292100 w 292100"/>
              <a:gd name="T3" fmla="*/ 0 h 368300"/>
              <a:gd name="T4" fmla="*/ 76200 w 292100"/>
              <a:gd name="T5" fmla="*/ 368300 h 368300"/>
              <a:gd name="T6" fmla="*/ 0 w 292100"/>
              <a:gd name="T7" fmla="*/ 12700 h 368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315F826-215C-42E4-BE3A-F1725B8C0F4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55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7F115B9-0550-445A-9F46-DA2273636511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5564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30F8E27-E2EE-439F-A9FF-3E1E2268099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6658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A30F3CB1-9C96-41D9-B6BB-A904A2BB7A8E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5250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1210E49-B78B-4B88-B00C-4D13CAED58EA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563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E2F82BE-92F8-4B39-9325-4FC381BC31E8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713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E9772FB-8E3A-4961-963C-5BC01B513E28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873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6710CAB-9578-4D3A-B405-7066C55AC632}" type="slidenum">
              <a:rPr kumimoji="0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anose="02010609060101010101" pitchFamily="49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29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en-US"/>
          </a:p>
        </p:txBody>
      </p:sp>
      <p:sp>
        <p:nvSpPr>
          <p:cNvPr id="1028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1" hangingPunct="1">
              <a:buFont typeface="Arial" panose="020B0604020202020204" pitchFamily="34" charset="0"/>
              <a:buNone/>
              <a:defRPr sz="1200" noProof="1">
                <a:solidFill>
                  <a:srgbClr val="929292"/>
                </a:solidFill>
                <a:ea typeface="SimHei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1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63C6C74-8DA5-4B77-B3BE-9B4F3E6BAA26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168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anose="020B0604020202020204" pitchFamily="34" charset="0"/>
          <a:ea typeface="SimHei" panose="02010609060101010101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anose="02010609060101010101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899592" y="980728"/>
            <a:ext cx="747948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13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지속가능경영과 미래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17300" y="402165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지속가능경영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지속가능경영과 미래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가족기업의 전략경영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과정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74901" y="1635948"/>
            <a:ext cx="8936037" cy="4116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가족기업과 비가족기업의 동질성과 이질성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동질성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sz="2000" noProof="1">
                <a:solidFill>
                  <a:schemeClr val="tx1"/>
                </a:solidFill>
              </a:rPr>
              <a:t> </a:t>
            </a:r>
            <a:r>
              <a:rPr lang="ko-KR" altLang="en-US" sz="2000" noProof="1">
                <a:solidFill>
                  <a:schemeClr val="tx1"/>
                </a:solidFill>
              </a:rPr>
              <a:t>전략의 수립</a:t>
            </a:r>
            <a:r>
              <a:rPr lang="en-US" altLang="ko-KR" sz="2000" noProof="1">
                <a:solidFill>
                  <a:schemeClr val="tx1"/>
                </a:solidFill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</a:rPr>
              <a:t>실행</a:t>
            </a:r>
            <a:r>
              <a:rPr lang="en-US" altLang="ko-KR" sz="2000" noProof="1">
                <a:solidFill>
                  <a:schemeClr val="tx1"/>
                </a:solidFill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</a:rPr>
              <a:t>평가</a:t>
            </a:r>
            <a:r>
              <a:rPr lang="en-US" altLang="ko-KR" sz="2000" noProof="1">
                <a:solidFill>
                  <a:schemeClr val="tx1"/>
                </a:solidFill>
              </a:rPr>
              <a:t>/ </a:t>
            </a:r>
            <a:r>
              <a:rPr lang="ko-KR" altLang="en-US" sz="2000" noProof="1">
                <a:solidFill>
                  <a:schemeClr val="tx1"/>
                </a:solidFill>
              </a:rPr>
              <a:t>기업의 경영성과</a:t>
            </a: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b="1" noProof="1">
                <a:solidFill>
                  <a:srgbClr val="FF0000"/>
                </a:solidFill>
              </a:rPr>
              <a:t>이질성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</a:rPr>
              <a:t> 가족기업이 필요로 하는 것이 무엇인지 파악하여 조심스럽게 새로 개발하거나, 비가족기업의 경영전략의 과정과 비교</a:t>
            </a:r>
          </a:p>
          <a:p>
            <a:pPr marL="106680" algn="just" eaLnBrk="1" hangingPunct="1">
              <a:buClr>
                <a:srgbClr val="0000FF"/>
              </a:buClr>
              <a:defRPr/>
            </a:pPr>
            <a:r>
              <a:rPr lang="ko-KR" altLang="en-US" sz="2000" noProof="1">
                <a:solidFill>
                  <a:schemeClr val="tx1"/>
                </a:solidFill>
              </a:rPr>
              <a:t>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먼저 </a:t>
            </a:r>
            <a:r>
              <a:rPr sz="2000" noProof="1">
                <a:solidFill>
                  <a:srgbClr val="FF0000"/>
                </a:solidFill>
              </a:rPr>
              <a:t>기업과 가족의 목표</a:t>
            </a:r>
            <a:r>
              <a:rPr sz="2000" noProof="1">
                <a:solidFill>
                  <a:schemeClr val="tx1"/>
                </a:solidFill>
              </a:rPr>
              <a:t>가 정해져야 하며, 정해진 목표를 달성하기 위한 전략의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수립</a:t>
            </a:r>
            <a:r>
              <a:rPr sz="2000" noProof="1">
                <a:solidFill>
                  <a:schemeClr val="tx1"/>
                </a:solidFill>
              </a:rPr>
              <a:t>, 수립된 전략의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실행</a:t>
            </a:r>
            <a:r>
              <a:rPr sz="2000" noProof="1">
                <a:solidFill>
                  <a:schemeClr val="tx1"/>
                </a:solidFill>
              </a:rPr>
              <a:t>, 나아가 전략적 대체안과 의사결정이 이루어지고 이의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평가</a:t>
            </a:r>
            <a:r>
              <a:rPr sz="2000" noProof="1">
                <a:solidFill>
                  <a:schemeClr val="tx1"/>
                </a:solidFill>
              </a:rPr>
              <a:t>가 되어져야 하며, 효율적인 </a:t>
            </a:r>
            <a:r>
              <a:rPr sz="2000" b="1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통제</a:t>
            </a:r>
            <a:r>
              <a:rPr sz="2000" noProof="1">
                <a:solidFill>
                  <a:schemeClr val="tx1"/>
                </a:solidFill>
              </a:rPr>
              <a:t>과정이 필요</a:t>
            </a:r>
            <a:endParaRPr 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가족기업은 가장 중요한 </a:t>
            </a:r>
            <a:r>
              <a:rPr sz="2000" noProof="1">
                <a:solidFill>
                  <a:srgbClr val="FF0000"/>
                </a:solidFill>
              </a:rPr>
              <a:t>가족의 영향력, 가족의 관심사, 가족의 가치관</a:t>
            </a:r>
            <a:r>
              <a:rPr sz="2000" noProof="1">
                <a:solidFill>
                  <a:schemeClr val="tx1"/>
                </a:solidFill>
              </a:rPr>
              <a:t> 등이 비가족기업에 비해 훨씬 더 많이 작용하며 지배적</a:t>
            </a:r>
            <a:endParaRPr lang="en-US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전략실행 시 </a:t>
            </a:r>
            <a:r>
              <a:rPr sz="2000" noProof="1">
                <a:solidFill>
                  <a:srgbClr val="FF0000"/>
                </a:solidFill>
              </a:rPr>
              <a:t>가족의 관여(involvement)</a:t>
            </a:r>
            <a:r>
              <a:rPr sz="2000" noProof="1">
                <a:solidFill>
                  <a:schemeClr val="tx1"/>
                </a:solidFill>
              </a:rPr>
              <a:t>는 그 자체의 동태성, 정치 그리고 가능성을 창조</a:t>
            </a:r>
            <a:endParaRPr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과정</a:t>
            </a:r>
            <a:endParaRPr lang="en-US" altLang="ko-KR" sz="2400" b="1" dirty="0"/>
          </a:p>
        </p:txBody>
      </p:sp>
      <p:sp>
        <p:nvSpPr>
          <p:cNvPr id="8" name="矩形 22"/>
          <p:cNvSpPr/>
          <p:nvPr/>
        </p:nvSpPr>
        <p:spPr>
          <a:xfrm>
            <a:off x="1704975" y="1035229"/>
            <a:ext cx="5734050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13-1&gt;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가족기업 전략경영의 과정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(p.378)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sp>
        <p:nvSpPr>
          <p:cNvPr id="9" name="矩形 24"/>
          <p:cNvSpPr/>
          <p:nvPr/>
        </p:nvSpPr>
        <p:spPr>
          <a:xfrm>
            <a:off x="179512" y="1629444"/>
            <a:ext cx="3608388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주: </a:t>
            </a:r>
            <a:r>
              <a:rPr lang="ko-KR" altLang="en-US" sz="1000" noProof="1">
                <a:solidFill>
                  <a:schemeClr val="tx1"/>
                </a:solidFill>
              </a:rPr>
              <a:t>칼라</a:t>
            </a:r>
            <a:r>
              <a:rPr lang="en-US" sz="1000" noProof="1">
                <a:solidFill>
                  <a:schemeClr val="tx1"/>
                </a:solidFill>
              </a:rPr>
              <a:t> 글씨는 가족의 영향력이 나타나는 경우임.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자료: Sharma, P. Chrisman, J, &amp; Chua J. H(1997), "Strategic Management of the Family Business: Past Research and Future Challenges", Family Business Review, 10(1), 3</a:t>
            </a:r>
          </a:p>
        </p:txBody>
      </p:sp>
      <p:grpSp>
        <p:nvGrpSpPr>
          <p:cNvPr id="10" name="组合 49"/>
          <p:cNvGrpSpPr>
            <a:grpSpLocks/>
          </p:cNvGrpSpPr>
          <p:nvPr/>
        </p:nvGrpSpPr>
        <p:grpSpPr bwMode="auto">
          <a:xfrm>
            <a:off x="1320800" y="1723566"/>
            <a:ext cx="6954838" cy="5110162"/>
            <a:chOff x="2130" y="2744"/>
            <a:chExt cx="10953" cy="8049"/>
          </a:xfrm>
        </p:grpSpPr>
        <p:grpSp>
          <p:nvGrpSpPr>
            <p:cNvPr id="11" name="组合 46"/>
            <p:cNvGrpSpPr>
              <a:grpSpLocks/>
            </p:cNvGrpSpPr>
            <p:nvPr/>
          </p:nvGrpSpPr>
          <p:grpSpPr bwMode="auto">
            <a:xfrm>
              <a:off x="2130" y="2744"/>
              <a:ext cx="10953" cy="8049"/>
              <a:chOff x="2130" y="2744"/>
              <a:chExt cx="10953" cy="8049"/>
            </a:xfrm>
          </p:grpSpPr>
          <p:sp>
            <p:nvSpPr>
              <p:cNvPr id="14" name="圆角矩形 38"/>
              <p:cNvSpPr/>
              <p:nvPr/>
            </p:nvSpPr>
            <p:spPr>
              <a:xfrm>
                <a:off x="5934" y="9296"/>
                <a:ext cx="2802" cy="1497"/>
              </a:xfrm>
              <a:prstGeom prst="roundRect">
                <a:avLst/>
              </a:prstGeom>
              <a:solidFill>
                <a:srgbClr val="3DB195"/>
              </a:solidFill>
              <a:ln w="28575" cap="flat" cmpd="sng" algn="ctr">
                <a:solidFill>
                  <a:srgbClr val="000000"/>
                </a:solidFill>
                <a:prstDash val="solid"/>
                <a:miter lim="800000"/>
              </a:ln>
              <a:effectLst>
                <a:glow rad="63500">
                  <a:srgbClr val="5BDBB3">
                    <a:satMod val="175000"/>
                    <a:alpha val="40000"/>
                  </a:srgbClr>
                </a:glow>
              </a:effec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0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전략의 평가와 통제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가족문화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가족구성원의 관여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ko-KR" altLang="en-US" sz="1200" b="1" i="0" u="none" strike="noStrike" kern="0" cap="none" spc="0" normalizeH="0" baseline="0" noProof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비가족경영자의 관여</a:t>
                </a:r>
              </a:p>
            </p:txBody>
          </p:sp>
          <p:grpSp>
            <p:nvGrpSpPr>
              <p:cNvPr id="15" name="组合 27"/>
              <p:cNvGrpSpPr>
                <a:grpSpLocks/>
              </p:cNvGrpSpPr>
              <p:nvPr/>
            </p:nvGrpSpPr>
            <p:grpSpPr bwMode="auto">
              <a:xfrm>
                <a:off x="2130" y="2744"/>
                <a:ext cx="10953" cy="5602"/>
                <a:chOff x="2130" y="2744"/>
                <a:chExt cx="10953" cy="5602"/>
              </a:xfrm>
            </p:grpSpPr>
            <p:sp>
              <p:nvSpPr>
                <p:cNvPr id="18" name="圆角矩形 11"/>
                <p:cNvSpPr/>
                <p:nvPr/>
              </p:nvSpPr>
              <p:spPr>
                <a:xfrm>
                  <a:off x="6155" y="2744"/>
                  <a:ext cx="3113" cy="1637"/>
                </a:xfrm>
                <a:prstGeom prst="roundRect">
                  <a:avLst/>
                </a:prstGeom>
                <a:solidFill>
                  <a:srgbClr val="3DB195"/>
                </a:solidFill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외부환경의 기회와 위협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조직자원과 스킬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관리적 가치관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사회적 책임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2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관심사</a:t>
                  </a:r>
                </a:p>
              </p:txBody>
            </p:sp>
            <p:grpSp>
              <p:nvGrpSpPr>
                <p:cNvPr id="19" name="组合 14"/>
                <p:cNvGrpSpPr>
                  <a:grpSpLocks/>
                </p:cNvGrpSpPr>
                <p:nvPr/>
              </p:nvGrpSpPr>
              <p:grpSpPr bwMode="auto">
                <a:xfrm>
                  <a:off x="2130" y="5513"/>
                  <a:ext cx="10953" cy="2833"/>
                  <a:chOff x="1904" y="5739"/>
                  <a:chExt cx="10953" cy="2833"/>
                </a:xfrm>
              </p:grpSpPr>
              <p:grpSp>
                <p:nvGrpSpPr>
                  <p:cNvPr id="27" name="组合 32"/>
                  <p:cNvGrpSpPr>
                    <a:grpSpLocks/>
                  </p:cNvGrpSpPr>
                  <p:nvPr/>
                </p:nvGrpSpPr>
                <p:grpSpPr bwMode="auto">
                  <a:xfrm>
                    <a:off x="7427" y="5752"/>
                    <a:ext cx="2695" cy="2820"/>
                    <a:chOff x="990" y="6292"/>
                    <a:chExt cx="1701" cy="2820"/>
                  </a:xfrm>
                </p:grpSpPr>
                <p:sp>
                  <p:nvSpPr>
                    <p:cNvPr id="37" name="圆角矩形 33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전략의 실행</a:t>
                      </a:r>
                    </a:p>
                  </p:txBody>
                </p:sp>
                <p:sp>
                  <p:nvSpPr>
                    <p:cNvPr id="38" name="圆角矩形 34"/>
                    <p:cNvSpPr/>
                    <p:nvPr/>
                  </p:nvSpPr>
                  <p:spPr>
                    <a:xfrm>
                      <a:off x="990" y="7085"/>
                      <a:ext cx="1701" cy="2027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기업의 지배구조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조직구조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진화와 변화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가족기업의 문화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가족구성원의 진입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세대간 이슈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남매간의 관계</a:t>
                      </a:r>
                    </a:p>
                  </p:txBody>
                </p:sp>
              </p:grpSp>
              <p:grpSp>
                <p:nvGrpSpPr>
                  <p:cNvPr id="28" name="组合 35"/>
                  <p:cNvGrpSpPr>
                    <a:grpSpLocks/>
                  </p:cNvGrpSpPr>
                  <p:nvPr/>
                </p:nvGrpSpPr>
                <p:grpSpPr bwMode="auto">
                  <a:xfrm>
                    <a:off x="10847" y="5752"/>
                    <a:ext cx="2010" cy="2819"/>
                    <a:chOff x="990" y="6292"/>
                    <a:chExt cx="1701" cy="2819"/>
                  </a:xfrm>
                </p:grpSpPr>
                <p:sp>
                  <p:nvSpPr>
                    <p:cNvPr id="35" name="圆角矩形 36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조직성과</a:t>
                      </a:r>
                    </a:p>
                  </p:txBody>
                </p:sp>
                <p:sp>
                  <p:nvSpPr>
                    <p:cNvPr id="36" name="圆角矩形 37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재무적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시장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성장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목표</a:t>
                      </a:r>
                      <a:r>
                        <a:rPr kumimoji="0" lang="en-US" altLang="ko-KR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가족의 목표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9" name="组合 1"/>
                  <p:cNvGrpSpPr>
                    <a:grpSpLocks/>
                  </p:cNvGrpSpPr>
                  <p:nvPr/>
                </p:nvGrpSpPr>
                <p:grpSpPr bwMode="auto">
                  <a:xfrm>
                    <a:off x="1904" y="5739"/>
                    <a:ext cx="1846" cy="2832"/>
                    <a:chOff x="990" y="6279"/>
                    <a:chExt cx="1701" cy="2832"/>
                  </a:xfrm>
                </p:grpSpPr>
                <p:sp>
                  <p:nvSpPr>
                    <p:cNvPr id="33" name="圆角矩形 4"/>
                    <p:cNvSpPr/>
                    <p:nvPr/>
                  </p:nvSpPr>
                  <p:spPr>
                    <a:xfrm>
                      <a:off x="990" y="6279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목표설정</a:t>
                      </a:r>
                    </a:p>
                  </p:txBody>
                </p:sp>
                <p:sp>
                  <p:nvSpPr>
                    <p:cNvPr id="34" name="圆角矩形 7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재무적 성과 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시장점유율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위험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성장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목표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가족의 목표</a:t>
                      </a:r>
                    </a:p>
                  </p:txBody>
                </p:sp>
              </p:grpSp>
              <p:grpSp>
                <p:nvGrpSpPr>
                  <p:cNvPr id="30" name="组合 9"/>
                  <p:cNvGrpSpPr>
                    <a:grpSpLocks/>
                  </p:cNvGrpSpPr>
                  <p:nvPr/>
                </p:nvGrpSpPr>
                <p:grpSpPr bwMode="auto">
                  <a:xfrm>
                    <a:off x="4552" y="5752"/>
                    <a:ext cx="1803" cy="2819"/>
                    <a:chOff x="990" y="6292"/>
                    <a:chExt cx="1701" cy="2819"/>
                  </a:xfrm>
                </p:grpSpPr>
                <p:sp>
                  <p:nvSpPr>
                    <p:cNvPr id="31" name="圆角矩形 10"/>
                    <p:cNvSpPr/>
                    <p:nvPr/>
                  </p:nvSpPr>
                  <p:spPr>
                    <a:xfrm>
                      <a:off x="990" y="6292"/>
                      <a:ext cx="1701" cy="793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  <a:reflection blurRad="6350" stA="52000" endA="300" endPos="35000" dir="5400000" sy="-100000" algn="bl" rotWithShape="0"/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전략수립</a:t>
                      </a:r>
                    </a:p>
                  </p:txBody>
                </p:sp>
                <p:sp>
                  <p:nvSpPr>
                    <p:cNvPr id="32" name="圆角矩形 13"/>
                    <p:cNvSpPr/>
                    <p:nvPr/>
                  </p:nvSpPr>
                  <p:spPr>
                    <a:xfrm>
                      <a:off x="990" y="7085"/>
                      <a:ext cx="1701" cy="2026"/>
                    </a:xfrm>
                    <a:prstGeom prst="roundRect">
                      <a:avLst/>
                    </a:prstGeom>
                    <a:solidFill>
                      <a:srgbClr val="3DB195"/>
                    </a:solidFill>
                    <a:ln w="28575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>
                      <a:glow rad="63500">
                        <a:srgbClr val="5BDBB3">
                          <a:satMod val="175000"/>
                          <a:alpha val="40000"/>
                        </a:srgbClr>
                      </a:glow>
                    </a:effectLst>
                  </p:spPr>
                  <p:txBody>
                    <a:bodyPr anchor="ctr"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전략적 계획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과정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전략의 내용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0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사회적 이슈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kern="0" cap="none" spc="0" normalizeH="0" baseline="0" noProof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/>
                          <a:cs typeface="+mn-cs"/>
                        </a:rPr>
                        <a:t>승계</a:t>
                      </a:r>
                    </a:p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kern="0" cap="none" spc="0" normalizeH="0" baseline="0" noProof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20" name="组合 23"/>
                <p:cNvGrpSpPr>
                  <a:grpSpLocks/>
                </p:cNvGrpSpPr>
                <p:nvPr/>
              </p:nvGrpSpPr>
              <p:grpSpPr bwMode="auto">
                <a:xfrm>
                  <a:off x="3085" y="4944"/>
                  <a:ext cx="8992" cy="568"/>
                  <a:chOff x="2972" y="4831"/>
                  <a:chExt cx="8992" cy="568"/>
                </a:xfrm>
              </p:grpSpPr>
              <p:cxnSp>
                <p:nvCxnSpPr>
                  <p:cNvPr id="22" name="直接连接符 39"/>
                  <p:cNvCxnSpPr/>
                  <p:nvPr/>
                </p:nvCxnSpPr>
                <p:spPr>
                  <a:xfrm>
                    <a:off x="2972" y="4831"/>
                    <a:ext cx="8983" cy="2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>
                        <a:alpha val="96000"/>
                      </a:srgbClr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3" name="直接箭头连接符 17"/>
                  <p:cNvCxnSpPr/>
                  <p:nvPr/>
                </p:nvCxnSpPr>
                <p:spPr>
                  <a:xfrm>
                    <a:off x="2997" y="4859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4" name="直接箭头连接符 18"/>
                  <p:cNvCxnSpPr/>
                  <p:nvPr/>
                </p:nvCxnSpPr>
                <p:spPr>
                  <a:xfrm>
                    <a:off x="5672" y="4834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5" name="直接箭头连接符 19"/>
                  <p:cNvCxnSpPr/>
                  <p:nvPr/>
                </p:nvCxnSpPr>
                <p:spPr>
                  <a:xfrm>
                    <a:off x="9037" y="4859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  <p:cxnSp>
                <p:nvCxnSpPr>
                  <p:cNvPr id="26" name="直接箭头连接符 20"/>
                  <p:cNvCxnSpPr/>
                  <p:nvPr/>
                </p:nvCxnSpPr>
                <p:spPr>
                  <a:xfrm>
                    <a:off x="11955" y="4831"/>
                    <a:ext cx="10" cy="54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  <a:miter lim="800000"/>
                    <a:tailEnd type="arrow"/>
                  </a:ln>
                  <a:effectLst/>
                </p:spPr>
              </p:cxnSp>
            </p:grpSp>
            <p:cxnSp>
              <p:nvCxnSpPr>
                <p:cNvPr id="21" name="直接连接符 26"/>
                <p:cNvCxnSpPr/>
                <p:nvPr/>
              </p:nvCxnSpPr>
              <p:spPr>
                <a:xfrm>
                  <a:off x="7653" y="4379"/>
                  <a:ext cx="0" cy="56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</p:grpSp>
          <p:cxnSp>
            <p:nvCxnSpPr>
              <p:cNvPr id="16" name="直接箭头连接符 43"/>
              <p:cNvCxnSpPr/>
              <p:nvPr/>
            </p:nvCxnSpPr>
            <p:spPr>
              <a:xfrm>
                <a:off x="5680" y="8345"/>
                <a:ext cx="1655" cy="95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cxnSp>
            <p:nvCxnSpPr>
              <p:cNvPr id="17" name="直接箭头连接符 45"/>
              <p:cNvCxnSpPr/>
              <p:nvPr/>
            </p:nvCxnSpPr>
            <p:spPr>
              <a:xfrm flipV="1">
                <a:off x="7335" y="8345"/>
                <a:ext cx="1688" cy="910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</p:grpSp>
        <p:cxnSp>
          <p:nvCxnSpPr>
            <p:cNvPr id="12" name="肘形连接符 47"/>
            <p:cNvCxnSpPr/>
            <p:nvPr/>
          </p:nvCxnSpPr>
          <p:spPr>
            <a:xfrm rot="5400000">
              <a:off x="9555" y="7523"/>
              <a:ext cx="1700" cy="3345"/>
            </a:xfrm>
            <a:prstGeom prst="bentConnector2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3" name="肘形连接符 48"/>
            <p:cNvCxnSpPr/>
            <p:nvPr/>
          </p:nvCxnSpPr>
          <p:spPr>
            <a:xfrm rot="10800000">
              <a:off x="3053" y="8345"/>
              <a:ext cx="2880" cy="1700"/>
            </a:xfrm>
            <a:prstGeom prst="bentConnector2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miter lim="800000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8977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내용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611981" y="1222089"/>
            <a:ext cx="7920038" cy="5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목적과 목표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noProof="1">
              <a:solidFill>
                <a:schemeClr val="tx1"/>
              </a:solidFill>
            </a:endParaRPr>
          </a:p>
        </p:txBody>
      </p:sp>
      <p:sp>
        <p:nvSpPr>
          <p:cNvPr id="9" name="矩形 19"/>
          <p:cNvSpPr/>
          <p:nvPr/>
        </p:nvSpPr>
        <p:spPr>
          <a:xfrm>
            <a:off x="601063" y="1268760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13-1&gt;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조직의 발전에 따른 가족기업의 3단계 발전모형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077513"/>
              </p:ext>
            </p:extLst>
          </p:nvPr>
        </p:nvGraphicFramePr>
        <p:xfrm>
          <a:off x="492125" y="1849438"/>
          <a:ext cx="8048625" cy="4503760"/>
        </p:xfrm>
        <a:graphic>
          <a:graphicData uri="http://schemas.openxmlformats.org/drawingml/2006/table">
            <a:tbl>
              <a:tblPr/>
              <a:tblGrid>
                <a:gridCol w="2014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348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초기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중기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말기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업력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0~5년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10~20년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20~30년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0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부모의 나이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25~35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40~50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55~70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자식의 나이 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0~10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15~25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30~45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목적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생존과 융통성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욕구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=</a:t>
                      </a: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욕구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원가통제와 안정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시장통제와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조직의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유효성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1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 목적 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 성공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자식의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성장과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발전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가족의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조화와</a:t>
                      </a: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단합</a:t>
                      </a: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관심있게 보아야 할 사항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팀 구축과 시장욕구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 욕구-기술, 공급자, 대체재, 경쟁자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분권화의 정도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전혀 없음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일상 업무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몇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가지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정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오너에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의한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기술적 의사결정을 포함한 </a:t>
                      </a:r>
                      <a:r>
                        <a:rPr kumimoji="1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모든 것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인간관계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주로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의사결정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조직구조와 커뮤니케이션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비공식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공식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성과측정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매출액, 판매액, 주문량 등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운영 목적, 예산 대 실적, 실행 대 계획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 목적, 투자수익율과 시장점유율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7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보수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주관적, 개인적, 변동제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1" lang="en-US" altLang="ko-KR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객관적, 공식적, 공식화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19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통제 시스템</a:t>
                      </a:r>
                    </a:p>
                  </a:txBody>
                  <a:tcPr marL="91433" marR="91433" marT="45699" marB="4569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현금 흐름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예산과 예측</a:t>
                      </a: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자산활용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전략적계획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전략적목적</a:t>
                      </a: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설정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3" marR="91433" marT="45699" marB="4569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矩形 25"/>
          <p:cNvSpPr/>
          <p:nvPr/>
        </p:nvSpPr>
        <p:spPr>
          <a:xfrm>
            <a:off x="599927" y="6264624"/>
            <a:ext cx="8064475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000" noProof="1">
                <a:solidFill>
                  <a:schemeClr val="tx1"/>
                </a:solidFill>
              </a:rPr>
              <a:t>자료: John L. Ward(1987), ｢Keeping the family business healthy: How to plan for continuing growth, profitability, and family leadership｣, Jossey-Bass, p.21,30</a:t>
            </a:r>
          </a:p>
        </p:txBody>
      </p:sp>
    </p:spTree>
    <p:extLst>
      <p:ext uri="{BB962C8B-B14F-4D97-AF65-F5344CB8AC3E}">
        <p14:creationId xmlns:p14="http://schemas.microsoft.com/office/powerpoint/2010/main" val="419093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내용</a:t>
            </a:r>
            <a:endParaRPr lang="en-US" altLang="ko-KR" sz="2400" b="1" dirty="0"/>
          </a:p>
        </p:txBody>
      </p:sp>
      <p:sp>
        <p:nvSpPr>
          <p:cNvPr id="12" name="矩形 2"/>
          <p:cNvSpPr/>
          <p:nvPr/>
        </p:nvSpPr>
        <p:spPr>
          <a:xfrm>
            <a:off x="374699" y="1783699"/>
            <a:ext cx="8064252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전략수립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rgbClr val="FF0000"/>
                </a:solidFill>
              </a:rPr>
              <a:t>가족기업의 전략수립은 가족과 기업의 상호작용</a:t>
            </a:r>
            <a:r>
              <a:rPr sz="2000" noProof="1">
                <a:solidFill>
                  <a:schemeClr val="tx1"/>
                </a:solidFill>
              </a:rPr>
              <a:t>에 의해 만들어</a:t>
            </a:r>
            <a:r>
              <a:rPr lang="ko-KR" sz="2000" noProof="1">
                <a:solidFill>
                  <a:schemeClr val="tx1"/>
                </a:solidFill>
              </a:rPr>
              <a:t>짐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</a:rPr>
              <a:t>새로운 세대(generation)</a:t>
            </a:r>
            <a:r>
              <a:rPr lang="ko-KR" sz="2000" noProof="1">
                <a:solidFill>
                  <a:schemeClr val="tx1"/>
                </a:solidFill>
              </a:rPr>
              <a:t>가 가족기업에 참여할 때마다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즉 가족구조와 가족의 특성과 개성에 따라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  <a:r>
              <a:rPr lang="ko-KR" sz="2000" noProof="1">
                <a:solidFill>
                  <a:schemeClr val="tx1"/>
                </a:solidFill>
              </a:rPr>
              <a:t> </a:t>
            </a:r>
            <a:r>
              <a:rPr lang="ko-KR" sz="2000" noProof="1">
                <a:solidFill>
                  <a:srgbClr val="FF0000"/>
                </a:solidFill>
              </a:rPr>
              <a:t>새로운 전략</a:t>
            </a:r>
            <a:r>
              <a:rPr lang="ko-KR" sz="2000" noProof="1">
                <a:solidFill>
                  <a:schemeClr val="tx1"/>
                </a:solidFill>
              </a:rPr>
              <a:t>이 나타남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가족기업의 환경탐사, 역량의 평가, 대체안의 평가와 선택, 가족의 관심사에 영향을 받는 전략의 수립 방법 등이 필요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전략적 계획, 의사결정, 가족의 영향력 등에 대한 비가족기업과의 이동성과 장단점 비교, 그리고 사회적 이슈, 승계전략 등에도 관심을 가질 필요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84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내용</a:t>
            </a:r>
            <a:endParaRPr lang="en-US" altLang="ko-KR" sz="2400" b="1" dirty="0"/>
          </a:p>
        </p:txBody>
      </p:sp>
      <p:sp>
        <p:nvSpPr>
          <p:cNvPr id="4" name="직사각형 3"/>
          <p:cNvSpPr/>
          <p:nvPr/>
        </p:nvSpPr>
        <p:spPr>
          <a:xfrm>
            <a:off x="251520" y="1340768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b="1" noProof="1"/>
              <a:t>전략수립</a:t>
            </a:r>
            <a:endParaRPr lang="en-US" altLang="ko-KR" b="1" noProof="1"/>
          </a:p>
        </p:txBody>
      </p:sp>
      <p:grpSp>
        <p:nvGrpSpPr>
          <p:cNvPr id="8" name="组合 23"/>
          <p:cNvGrpSpPr>
            <a:grpSpLocks/>
          </p:cNvGrpSpPr>
          <p:nvPr/>
        </p:nvGrpSpPr>
        <p:grpSpPr bwMode="auto">
          <a:xfrm>
            <a:off x="527050" y="1863725"/>
            <a:ext cx="8021638" cy="4402138"/>
            <a:chOff x="830" y="2934"/>
            <a:chExt cx="12633" cy="6933"/>
          </a:xfrm>
        </p:grpSpPr>
        <p:sp>
          <p:nvSpPr>
            <p:cNvPr id="9" name="矩形 19"/>
            <p:cNvSpPr/>
            <p:nvPr/>
          </p:nvSpPr>
          <p:spPr>
            <a:xfrm>
              <a:off x="830" y="2934"/>
              <a:ext cx="12475" cy="10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FF"/>
                </a:buClr>
                <a:buSzPct val="100000"/>
                <a:buFont typeface="Wingdings" panose="05000000000000000000" charset="0"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&lt;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그림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13-2&gt;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anose="02030600000101010101" pitchFamily="18" charset="-127"/>
                  <a:ea typeface="HY울릉도M" panose="02030600000101010101" pitchFamily="18" charset="-127"/>
                  <a:cs typeface="+mn-cs"/>
                </a:rPr>
                <a:t>가족계획과 기업계획의 상호의존 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체" panose="020B0609000101010101" charset="-127"/>
                  <a:ea typeface="굴림체" panose="020B0609000101010101" charset="-127"/>
                  <a:cs typeface="+mn-cs"/>
                </a:rPr>
                <a:t> </a:t>
              </a:r>
            </a:p>
          </p:txBody>
        </p:sp>
        <p:grpSp>
          <p:nvGrpSpPr>
            <p:cNvPr id="10" name="组合 22"/>
            <p:cNvGrpSpPr>
              <a:grpSpLocks/>
            </p:cNvGrpSpPr>
            <p:nvPr/>
          </p:nvGrpSpPr>
          <p:grpSpPr bwMode="auto">
            <a:xfrm>
              <a:off x="1077" y="4045"/>
              <a:ext cx="12386" cy="5822"/>
              <a:chOff x="1077" y="4045"/>
              <a:chExt cx="12386" cy="5822"/>
            </a:xfrm>
          </p:grpSpPr>
          <p:sp>
            <p:nvSpPr>
              <p:cNvPr id="13" name="矩形 25"/>
              <p:cNvSpPr/>
              <p:nvPr/>
            </p:nvSpPr>
            <p:spPr>
              <a:xfrm>
                <a:off x="1283" y="8947"/>
                <a:ext cx="12180" cy="92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just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FF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1">
                    <a:ln>
                      <a:noFill/>
                    </a:ln>
                    <a:solidFill>
                      <a:srgbClr val="3F3F3F"/>
                    </a:solidFill>
                    <a:effectLst/>
                    <a:uLnTx/>
                    <a:uFillTx/>
                    <a:latin typeface="Arial"/>
                    <a:cs typeface="+mn-cs"/>
                  </a:rPr>
                  <a:t>자료: Harris, D., Martinez, J. L., &amp; Ward, J. L.(1994), "Is strategy different for the family-owned businesses?", Family Business Review, 7(2), 166</a:t>
                </a:r>
              </a:p>
            </p:txBody>
          </p:sp>
          <p:grpSp>
            <p:nvGrpSpPr>
              <p:cNvPr id="14" name="组合 21"/>
              <p:cNvGrpSpPr>
                <a:grpSpLocks/>
              </p:cNvGrpSpPr>
              <p:nvPr/>
            </p:nvGrpSpPr>
            <p:grpSpPr bwMode="auto">
              <a:xfrm>
                <a:off x="1077" y="4045"/>
                <a:ext cx="12326" cy="4789"/>
                <a:chOff x="851" y="3932"/>
                <a:chExt cx="12326" cy="4789"/>
              </a:xfrm>
            </p:grpSpPr>
            <p:sp>
              <p:nvSpPr>
                <p:cNvPr id="15" name="圆角矩形 3"/>
                <p:cNvSpPr/>
                <p:nvPr/>
              </p:nvSpPr>
              <p:spPr>
                <a:xfrm>
                  <a:off x="851" y="5853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(1)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미래기업에 대한 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관여</a:t>
                  </a:r>
                </a:p>
              </p:txBody>
            </p:sp>
            <p:sp>
              <p:nvSpPr>
                <p:cNvPr id="16" name="圆角矩形 4"/>
                <p:cNvSpPr/>
                <p:nvPr/>
              </p:nvSpPr>
              <p:spPr>
                <a:xfrm>
                  <a:off x="3591" y="7735"/>
                  <a:ext cx="3030" cy="986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(2)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기업의 건전성 평가</a:t>
                  </a:r>
                </a:p>
              </p:txBody>
            </p:sp>
            <p:sp>
              <p:nvSpPr>
                <p:cNvPr id="17" name="圆角矩形 7"/>
                <p:cNvSpPr/>
                <p:nvPr/>
              </p:nvSpPr>
              <p:spPr>
                <a:xfrm>
                  <a:off x="7407" y="7735"/>
                  <a:ext cx="3030" cy="986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(3)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 대체안의 개발</a:t>
                  </a:r>
                </a:p>
              </p:txBody>
            </p:sp>
            <p:sp>
              <p:nvSpPr>
                <p:cNvPr id="18" name="圆角矩形 9"/>
                <p:cNvSpPr/>
                <p:nvPr/>
              </p:nvSpPr>
              <p:spPr>
                <a:xfrm>
                  <a:off x="10437" y="5853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(4)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가족과 개인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목표의 고려</a:t>
                  </a:r>
                </a:p>
              </p:txBody>
            </p:sp>
            <p:sp>
              <p:nvSpPr>
                <p:cNvPr id="19" name="圆角矩形 10"/>
                <p:cNvSpPr/>
                <p:nvPr/>
              </p:nvSpPr>
              <p:spPr>
                <a:xfrm>
                  <a:off x="3591" y="3932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(6)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가족의 관심사와 역량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의 평가</a:t>
                  </a:r>
                </a:p>
              </p:txBody>
            </p:sp>
            <p:sp>
              <p:nvSpPr>
                <p:cNvPr id="20" name="圆角矩形 11"/>
                <p:cNvSpPr/>
                <p:nvPr/>
              </p:nvSpPr>
              <p:spPr>
                <a:xfrm>
                  <a:off x="7697" y="3932"/>
                  <a:ext cx="2740" cy="1321"/>
                </a:xfrm>
                <a:prstGeom prst="roundRect">
                  <a:avLst/>
                </a:prstGeom>
                <a:solidFill>
                  <a:srgbClr val="3DB195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glow rad="63500">
                    <a:srgbClr val="5BDBB3">
                      <a:satMod val="175000"/>
                      <a:alpha val="40000"/>
                    </a:srgbClr>
                  </a:glow>
                  <a:reflection blurRad="6350" stA="52000" endA="300" endPos="35000" dir="5400000" sy="-100000" algn="bl" rotWithShape="0"/>
                </a:effectLst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ko-KR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(5)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기업 전략</a:t>
                  </a:r>
                  <a:r>
                    <a:rPr kumimoji="0" lang="ko-KR" altLang="en-US" sz="14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+mn-cs"/>
                    </a:rPr>
                    <a:t>의 선택</a:t>
                  </a:r>
                </a:p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ko-KR" altLang="en-US" sz="1400" b="1" i="0" u="none" strike="noStrike" kern="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cxnSp>
              <p:nvCxnSpPr>
                <p:cNvPr id="21" name="肘形连接符 14"/>
                <p:cNvCxnSpPr>
                  <a:stCxn id="15" idx="2"/>
                  <a:endCxn id="16" idx="1"/>
                </p:cNvCxnSpPr>
                <p:nvPr/>
              </p:nvCxnSpPr>
              <p:spPr>
                <a:xfrm rot="5400000" flipV="1">
                  <a:off x="2379" y="7016"/>
                  <a:ext cx="1055" cy="1370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2" name="肘形连接符 15"/>
                <p:cNvCxnSpPr>
                  <a:stCxn id="19" idx="1"/>
                  <a:endCxn id="15" idx="0"/>
                </p:cNvCxnSpPr>
                <p:nvPr/>
              </p:nvCxnSpPr>
              <p:spPr>
                <a:xfrm rot="10800000" flipV="1">
                  <a:off x="2222" y="4591"/>
                  <a:ext cx="1370" cy="1263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5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3" name="直接箭头连接符 16"/>
                <p:cNvCxnSpPr>
                  <a:stCxn id="16" idx="3"/>
                  <a:endCxn id="17" idx="1"/>
                </p:cNvCxnSpPr>
                <p:nvPr/>
              </p:nvCxnSpPr>
              <p:spPr>
                <a:xfrm>
                  <a:off x="6622" y="8229"/>
                  <a:ext cx="785" cy="0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4" name="肘形连接符 17"/>
                <p:cNvCxnSpPr>
                  <a:stCxn id="17" idx="3"/>
                  <a:endCxn id="18" idx="2"/>
                </p:cNvCxnSpPr>
                <p:nvPr/>
              </p:nvCxnSpPr>
              <p:spPr>
                <a:xfrm flipV="1">
                  <a:off x="10437" y="7174"/>
                  <a:ext cx="1370" cy="1055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5" name="肘形连接符 18"/>
                <p:cNvCxnSpPr>
                  <a:stCxn id="18" idx="0"/>
                  <a:endCxn id="20" idx="3"/>
                </p:cNvCxnSpPr>
                <p:nvPr/>
              </p:nvCxnSpPr>
              <p:spPr>
                <a:xfrm rot="16200000" flipV="1">
                  <a:off x="10488" y="4535"/>
                  <a:ext cx="1268" cy="1370"/>
                </a:xfrm>
                <a:prstGeom prst="bentConnector2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26" name="直接箭头连接符 20"/>
                <p:cNvCxnSpPr>
                  <a:stCxn id="20" idx="1"/>
                  <a:endCxn id="19" idx="3"/>
                </p:cNvCxnSpPr>
                <p:nvPr/>
              </p:nvCxnSpPr>
              <p:spPr>
                <a:xfrm flipH="1">
                  <a:off x="6332" y="4591"/>
                  <a:ext cx="1365" cy="0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rgbClr val="000000">
                      <a:alpha val="96000"/>
                    </a:srgbClr>
                  </a:solidFill>
                  <a:prstDash val="solid"/>
                  <a:miter lim="800000"/>
                  <a:tailEnd type="arrow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956583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내용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03981" y="1395413"/>
            <a:ext cx="8936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전략의 실행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중요한 영향 요소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en-US" altLang="ko-KR" sz="2000" noProof="1">
                <a:solidFill>
                  <a:srgbClr val="FF0000"/>
                </a:solidFill>
              </a:rPr>
              <a:t>가족구성원 간의 관계</a:t>
            </a:r>
            <a:r>
              <a:rPr lang="en-US" altLang="ko-KR" sz="2000" noProof="1">
                <a:solidFill>
                  <a:schemeClr val="tx1"/>
                </a:solidFill>
              </a:rPr>
              <a:t>와 </a:t>
            </a:r>
            <a:r>
              <a:rPr lang="en-US" altLang="ko-KR" sz="2000" noProof="1">
                <a:solidFill>
                  <a:srgbClr val="FF0000"/>
                </a:solidFill>
              </a:rPr>
              <a:t>가족구성원과 전문경영자와의 관계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즉 가족기업의 지배구조, 가족기업의 문화, 가족구성원의 기업진입, 조직구조 등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효율적인 전략의 실행을 위해서는 </a:t>
            </a:r>
            <a:r>
              <a:rPr sz="2000" noProof="1">
                <a:solidFill>
                  <a:srgbClr val="FF0000"/>
                </a:solidFill>
              </a:rPr>
              <a:t>사외이사를 지명</a:t>
            </a:r>
            <a:r>
              <a:rPr sz="2000" noProof="1">
                <a:solidFill>
                  <a:schemeClr val="tx1"/>
                </a:solidFill>
              </a:rPr>
              <a:t>하는 것이 좋</a:t>
            </a:r>
            <a:r>
              <a:rPr lang="ko-KR" sz="2000" noProof="1">
                <a:solidFill>
                  <a:schemeClr val="tx1"/>
                </a:solidFill>
              </a:rPr>
              <a:t>음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sz="2000" noProof="1">
                <a:solidFill>
                  <a:schemeClr val="tx1"/>
                </a:solidFill>
              </a:rPr>
              <a:t> 가족위원회, 평가위원회, 자문위원회</a:t>
            </a:r>
            <a:r>
              <a:rPr lang="en-US" altLang="ko-KR" sz="2000" noProof="1">
                <a:solidFill>
                  <a:schemeClr val="tx1"/>
                </a:solidFill>
              </a:rPr>
              <a:t> </a:t>
            </a:r>
            <a:r>
              <a:rPr lang="ko-KR" sz="2000" noProof="1">
                <a:solidFill>
                  <a:schemeClr val="tx1"/>
                </a:solidFill>
              </a:rPr>
              <a:t>등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rgbClr val="FF0000"/>
                </a:solidFill>
              </a:rPr>
              <a:t>가족기업의 문화 </a:t>
            </a:r>
            <a:r>
              <a:rPr lang="ko-KR" sz="2000" b="1" noProof="1">
                <a:solidFill>
                  <a:schemeClr val="tx1"/>
                </a:solidFill>
              </a:rPr>
              <a:t>분류</a:t>
            </a:r>
            <a:r>
              <a:rPr lang="ko-KR" sz="2000" b="1" noProof="1">
                <a:solidFill>
                  <a:schemeClr val="tx1"/>
                </a:solidFill>
                <a:sym typeface="+mn-ea"/>
              </a:rPr>
              <a:t>(Dyer</a:t>
            </a:r>
            <a:r>
              <a:rPr lang="en-US" altLang="ko-KR" sz="2000" b="1" noProof="1">
                <a:solidFill>
                  <a:schemeClr val="tx1"/>
                </a:solidFill>
                <a:sym typeface="+mn-ea"/>
              </a:rPr>
              <a:t>, </a:t>
            </a:r>
            <a:r>
              <a:rPr lang="ko-KR" sz="2000" b="1" noProof="1">
                <a:solidFill>
                  <a:schemeClr val="tx1"/>
                </a:solidFill>
                <a:sym typeface="+mn-ea"/>
              </a:rPr>
              <a:t>1988)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sz="2000" noProof="1">
                <a:solidFill>
                  <a:schemeClr val="tx1"/>
                </a:solidFill>
              </a:rPr>
              <a:t> 가족주의 문화(paternalistic culture), 방임주의 문화(laissez-faire culture), 참여주의 문화(participative culture), 전문주의 문화(professional culture)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가족 내 관리기술의 부족, 승계준비, 기업의 규범과 가치관 등을 바꾸기 위해 권한을 위양하고 전문화 필요</a:t>
            </a: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82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날짜 개체 틀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cs typeface="+mn-cs"/>
              </a:rPr>
              <a:t>한국가족기업경영연구소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800" b="1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cs typeface="+mn-cs"/>
              </a:rPr>
              <a:t>  </a:t>
            </a:r>
            <a:r>
              <a:rPr kumimoji="0" lang="en-US" altLang="ko-KR" sz="800" b="1" i="0" u="none" strike="noStrike" kern="1200" cap="none" spc="0" normalizeH="0" baseline="0" noProof="1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SimHei" pitchFamily="49" charset="-122"/>
                <a:cs typeface="+mn-cs"/>
              </a:rPr>
              <a:t>(www.familybiz.or.kr)</a:t>
            </a: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0" y="3140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3317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anose="02030600000101010101" pitchFamily="18" charset="-127"/>
                        <a:ea typeface="HY울릉도M" panose="02030600000101010101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     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anose="02030600000101010101" pitchFamily="18" charset="-127"/>
                          <a:ea typeface="HY울릉도M" panose="02030600000101010101" pitchFamily="18" charset="-127"/>
                        </a:rPr>
                        <a:t>가족기업 전략경영의 내용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994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9" name="组合 2"/>
          <p:cNvGrpSpPr>
            <a:grpSpLocks/>
          </p:cNvGrpSpPr>
          <p:nvPr/>
        </p:nvGrpSpPr>
        <p:grpSpPr bwMode="auto">
          <a:xfrm>
            <a:off x="4076700" y="187325"/>
            <a:ext cx="4713288" cy="433388"/>
            <a:chOff x="8449" y="297"/>
            <a:chExt cx="4447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896" y="297"/>
              <a:ext cx="1504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지속가능경영   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534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미래 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marR="0" lvl="0" indent="-228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가족기업의 전략경영 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628650" y="1279525"/>
            <a:ext cx="7920038" cy="4741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전략의 실행 </a:t>
            </a: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ko-KR" altLang="en-US" sz="20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ko-KR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08878"/>
              </p:ext>
            </p:extLst>
          </p:nvPr>
        </p:nvGraphicFramePr>
        <p:xfrm>
          <a:off x="423701" y="2227262"/>
          <a:ext cx="8296597" cy="4042410"/>
        </p:xfrm>
        <a:graphic>
          <a:graphicData uri="http://schemas.openxmlformats.org/drawingml/2006/table">
            <a:tbl>
              <a:tblPr/>
              <a:tblGrid>
                <a:gridCol w="1452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방임주의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참여주의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전문주의 문화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관계특징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수직적(계층적)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수직적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협력적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ko-KR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집단중심</a:t>
                      </a: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개인주의적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근본적으로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없다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선하고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 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있다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선하고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믿을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수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있다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선한 것도 아니고 악한 것도 아님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진실성의 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창업자의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가족에게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외부인에게도 자율성은 있지만 기본적으로 창업자와 그 가족에게 있음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집단의사결정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및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참여에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전문적인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규칙이나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시행규정에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있음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환경에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대한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태도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조화적/주도적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반응적/주도적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특수주의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보편주의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인간활동의 본성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순응지향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실행지향</a:t>
                      </a: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강조 시점</a:t>
                      </a:r>
                    </a:p>
                  </a:txBody>
                  <a:tcPr marL="91436" marR="9143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또는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과거지향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 또는 </a:t>
                      </a:r>
                      <a:r>
                        <a:rPr kumimoji="1" lang="ko-KR" alt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과거지향</a:t>
                      </a:r>
                      <a:endParaRPr kumimoji="1" lang="ko-KR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또는</a:t>
                      </a:r>
                      <a:r>
                        <a:rPr kumimoji="1" lang="en-US" altLang="ko-KR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미래지향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현재지향</a:t>
                      </a:r>
                      <a:endParaRPr kumimoji="1" lang="en-US" altLang="ko-KR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36" marR="914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469106" y="1746249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92430" lvl="0" indent="-285750" algn="just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kumimoji="0" lang="en-US" altLang="ko-KR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13-2&gt; </a:t>
            </a:r>
            <a:r>
              <a:rPr kumimoji="0" lang="ko-KR" altLang="en-US" sz="1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가족기업의 문화 유형  </a:t>
            </a:r>
            <a:r>
              <a:rPr lang="en-US" altLang="ko-KR" sz="1600" noProof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(p.383 &lt;</a:t>
            </a:r>
            <a:r>
              <a:rPr lang="ko-KR" altLang="en-US" sz="1600" noProof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표</a:t>
            </a:r>
            <a:r>
              <a:rPr lang="en-US" altLang="ko-KR" sz="1600" noProof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13-2&gt; </a:t>
            </a:r>
            <a:r>
              <a:rPr lang="ko-KR" altLang="en-US" sz="1600" noProof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참조</a:t>
            </a:r>
            <a:r>
              <a:rPr lang="en-US" altLang="ko-KR" sz="1600" noProof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9085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전략경영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51520" y="699979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</a:t>
            </a:r>
            <a:r>
              <a:rPr lang="ko-KR" altLang="en-US" sz="2400" b="1" dirty="0" err="1"/>
              <a:t>전략경영의</a:t>
            </a:r>
            <a:r>
              <a:rPr lang="ko-KR" altLang="en-US" sz="2400" b="1" dirty="0"/>
              <a:t> 내용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628650" y="1477963"/>
            <a:ext cx="7920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전략의 평가와 통제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sz="2000" noProof="1">
                <a:solidFill>
                  <a:schemeClr val="tx1"/>
                </a:solidFill>
              </a:rPr>
              <a:t>조직의 목적과 목표에 대한 성과를 평가하고 통제할 적합한 관리 및 운영 메커니즘을 설정하여야 </a:t>
            </a:r>
            <a:r>
              <a:rPr lang="ko-KR" sz="2000" noProof="1">
                <a:solidFill>
                  <a:schemeClr val="tx1"/>
                </a:solidFill>
              </a:rPr>
              <a:t>함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ko-KR" sz="2000" noProof="1">
                <a:solidFill>
                  <a:schemeClr val="tx1"/>
                </a:solidFill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가족기업의 전략의 평가와 통제에 대한 </a:t>
            </a:r>
            <a:r>
              <a:rPr lang="ko-KR" sz="2000" noProof="1">
                <a:solidFill>
                  <a:srgbClr val="FF0000"/>
                </a:solidFill>
              </a:rPr>
              <a:t>향후 연구 주제</a:t>
            </a:r>
            <a:r>
              <a:rPr lang="en-US" altLang="ko-KR" sz="2000" noProof="1">
                <a:solidFill>
                  <a:schemeClr val="tx1"/>
                </a:solidFill>
              </a:rPr>
              <a:t>: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고 성과 가족기업과 저성과 가족기업 간의 전략적 평가와 통제 시스템 간의 차이가 존재하는가?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존재한다면 그 원인은?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가족기업에서 사용되어지고 있는 </a:t>
            </a:r>
            <a:r>
              <a:rPr sz="2000" noProof="1">
                <a:solidFill>
                  <a:srgbClr val="FF0000"/>
                </a:solidFill>
              </a:rPr>
              <a:t>지배적인 시스템</a:t>
            </a:r>
            <a:r>
              <a:rPr sz="2000" noProof="1">
                <a:solidFill>
                  <a:schemeClr val="tx1"/>
                </a:solidFill>
              </a:rPr>
              <a:t>은 비가족기업의 그것과 같은가 다른가?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다르다면 어떻게 다른가?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rgbClr val="FF0000"/>
                </a:solidFill>
              </a:rPr>
              <a:t>가족구성원</a:t>
            </a:r>
            <a:r>
              <a:rPr sz="2000" noProof="1">
                <a:solidFill>
                  <a:schemeClr val="tx1"/>
                </a:solidFill>
              </a:rPr>
              <a:t>은 전략의 평가와 통제에 어떻게 </a:t>
            </a:r>
            <a:r>
              <a:rPr sz="2000" noProof="1">
                <a:solidFill>
                  <a:srgbClr val="FF0000"/>
                </a:solidFill>
              </a:rPr>
              <a:t>영향</a:t>
            </a:r>
            <a:r>
              <a:rPr sz="2000" noProof="1">
                <a:solidFill>
                  <a:schemeClr val="tx1"/>
                </a:solidFill>
              </a:rPr>
              <a:t>을 끼치는가? </a:t>
            </a:r>
          </a:p>
          <a:p>
            <a:pPr marL="392430" indent="-284480" algn="just" eaLnBrk="1" hangingPunct="1"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sz="2000" noProof="1">
                <a:solidFill>
                  <a:schemeClr val="tx1"/>
                </a:solidFill>
              </a:rPr>
              <a:t>그 영향은 긍정적인가 부정적인가?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sz="2000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62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지속가능경영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3981" y="619771"/>
            <a:ext cx="7114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지속가능경영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지속가능경영의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개념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103981" y="1363715"/>
            <a:ext cx="8936038" cy="474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noProof="1">
                <a:solidFill>
                  <a:schemeClr val="tx1"/>
                </a:solidFill>
              </a:rPr>
              <a:t>Elkington(1997)</a:t>
            </a:r>
            <a:r>
              <a:rPr lang="en-US" sz="2000" noProof="1">
                <a:solidFill>
                  <a:schemeClr val="tx1"/>
                </a:solidFill>
              </a:rPr>
              <a:t>: </a:t>
            </a:r>
            <a:r>
              <a:rPr lang="en-US" sz="2000" noProof="1">
                <a:solidFill>
                  <a:srgbClr val="FF0000"/>
                </a:solidFill>
              </a:rPr>
              <a:t>경제적</a:t>
            </a:r>
            <a:r>
              <a:rPr lang="en-US" sz="2000" noProof="1">
                <a:solidFill>
                  <a:schemeClr val="tx1"/>
                </a:solidFill>
              </a:rPr>
              <a:t>으로 생존가능하고 </a:t>
            </a:r>
            <a:r>
              <a:rPr lang="en-US" sz="2000" noProof="1">
                <a:solidFill>
                  <a:srgbClr val="FF0000"/>
                </a:solidFill>
              </a:rPr>
              <a:t>환경적</a:t>
            </a:r>
            <a:r>
              <a:rPr lang="en-US" sz="2000" noProof="1">
                <a:solidFill>
                  <a:schemeClr val="tx1"/>
                </a:solidFill>
              </a:rPr>
              <a:t>으로 건전하며 </a:t>
            </a:r>
            <a:r>
              <a:rPr lang="en-US" sz="2000" noProof="1">
                <a:solidFill>
                  <a:srgbClr val="FF0000"/>
                </a:solidFill>
              </a:rPr>
              <a:t>사회적</a:t>
            </a:r>
            <a:r>
              <a:rPr lang="en-US" sz="2000" noProof="1">
                <a:solidFill>
                  <a:schemeClr val="tx1"/>
                </a:solidFill>
              </a:rPr>
              <a:t>으로 책임이 있도록 조화로운 노력을 하는 상황(세 가지 축)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sz="2000" noProof="1">
              <a:solidFill>
                <a:schemeClr val="tx1"/>
              </a:solidFill>
            </a:endParaRPr>
          </a:p>
          <a:p>
            <a:pPr marL="849630" lvl="1" indent="-284480" algn="just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</a:rPr>
              <a:t>자본주의가 지속가능하려면 7가지 측면에서 혁명적인 변화</a:t>
            </a:r>
            <a:r>
              <a:rPr lang="en-US" altLang="ko-KR" sz="2000" noProof="1">
                <a:solidFill>
                  <a:schemeClr val="tx1"/>
                </a:solidFill>
              </a:rPr>
              <a:t>: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시장(순종에서 경쟁으로)                        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가치관(하드에서 소프트로)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투명성(폐쇄성에서 개방성으로)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기술수명주기(제품에서 기능으로)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파트너쉽(파괴에서 공생으로)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시간(넓은 폭에서 장기적인 기간으로)</a:t>
            </a:r>
          </a:p>
          <a:p>
            <a:pPr marL="1306830" lvl="2" indent="-284480" algn="just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지배구조(배타적에서 총괄적으로)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Porter &amp; Kramer(2011): 즉 사회적 가치와 경제적 가치를 동시에 창출하는 </a:t>
            </a:r>
            <a:r>
              <a:rPr lang="en-US" altLang="ko-KR" sz="2000" noProof="1">
                <a:solidFill>
                  <a:srgbClr val="FF0000"/>
                </a:solidFill>
              </a:rPr>
              <a:t>공유가치(shared value)를 창출</a:t>
            </a:r>
            <a:r>
              <a:rPr lang="en-US" altLang="ko-KR" sz="2000" noProof="1">
                <a:solidFill>
                  <a:schemeClr val="tx1"/>
                </a:solidFill>
              </a:rPr>
              <a:t>하여야 기업은 지속경영이 가능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0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지속가능경영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03981" y="612051"/>
            <a:ext cx="7730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지속가능경영</a:t>
            </a:r>
            <a:r>
              <a:rPr lang="en-US" altLang="ko-KR" sz="2400" b="1" dirty="0"/>
              <a:t>: </a:t>
            </a:r>
            <a:r>
              <a:rPr lang="ko-KR" altLang="en-US" sz="2400" b="1" dirty="0"/>
              <a:t>가족기업의 지속가능경영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0" y="1612900"/>
            <a:ext cx="9144000" cy="4743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noProof="1">
                <a:solidFill>
                  <a:schemeClr val="tx1"/>
                </a:solidFill>
              </a:rPr>
              <a:t>가족기업은 </a:t>
            </a:r>
            <a:r>
              <a:rPr noProof="1">
                <a:solidFill>
                  <a:srgbClr val="FF0000"/>
                </a:solidFill>
              </a:rPr>
              <a:t>가족과 기업</a:t>
            </a:r>
            <a:r>
              <a:rPr noProof="1">
                <a:solidFill>
                  <a:schemeClr val="tx1"/>
                </a:solidFill>
              </a:rPr>
              <a:t>의 두 축이 함께 나란히 </a:t>
            </a:r>
            <a:r>
              <a:rPr noProof="1">
                <a:solidFill>
                  <a:srgbClr val="FF0000"/>
                </a:solidFill>
              </a:rPr>
              <a:t>조화</a:t>
            </a:r>
            <a:r>
              <a:rPr noProof="1">
                <a:solidFill>
                  <a:schemeClr val="tx1"/>
                </a:solidFill>
              </a:rPr>
              <a:t>를 이루며 굴려갈 때 지속경영이 가능</a:t>
            </a:r>
            <a:r>
              <a:rPr lang="ko-KR" noProof="1">
                <a:solidFill>
                  <a:schemeClr val="tx1"/>
                </a:solidFill>
              </a:rPr>
              <a:t> 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chemeClr val="tx1"/>
                </a:solidFill>
              </a:rPr>
              <a:t>가족기업이 성공하기 위해</a:t>
            </a:r>
            <a:r>
              <a:rPr lang="en-US" altLang="ko-KR" noProof="1">
                <a:solidFill>
                  <a:schemeClr val="tx1"/>
                </a:solidFill>
              </a:rPr>
              <a:t>: 1)</a:t>
            </a:r>
            <a:r>
              <a:rPr lang="ko-KR" altLang="en-US" noProof="1">
                <a:solidFill>
                  <a:srgbClr val="FF0000"/>
                </a:solidFill>
              </a:rPr>
              <a:t>가족이 힘을 모아 난관극복 </a:t>
            </a:r>
            <a:r>
              <a:rPr lang="en-US" altLang="ko-KR" noProof="1">
                <a:solidFill>
                  <a:schemeClr val="tx1"/>
                </a:solidFill>
              </a:rPr>
              <a:t>2) </a:t>
            </a:r>
            <a:r>
              <a:rPr lang="ko-KR" altLang="en-US" noProof="1">
                <a:solidFill>
                  <a:schemeClr val="tx1"/>
                </a:solidFill>
              </a:rPr>
              <a:t>가족의 경제적자원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인내자본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chemeClr val="tx1"/>
                </a:solidFill>
              </a:rPr>
              <a:t>가족저축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chemeClr val="tx1"/>
                </a:solidFill>
              </a:rPr>
              <a:t>가족종업원의 무보수나 임금삭감</a:t>
            </a:r>
            <a:r>
              <a:rPr lang="en-US" altLang="ko-KR" noProof="1">
                <a:solidFill>
                  <a:schemeClr val="tx1"/>
                </a:solidFill>
              </a:rPr>
              <a:t>)</a:t>
            </a:r>
            <a:r>
              <a:rPr lang="ko-KR" altLang="en-US" noProof="1">
                <a:solidFill>
                  <a:schemeClr val="tx1"/>
                </a:solidFill>
              </a:rPr>
              <a:t>을 적극 활용 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sz="1600" noProof="1">
                <a:solidFill>
                  <a:schemeClr val="tx1"/>
                </a:solidFill>
              </a:rPr>
              <a:t>    (</a:t>
            </a:r>
            <a:r>
              <a:rPr lang="ko-KR" altLang="en-US" sz="1600" noProof="1">
                <a:solidFill>
                  <a:schemeClr val="tx1"/>
                </a:solidFill>
              </a:rPr>
              <a:t>예</a:t>
            </a:r>
            <a:r>
              <a:rPr lang="en-US" altLang="ko-KR" sz="1600" noProof="1">
                <a:solidFill>
                  <a:schemeClr val="tx1"/>
                </a:solidFill>
              </a:rPr>
              <a:t>: 전 미국 가족기업</a:t>
            </a:r>
            <a:r>
              <a:rPr lang="ko-KR" altLang="en-US" sz="1600" noProof="1">
                <a:solidFill>
                  <a:schemeClr val="tx1"/>
                </a:solidFill>
              </a:rPr>
              <a:t>이 </a:t>
            </a:r>
            <a:r>
              <a:rPr lang="en-US" altLang="ko-KR" sz="1600" noProof="1">
                <a:solidFill>
                  <a:schemeClr val="tx1"/>
                </a:solidFill>
              </a:rPr>
              <a:t>가족의 긴장을 4%</a:t>
            </a:r>
            <a:r>
              <a:rPr lang="ko-KR" altLang="en-US" sz="1600" noProof="1">
                <a:solidFill>
                  <a:schemeClr val="tx1"/>
                </a:solidFill>
              </a:rPr>
              <a:t>만</a:t>
            </a:r>
            <a:r>
              <a:rPr lang="en-US" altLang="ko-KR" sz="1600" noProof="1">
                <a:solidFill>
                  <a:schemeClr val="tx1"/>
                </a:solidFill>
              </a:rPr>
              <a:t> 줄</a:t>
            </a:r>
            <a:r>
              <a:rPr lang="ko-KR" altLang="en-US" sz="1600" noProof="1">
                <a:solidFill>
                  <a:schemeClr val="tx1"/>
                </a:solidFill>
              </a:rPr>
              <a:t>여도</a:t>
            </a:r>
            <a:r>
              <a:rPr lang="en-US" altLang="ko-KR" sz="1600" noProof="1">
                <a:solidFill>
                  <a:schemeClr val="tx1"/>
                </a:solidFill>
              </a:rPr>
              <a:t>, 가족기업의 매출액은 0.04%(US 400$)</a:t>
            </a:r>
            <a:r>
              <a:rPr lang="ko-KR" altLang="en-US" sz="1600" noProof="1">
                <a:solidFill>
                  <a:schemeClr val="tx1"/>
                </a:solidFill>
              </a:rPr>
              <a:t>로 증가</a:t>
            </a:r>
            <a:r>
              <a:rPr lang="en-US" altLang="ko-KR" sz="1600" noProof="1">
                <a:solidFill>
                  <a:schemeClr val="tx1"/>
                </a:solidFill>
              </a:rPr>
              <a:t>)</a:t>
            </a:r>
          </a:p>
          <a:p>
            <a:pPr algn="just" eaLnBrk="1" hangingPunct="1">
              <a:buClr>
                <a:srgbClr val="0000FF"/>
              </a:buClr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en-US" altLang="ko-KR" noProof="1">
                <a:solidFill>
                  <a:schemeClr val="tx1"/>
                </a:solidFill>
              </a:rPr>
              <a:t>가족기업의 지속가능경영을 위한 보편적 방안</a:t>
            </a: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 ①</a:t>
            </a:r>
            <a:r>
              <a:rPr lang="ko-KR" altLang="en-US" b="1" noProof="1">
                <a:solidFill>
                  <a:schemeClr val="tx1"/>
                </a:solidFill>
              </a:rPr>
              <a:t>시장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순종에서 경쟁으로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ko-KR" altLang="en-US" noProof="1">
                <a:solidFill>
                  <a:srgbClr val="FF0000"/>
                </a:solidFill>
              </a:rPr>
              <a:t>시장</a:t>
            </a:r>
            <a:r>
              <a:rPr lang="ko-KR" altLang="en-US" noProof="1">
                <a:solidFill>
                  <a:schemeClr val="tx1"/>
                </a:solidFill>
              </a:rPr>
              <a:t>을 통해 기업에 전달</a:t>
            </a:r>
            <a:r>
              <a:rPr lang="en-US" altLang="ko-KR" noProof="1">
                <a:solidFill>
                  <a:schemeClr val="tx1"/>
                </a:solidFill>
              </a:rPr>
              <a:t>, </a:t>
            </a:r>
            <a:r>
              <a:rPr lang="ko-KR" altLang="en-US" noProof="1">
                <a:solidFill>
                  <a:srgbClr val="FF0000"/>
                </a:solidFill>
              </a:rPr>
              <a:t>경쟁우위</a:t>
            </a:r>
            <a:r>
              <a:rPr lang="ko-KR" altLang="en-US" noProof="1">
                <a:solidFill>
                  <a:schemeClr val="tx1"/>
                </a:solidFill>
              </a:rPr>
              <a:t>를 지속적으로 개발</a:t>
            </a:r>
            <a:r>
              <a:rPr lang="ko-KR" altLang="en-US" sz="1600" noProof="1">
                <a:solidFill>
                  <a:schemeClr val="tx1"/>
                </a:solidFill>
              </a:rPr>
              <a:t> </a:t>
            </a: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②</a:t>
            </a:r>
            <a:r>
              <a:rPr lang="ko-KR" altLang="en-US" b="1" noProof="1">
                <a:solidFill>
                  <a:schemeClr val="tx1"/>
                </a:solidFill>
              </a:rPr>
              <a:t>가치관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하드에서 소프트로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ko-KR" altLang="en-US" sz="1600" noProof="1">
                <a:solidFill>
                  <a:srgbClr val="FF0000"/>
                </a:solidFill>
              </a:rPr>
              <a:t>가족 가치관</a:t>
            </a:r>
            <a:r>
              <a:rPr lang="ko-KR" altLang="en-US" sz="1600" noProof="1">
                <a:solidFill>
                  <a:schemeClr val="tx1"/>
                </a:solidFill>
              </a:rPr>
              <a:t>과 </a:t>
            </a:r>
            <a:r>
              <a:rPr lang="ko-KR" altLang="en-US" sz="1600" noProof="1">
                <a:solidFill>
                  <a:srgbClr val="FF0000"/>
                </a:solidFill>
              </a:rPr>
              <a:t>기업 가치관</a:t>
            </a:r>
            <a:r>
              <a:rPr lang="ko-KR" altLang="en-US" sz="1600" noProof="1">
                <a:solidFill>
                  <a:schemeClr val="tx1"/>
                </a:solidFill>
              </a:rPr>
              <a:t>의 </a:t>
            </a:r>
            <a:r>
              <a:rPr lang="ko-KR" altLang="en-US" sz="1600" noProof="1">
                <a:solidFill>
                  <a:srgbClr val="FF0000"/>
                </a:solidFill>
              </a:rPr>
              <a:t>밀접한 관계</a:t>
            </a:r>
            <a:r>
              <a:rPr lang="en-US" altLang="ko-KR" sz="1600" noProof="1">
                <a:solidFill>
                  <a:schemeClr val="tx1"/>
                </a:solidFill>
              </a:rPr>
              <a:t>, </a:t>
            </a:r>
            <a:r>
              <a:rPr lang="ko-KR" altLang="ko-KR" sz="1600" noProof="1">
                <a:solidFill>
                  <a:schemeClr val="tx1"/>
                </a:solidFill>
              </a:rPr>
              <a:t>일반적으로 </a:t>
            </a:r>
            <a:r>
              <a:rPr lang="en-US" altLang="ko-KR" sz="1600" noProof="1">
                <a:solidFill>
                  <a:schemeClr val="tx1"/>
                </a:solidFill>
              </a:rPr>
              <a:t>질 </a:t>
            </a:r>
          </a:p>
          <a:p>
            <a:pPr marL="106680" algn="just" eaLnBrk="1" hangingPunct="1">
              <a:buClr>
                <a:srgbClr val="0000FF"/>
              </a:buClr>
              <a:defRPr/>
            </a:pPr>
            <a:r>
              <a:rPr lang="en-US" altLang="ko-KR" sz="1600" noProof="1">
                <a:solidFill>
                  <a:schemeClr val="tx1"/>
                </a:solidFill>
              </a:rPr>
              <a:t>     중시, 장기지향, 이해관계자집단에 대한 책임,  글로벌의 가치관 등</a:t>
            </a: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③</a:t>
            </a:r>
            <a:r>
              <a:rPr lang="ko-KR" altLang="ko-KR" b="1" noProof="1">
                <a:solidFill>
                  <a:schemeClr val="tx1"/>
                </a:solidFill>
              </a:rPr>
              <a:t>투명성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페쇄성에서 개방성으로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en-US" altLang="ko-KR" sz="1600" noProof="1">
                <a:solidFill>
                  <a:schemeClr val="tx1"/>
                </a:solidFill>
              </a:rPr>
              <a:t>가업승계, 후계자 </a:t>
            </a:r>
            <a:r>
              <a:rPr lang="ko-KR" altLang="en-US" sz="1600" noProof="1">
                <a:solidFill>
                  <a:schemeClr val="tx1"/>
                </a:solidFill>
              </a:rPr>
              <a:t>등</a:t>
            </a:r>
            <a:r>
              <a:rPr lang="en-US" altLang="ko-KR" sz="1600" noProof="1">
                <a:solidFill>
                  <a:schemeClr val="tx1"/>
                </a:solidFill>
              </a:rPr>
              <a:t>에 대해 열린 마음으로 </a:t>
            </a:r>
            <a:r>
              <a:rPr lang="en-US" altLang="ko-KR" sz="1600" noProof="1">
                <a:solidFill>
                  <a:srgbClr val="FF0000"/>
                </a:solidFill>
              </a:rPr>
              <a:t>터놓고 대화</a:t>
            </a:r>
            <a:endParaRPr lang="ko-KR" altLang="en-US" sz="1600" noProof="1">
              <a:solidFill>
                <a:schemeClr val="tx1"/>
              </a:solidFill>
            </a:endParaRP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④</a:t>
            </a:r>
            <a:r>
              <a:rPr lang="ko-KR" altLang="en-US" b="1" noProof="1">
                <a:solidFill>
                  <a:schemeClr val="tx1"/>
                </a:solidFill>
              </a:rPr>
              <a:t>기술수명주기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제품에서 기능으로</a:t>
            </a:r>
            <a:r>
              <a:rPr lang="en-US" altLang="ko-KR" noProof="1">
                <a:solidFill>
                  <a:schemeClr val="tx1"/>
                </a:solidFill>
              </a:rPr>
              <a:t>)</a:t>
            </a:r>
            <a:r>
              <a:rPr lang="ko-KR" altLang="en-US" noProof="1">
                <a:solidFill>
                  <a:schemeClr val="tx1"/>
                </a:solidFill>
              </a:rPr>
              <a:t>: </a:t>
            </a:r>
            <a:r>
              <a:rPr lang="ko-KR" altLang="en-US" sz="1600" noProof="1">
                <a:solidFill>
                  <a:schemeClr val="tx1"/>
                </a:solidFill>
              </a:rPr>
              <a:t>신제품의</a:t>
            </a:r>
            <a:r>
              <a:rPr lang="en-US" altLang="ko-KR" sz="1600" noProof="1">
                <a:solidFill>
                  <a:schemeClr val="tx1"/>
                </a:solidFill>
              </a:rPr>
              <a:t> </a:t>
            </a:r>
            <a:r>
              <a:rPr lang="ko-KR" altLang="en-US" sz="1600" noProof="1">
                <a:solidFill>
                  <a:schemeClr val="tx1"/>
                </a:solidFill>
              </a:rPr>
              <a:t>경우 제품 생산의 처음부터 마지막까지 생산의 전 과정</a:t>
            </a:r>
            <a:endParaRPr lang="en-US" altLang="ko-KR" sz="1600" noProof="1">
              <a:solidFill>
                <a:schemeClr val="tx1"/>
              </a:solidFill>
            </a:endParaRP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⑤파트너</a:t>
            </a:r>
            <a:r>
              <a:rPr lang="ko-KR" altLang="en-US" b="1" noProof="1">
                <a:solidFill>
                  <a:schemeClr val="tx1"/>
                </a:solidFill>
              </a:rPr>
              <a:t>쉽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파괴에서 공생으로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en-US" altLang="ko-KR" sz="1600" noProof="1">
                <a:solidFill>
                  <a:srgbClr val="FF0000"/>
                </a:solidFill>
              </a:rPr>
              <a:t>이해관계자와 동반관계</a:t>
            </a:r>
            <a:r>
              <a:rPr lang="en-US" altLang="ko-KR" sz="1600" noProof="1">
                <a:solidFill>
                  <a:schemeClr val="tx1"/>
                </a:solidFill>
              </a:rPr>
              <a:t>를 유지, 특히 </a:t>
            </a:r>
            <a:r>
              <a:rPr lang="en-US" altLang="ko-KR" sz="1600" noProof="1">
                <a:solidFill>
                  <a:srgbClr val="FF0000"/>
                </a:solidFill>
              </a:rPr>
              <a:t>지역사회와</a:t>
            </a:r>
            <a:r>
              <a:rPr lang="en-US" altLang="ko-KR" sz="1600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rgbClr val="FF0000"/>
                </a:solidFill>
              </a:rPr>
              <a:t>선린관계</a:t>
            </a:r>
            <a:r>
              <a:rPr lang="en-US" altLang="ko-KR" sz="1600" noProof="1">
                <a:solidFill>
                  <a:schemeClr val="tx1"/>
                </a:solidFill>
              </a:rPr>
              <a:t>를 유지</a:t>
            </a: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⑥</a:t>
            </a:r>
            <a:r>
              <a:rPr lang="ko-KR" altLang="en-US" b="1" noProof="1">
                <a:solidFill>
                  <a:schemeClr val="tx1"/>
                </a:solidFill>
              </a:rPr>
              <a:t>시간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넓은 폭에서 장기적인 기간으로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en-US" altLang="ko-KR" sz="1600" noProof="1">
                <a:solidFill>
                  <a:schemeClr val="tx1"/>
                </a:solidFill>
              </a:rPr>
              <a:t>정보전달과 같은 것은 가능한 한 빨리 전달하고, 미래의 중요한 예측과 </a:t>
            </a:r>
            <a:r>
              <a:rPr lang="ko-KR" altLang="en-US" sz="1600" noProof="1">
                <a:solidFill>
                  <a:schemeClr val="tx1"/>
                </a:solidFill>
              </a:rPr>
              <a:t>경영성과는 </a:t>
            </a:r>
            <a:r>
              <a:rPr lang="en-US" altLang="ko-KR" sz="1600" noProof="1">
                <a:solidFill>
                  <a:schemeClr val="tx1"/>
                </a:solidFill>
              </a:rPr>
              <a:t> </a:t>
            </a:r>
            <a:r>
              <a:rPr lang="en-US" altLang="ko-KR" sz="1600" noProof="1">
                <a:solidFill>
                  <a:srgbClr val="FF0000"/>
                </a:solidFill>
              </a:rPr>
              <a:t>장기적인 관점</a:t>
            </a:r>
            <a:r>
              <a:rPr lang="en-US" altLang="ko-KR" sz="1600" noProof="1">
                <a:solidFill>
                  <a:schemeClr val="tx1"/>
                </a:solidFill>
              </a:rPr>
              <a:t>이 요구</a:t>
            </a:r>
          </a:p>
          <a:p>
            <a:pPr marL="106680" algn="just">
              <a:buClr>
                <a:srgbClr val="0000FF"/>
              </a:buClr>
              <a:defRPr/>
            </a:pPr>
            <a:r>
              <a:rPr lang="en-US" altLang="ko-KR" b="1" noProof="1">
                <a:solidFill>
                  <a:schemeClr val="tx1"/>
                </a:solidFill>
              </a:rPr>
              <a:t>⑦</a:t>
            </a:r>
            <a:r>
              <a:rPr lang="ko-KR" altLang="en-US" b="1" noProof="1">
                <a:solidFill>
                  <a:schemeClr val="tx1"/>
                </a:solidFill>
              </a:rPr>
              <a:t>지배구조</a:t>
            </a:r>
            <a:r>
              <a:rPr lang="en-US" altLang="ko-KR" noProof="1">
                <a:solidFill>
                  <a:schemeClr val="tx1"/>
                </a:solidFill>
              </a:rPr>
              <a:t>(</a:t>
            </a:r>
            <a:r>
              <a:rPr lang="ko-KR" altLang="en-US" noProof="1">
                <a:solidFill>
                  <a:schemeClr val="tx1"/>
                </a:solidFill>
              </a:rPr>
              <a:t>배타적에서 총괄적으로</a:t>
            </a:r>
            <a:r>
              <a:rPr lang="en-US" altLang="ko-KR" noProof="1">
                <a:solidFill>
                  <a:schemeClr val="tx1"/>
                </a:solidFill>
              </a:rPr>
              <a:t>): </a:t>
            </a:r>
            <a:r>
              <a:rPr lang="en-US" altLang="ko-KR" sz="1600" noProof="1">
                <a:solidFill>
                  <a:srgbClr val="FF0000"/>
                </a:solidFill>
              </a:rPr>
              <a:t>가족과 기업을 모두 고려한 지배구조</a:t>
            </a:r>
            <a:r>
              <a:rPr lang="en-US" altLang="ko-KR" sz="1600" noProof="1">
                <a:solidFill>
                  <a:schemeClr val="tx1"/>
                </a:solidFill>
              </a:rPr>
              <a:t>가 필요</a:t>
            </a:r>
          </a:p>
          <a:p>
            <a:pPr marL="39243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399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지속가능경영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576619"/>
            <a:ext cx="8959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 지속가능경영을 위한 방안</a:t>
            </a:r>
            <a:r>
              <a:rPr lang="en-US" altLang="ko-KR" sz="2400" b="1" dirty="0"/>
              <a:t>: 4</a:t>
            </a:r>
            <a:r>
              <a:rPr lang="ko-KR" altLang="en-US" sz="2400" b="1" dirty="0"/>
              <a:t>가지 도전과 해결방안</a:t>
            </a:r>
            <a:endParaRPr lang="en-US" altLang="ko-KR" sz="2400" b="1" dirty="0"/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37168"/>
              </p:ext>
            </p:extLst>
          </p:nvPr>
        </p:nvGraphicFramePr>
        <p:xfrm>
          <a:off x="92248" y="1244956"/>
          <a:ext cx="8959503" cy="5082277"/>
        </p:xfrm>
        <a:graphic>
          <a:graphicData uri="http://schemas.openxmlformats.org/drawingml/2006/table">
            <a:tbl>
              <a:tblPr/>
              <a:tblGrid>
                <a:gridCol w="1662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6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가지 도전과 해결방안 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관련 사항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미리 준비하고 계획해야할 사항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family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가족위원회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네포티즘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공유된 가치관과 목표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가지고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가족이 기업을 소생시키고, 당신의 기업이 가족을 소생시킬 공유된 가치관이 있는가?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정기적으로 만나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개최하는가?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가족은 기업 지배와 관련된 상호 협의와 의논을 표현할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성문화된 서류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 개발되어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 리더십과 더불어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 리더십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에 역점을 두는가?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 구성원들은 기업경영과 관계없이 한 가족이란 인식을 가진다고 느끼는가?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전략적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strategic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가족회의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이사회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경쟁력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지배구조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도전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등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기업은 뚜렷한 최신의 계획과 전략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갖고 있는가?  전략은 업데이트되며 잠재적인 가족 리더인 다음 세대에게 매력적인가? 귀하는 기업의 장기적인 잠재력을 고려할 때, 기업이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활력적이며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그 미래의 전망은 건전하다고 여기는가?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귀하의 기업은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능력있는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경영 팀이 있는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명확한 조직구조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가지고 있는가? 귀하의 기업은 관리의 깊이가 적합한가? 다음 세대의 리더에게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멘토의 역할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잘 수행할 고참의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비가족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구성원이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위험을 추구하는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외부자를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포함한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이사회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를 갖고 있는가?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승계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succession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(successor)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 교육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잠재적인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후계자가 내정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되어 있는가? 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후계자들을 위한 개별적인 개발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프로그램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 있는가?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후계자(사장)은 어떻게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선발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될 것인가?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 경영자는 어떻게, 언제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교체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될 것인가?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최고경영자가 그만두었을 때 그 빈자리를 채울 </a:t>
                      </a:r>
                      <a:r>
                        <a:rPr kumimoji="1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의미있는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활동은 무엇인가?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재무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계획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financial planning</a:t>
                      </a:r>
                    </a:p>
                  </a:txBody>
                  <a:tcPr marL="91428" marR="91428" marT="45699" marB="4569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상속·증여세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은퇴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회사로부터 귀하의 부부가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은퇴 후에 필요한 자금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준비하였는가?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귀하는 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유산계획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을 끝내었는가? </a:t>
                      </a:r>
                    </a:p>
                    <a:p>
                      <a:pPr marL="685800" marR="0" lvl="1" indent="-2286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lphaLcParenR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적합한 소유권 구조</a:t>
                      </a:r>
                      <a:r>
                        <a:rPr kumimoji="1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 b)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세금 최소화</a:t>
                      </a:r>
                      <a:r>
                        <a:rPr kumimoji="1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 c)</a:t>
                      </a: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자선이나 기부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이러한 계획에 대하여 이 분야의 전문가와 상세히 의논하였는가?</a:t>
                      </a:r>
                    </a:p>
                    <a:p>
                      <a:pPr marL="171450" marR="0" lvl="0" indent="-1714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현금 유동성과 배당정책이 개발되었는가? </a:t>
                      </a:r>
                    </a:p>
                  </a:txBody>
                  <a:tcPr marL="91428" marR="91428" marT="45699" marB="4569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189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지속가능경영과 미래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3187" y="875010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미래의 환경변화와 가족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03187" y="1700808"/>
            <a:ext cx="8937625" cy="33884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미래의 환경변화와 가족</a:t>
            </a: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환경변화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지나친 경쟁사회와 평등주의, 그릇된 가치관, 경제의 저성장과 취업의 어려움, AI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에 대한 두려움과 기대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결혼필요성의 약화(동거비율증가), 늦은 결혼시기, 한 자녀(혹은 무자녀) 낳기,  출산율 감소, 황혼이혼 증가 등</a:t>
            </a:r>
          </a:p>
          <a:p>
            <a:pPr marL="392430" marR="0" lvl="0" indent="-284480" algn="di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한국의 미래 가족은 지속적으로 상호작용하고 유기적으로 변화하면서도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개인의 발전과 정서적 관계가 공존하는 기능이 강화되는 가족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이 새로운 가족의 개념으로 자리잡을 것으로 추측(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양옥경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2000)</a:t>
            </a:r>
          </a:p>
        </p:txBody>
      </p:sp>
    </p:spTree>
    <p:extLst>
      <p:ext uri="{BB962C8B-B14F-4D97-AF65-F5344CB8AC3E}">
        <p14:creationId xmlns:p14="http://schemas.microsoft.com/office/powerpoint/2010/main" val="2563553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미래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가족기업의 미래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273139" y="1681162"/>
            <a:ext cx="8801100" cy="51768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현황과 특성 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ko-KR" altLang="en-US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가족기업은 전 세계적으로 모든 나라에 걸쳐 꽤 많이 존재(Tarun Khanna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전 세계적으로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약 80% 정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도 기업은 가족기업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(Christine Blondel)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2015 글로벌가족기업지수(2015 Global Family Business Index from the University of St. Gallen and EY)에 의하면, 전 세계를 기준으로 “500대 가족기업(Family 500)”의 년 매출액은 총 6.5조 US$에 달하므로, 세계 3대 경제에 속할 정도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특성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기업가들은 가족펀드(family funds)를 사용하여 자주 창업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가족의 가치관(values)을 위해 노력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종업원의 해고보단 종업원과 장기적인 관계를 유지하길 원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함 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가업승계, 네포티즘, 가족구성원 간의 갈등, 세대 간의 의사소통 문제, 외부자본에 접근의 어려움 등의 문제가 존재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가족의 유리천장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(family glass ceiling)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ea typeface="黑体"/>
                <a:cs typeface="+mn-cs"/>
              </a:rPr>
              <a:t>에 부딪쳐 낙오자되는 후계자도 있음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ea typeface="黑体"/>
                <a:cs typeface="+mn-cs"/>
              </a:rPr>
              <a:t>.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“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가족기업은 좀 더 안정적인 것을 추구하며 경영성과도 좋다”는 연구결과가 많이 나오고 있음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139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미래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0776" y="743961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가족기업의 미래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342901" y="1916832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84480" marR="0" lvl="0" indent="-28575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신흥시장에서 존경받는 가족기업 </a:t>
            </a: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대규모 다국적기업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인도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릴라니언스 콩글로머리트, GMR그룹, 타타그룹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등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대부분은 가족이 소유하고 있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음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(와튼 스쿨의 아미트</a:t>
            </a:r>
            <a:r>
              <a:rPr kumimoji="0" 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)</a:t>
            </a: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신흥시장에서 대규모 다국적기업이 가족기업으로 성장한 요인은 기업이나 가족만을 위한 경영이 아니라, 해당 기업이 속한 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국가와 그 사회의 발전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을 위해 존재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+mn-cs"/>
              </a:rPr>
              <a:t>필리핀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effectLst/>
                <a:uLnTx/>
                <a:uFillTx/>
                <a:latin typeface="Arial"/>
                <a:cs typeface="+mn-cs"/>
              </a:rPr>
              <a:t>의 아알라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가족기업의 산하에 아알라 재단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의 비전 선언문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: “생산적, 창의적, 자주독립적이며 필리핀 국민에게 자랑스러운 사람들이 거주하는 지역사회를 만들자”</a:t>
            </a: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2000" kern="0" noProof="1">
                <a:solidFill>
                  <a:srgbClr val="FF0000"/>
                </a:solidFill>
                <a:latin typeface="Arial"/>
              </a:rPr>
              <a:t>터키</a:t>
            </a:r>
            <a:r>
              <a:rPr lang="ko-KR" altLang="en-US" sz="2000" kern="0" noProof="1">
                <a:solidFill>
                  <a:srgbClr val="3F3F3F"/>
                </a:solidFill>
                <a:latin typeface="Arial"/>
              </a:rPr>
              <a:t>의 콕 지주회사</a:t>
            </a:r>
            <a:r>
              <a:rPr lang="en-US" altLang="ko-KR" sz="2000" kern="0" noProof="1">
                <a:solidFill>
                  <a:srgbClr val="3F3F3F"/>
                </a:solidFill>
                <a:latin typeface="Arial"/>
              </a:rPr>
              <a:t>, </a:t>
            </a:r>
            <a:r>
              <a:rPr lang="ko-KR" altLang="en-US" sz="2000" kern="0" noProof="1">
                <a:solidFill>
                  <a:srgbClr val="3F3F3F"/>
                </a:solidFill>
                <a:latin typeface="Arial"/>
              </a:rPr>
              <a:t>사반치 지주회사</a:t>
            </a:r>
            <a:endParaRPr lang="en-US" altLang="ko-KR" sz="2000" kern="0" noProof="1">
              <a:solidFill>
                <a:srgbClr val="3F3F3F"/>
              </a:solidFill>
              <a:latin typeface="Arial"/>
            </a:endParaRPr>
          </a:p>
          <a:p>
            <a:pPr marL="392430" marR="0" lvl="0" indent="-28448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矩形 24"/>
          <p:cNvSpPr/>
          <p:nvPr/>
        </p:nvSpPr>
        <p:spPr>
          <a:xfrm>
            <a:off x="1436212" y="6431974"/>
            <a:ext cx="694025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sz="1200" noProof="1">
                <a:solidFill>
                  <a:schemeClr val="tx1"/>
                </a:solidFill>
              </a:rPr>
              <a:t>주) 고용능력지수: 평균기업 일자리를 1로 봤을 때 일자리 수</a:t>
            </a:r>
          </a:p>
        </p:txBody>
      </p:sp>
    </p:spTree>
    <p:extLst>
      <p:ext uri="{BB962C8B-B14F-4D97-AF65-F5344CB8AC3E}">
        <p14:creationId xmlns:p14="http://schemas.microsoft.com/office/powerpoint/2010/main" val="3356914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미래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6101" y="668337"/>
            <a:ext cx="5564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/>
              <a:t>우리나라 가족기업의 지속가능경영</a:t>
            </a:r>
            <a:endParaRPr lang="en-US" altLang="ko-KR" sz="2400" b="1" dirty="0"/>
          </a:p>
        </p:txBody>
      </p:sp>
      <p:sp>
        <p:nvSpPr>
          <p:cNvPr id="9" name="矩形 2"/>
          <p:cNvSpPr/>
          <p:nvPr/>
        </p:nvSpPr>
        <p:spPr>
          <a:xfrm>
            <a:off x="294133" y="1336674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우리나라 가족기업의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지속가능경영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을 위해 필요한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과제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：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Ø"/>
              <a:tabLst/>
              <a:defRPr/>
            </a:pP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450850" indent="-34290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2000" kern="0" noProof="1">
                <a:solidFill>
                  <a:srgbClr val="3F3F3F"/>
                </a:solidFill>
                <a:latin typeface="Arial"/>
                <a:ea typeface="黑体"/>
              </a:rPr>
              <a:t>가족기업의 </a:t>
            </a:r>
            <a:r>
              <a:rPr lang="zh-CN" altLang="en-US" sz="2000" kern="0" noProof="1">
                <a:solidFill>
                  <a:srgbClr val="FF0000"/>
                </a:solidFill>
                <a:latin typeface="Arial"/>
                <a:ea typeface="黑体"/>
              </a:rPr>
              <a:t>이미지 제고</a:t>
            </a:r>
            <a:endParaRPr lang="en-US" altLang="zh-CN" sz="2000" kern="0" noProof="1">
              <a:solidFill>
                <a:srgbClr val="FF0000"/>
              </a:solidFill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</a:t>
            </a: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① </a:t>
            </a:r>
            <a:r>
              <a:rPr lang="ko-KR" altLang="en-US" sz="2000" kern="0" noProof="1">
                <a:latin typeface="Arial"/>
                <a:ea typeface="黑体"/>
              </a:rPr>
              <a:t>투명한 지배구조 확립</a:t>
            </a:r>
            <a:r>
              <a:rPr lang="en-US" altLang="ko-KR" sz="2000" kern="0" noProof="1">
                <a:latin typeface="Arial"/>
                <a:ea typeface="黑体"/>
              </a:rPr>
              <a:t>: </a:t>
            </a:r>
            <a:r>
              <a:rPr lang="ko-KR" altLang="en-US" sz="2000" kern="0" noProof="1">
                <a:latin typeface="Arial"/>
                <a:ea typeface="黑体"/>
              </a:rPr>
              <a:t>가족의 지배구조</a:t>
            </a:r>
            <a:r>
              <a:rPr lang="en-US" altLang="ko-KR" sz="2000" kern="0" noProof="1">
                <a:latin typeface="Arial"/>
                <a:ea typeface="黑体"/>
              </a:rPr>
              <a:t>, </a:t>
            </a:r>
            <a:r>
              <a:rPr lang="ko-KR" altLang="en-US" sz="2000" kern="0" noProof="1">
                <a:latin typeface="Arial"/>
                <a:ea typeface="黑体"/>
              </a:rPr>
              <a:t>기업의 지배구조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② </a:t>
            </a:r>
            <a:r>
              <a:rPr lang="ko-KR" altLang="en-US" sz="2000" kern="0" noProof="1">
                <a:latin typeface="Arial"/>
                <a:ea typeface="黑体"/>
              </a:rPr>
              <a:t>능력 위주의 승계문화 정착</a:t>
            </a:r>
            <a:r>
              <a:rPr lang="en-US" altLang="ko-KR" sz="2000" kern="0" noProof="1">
                <a:latin typeface="Arial"/>
                <a:ea typeface="黑体"/>
              </a:rPr>
              <a:t>; </a:t>
            </a:r>
            <a:r>
              <a:rPr lang="ko-KR" altLang="en-US" sz="2000" kern="0" noProof="1">
                <a:latin typeface="Arial"/>
                <a:ea typeface="黑体"/>
              </a:rPr>
              <a:t>후계자의 전문경영교육</a:t>
            </a:r>
            <a:r>
              <a:rPr lang="en-US" altLang="ko-KR" sz="2000" kern="0" noProof="1">
                <a:latin typeface="Arial"/>
                <a:ea typeface="黑体"/>
              </a:rPr>
              <a:t>, </a:t>
            </a:r>
            <a:r>
              <a:rPr lang="ko-KR" altLang="en-US" sz="2000" kern="0" noProof="1">
                <a:latin typeface="Arial"/>
                <a:ea typeface="黑体"/>
              </a:rPr>
              <a:t>객관적 승계 평가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③ </a:t>
            </a:r>
            <a:r>
              <a:rPr lang="ko-KR" altLang="en-US" sz="2000" kern="0" noProof="1">
                <a:latin typeface="Arial"/>
                <a:ea typeface="黑体"/>
              </a:rPr>
              <a:t>전문경영인 체제와 가족경영의 조화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④ </a:t>
            </a:r>
            <a:r>
              <a:rPr lang="en-US" altLang="zh-CN" sz="2000" kern="0" noProof="1">
                <a:latin typeface="Arial"/>
                <a:ea typeface="黑体"/>
              </a:rPr>
              <a:t>ESG </a:t>
            </a:r>
            <a:r>
              <a:rPr lang="ko-KR" altLang="en-US" sz="2000" kern="0" noProof="1">
                <a:latin typeface="Arial"/>
                <a:ea typeface="黑体"/>
              </a:rPr>
              <a:t>및 사회적 책임 강화</a:t>
            </a:r>
            <a:r>
              <a:rPr lang="en-US" altLang="ko-KR" sz="2000" kern="0" noProof="1">
                <a:latin typeface="Arial"/>
                <a:ea typeface="黑体"/>
              </a:rPr>
              <a:t>: </a:t>
            </a:r>
            <a:r>
              <a:rPr lang="ko-KR" altLang="en-US" sz="2000" kern="0" noProof="1">
                <a:latin typeface="Arial"/>
                <a:ea typeface="黑体"/>
              </a:rPr>
              <a:t>지역사회 공헌</a:t>
            </a:r>
            <a:r>
              <a:rPr lang="en-US" altLang="ko-KR" sz="2000" kern="0" noProof="1">
                <a:latin typeface="Arial"/>
                <a:ea typeface="黑体"/>
              </a:rPr>
              <a:t>, </a:t>
            </a:r>
            <a:r>
              <a:rPr lang="ko-KR" altLang="en-US" sz="2000" kern="0" noProof="1">
                <a:latin typeface="Arial"/>
                <a:ea typeface="黑体"/>
              </a:rPr>
              <a:t>상생경영 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⑤ </a:t>
            </a:r>
            <a:r>
              <a:rPr lang="ko-KR" altLang="en-US" sz="2000" kern="0" noProof="1">
                <a:latin typeface="Arial"/>
                <a:ea typeface="黑体"/>
              </a:rPr>
              <a:t>가족기업 장점 적극 홍보</a:t>
            </a:r>
            <a:r>
              <a:rPr lang="en-US" altLang="ko-KR" sz="2000" kern="0" noProof="1">
                <a:latin typeface="Arial"/>
                <a:ea typeface="黑体"/>
              </a:rPr>
              <a:t>; </a:t>
            </a:r>
            <a:r>
              <a:rPr lang="ko-KR" altLang="en-US" sz="2000" kern="0" noProof="1">
                <a:latin typeface="Arial"/>
                <a:ea typeface="黑体"/>
              </a:rPr>
              <a:t>장기적 관점</a:t>
            </a:r>
            <a:r>
              <a:rPr lang="en-US" altLang="ko-KR" sz="2000" kern="0" noProof="1">
                <a:latin typeface="Arial"/>
                <a:ea typeface="黑体"/>
              </a:rPr>
              <a:t>, </a:t>
            </a:r>
            <a:r>
              <a:rPr lang="ko-KR" altLang="en-US" sz="2000" kern="0" noProof="1">
                <a:latin typeface="Arial"/>
                <a:ea typeface="黑体"/>
              </a:rPr>
              <a:t>빠른 의사결정</a:t>
            </a:r>
            <a:r>
              <a:rPr lang="en-US" altLang="ko-KR" sz="2000" kern="0" noProof="1">
                <a:latin typeface="Arial"/>
                <a:ea typeface="黑体"/>
              </a:rPr>
              <a:t>, 2</a:t>
            </a:r>
            <a:r>
              <a:rPr lang="ko-KR" altLang="en-US" sz="2000" kern="0" noProof="1">
                <a:latin typeface="Arial"/>
                <a:ea typeface="黑体"/>
              </a:rPr>
              <a:t>세대 기업가정신 강화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⑥ </a:t>
            </a:r>
            <a:r>
              <a:rPr lang="ko-KR" altLang="en-US" sz="2000" kern="0" noProof="1">
                <a:latin typeface="Arial"/>
                <a:ea typeface="黑体"/>
              </a:rPr>
              <a:t>기업의 성과 위주로 세제 혜택 개편</a:t>
            </a:r>
            <a:r>
              <a:rPr lang="en-US" altLang="ko-KR" sz="2000" kern="0" noProof="1">
                <a:latin typeface="Arial"/>
                <a:ea typeface="黑体"/>
              </a:rPr>
              <a:t>: </a:t>
            </a:r>
            <a:r>
              <a:rPr lang="ko-KR" altLang="en-US" sz="2000" kern="0" noProof="1">
                <a:latin typeface="Arial"/>
                <a:ea typeface="黑体"/>
              </a:rPr>
              <a:t>가업승계 시 일방적 세제헤택 배제</a:t>
            </a:r>
            <a:endParaRPr lang="en-US" altLang="zh-CN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r>
              <a:rPr lang="en-US" altLang="zh-CN" sz="2000" kern="0" noProof="1">
                <a:solidFill>
                  <a:srgbClr val="FF0000"/>
                </a:solidFill>
                <a:latin typeface="Arial"/>
                <a:ea typeface="黑体"/>
              </a:rPr>
              <a:t>    ⑦ </a:t>
            </a:r>
            <a:r>
              <a:rPr lang="ko-KR" altLang="en-US" sz="2000" kern="0" noProof="1">
                <a:latin typeface="Arial"/>
                <a:ea typeface="黑体"/>
              </a:rPr>
              <a:t>가족기업의 정도 경영</a:t>
            </a:r>
            <a:r>
              <a:rPr lang="en-US" altLang="ko-KR" sz="2000" kern="0" noProof="1">
                <a:latin typeface="Arial"/>
                <a:ea typeface="黑体"/>
              </a:rPr>
              <a:t>: </a:t>
            </a:r>
            <a:r>
              <a:rPr lang="ko-KR" altLang="en-US" sz="2000" kern="0" noProof="1">
                <a:latin typeface="Arial"/>
                <a:ea typeface="黑体"/>
              </a:rPr>
              <a:t>지역사회와 근로자를 위한 기업</a:t>
            </a:r>
            <a:endParaRPr lang="en-US" altLang="ko-KR" sz="2000" kern="0" noProof="1">
              <a:latin typeface="Arial"/>
              <a:ea typeface="黑体"/>
            </a:endParaRPr>
          </a:p>
          <a:p>
            <a:pPr marL="1079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effectLst/>
              <a:uLnTx/>
              <a:uFillTx/>
              <a:latin typeface="Arial"/>
              <a:ea typeface="黑体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 영역의 확대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중소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중견기업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+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재벌포함 대기업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가족의 범위에 대한 정립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늦은 결혼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저출산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이혼급증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미혼모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고령화 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)</a:t>
            </a: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연구의 분석단위에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가족을 포함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시키는 것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관련기관의 발족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303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95536" y="1859340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2000" dirty="0"/>
              <a:t>지속가능경영의 </a:t>
            </a:r>
            <a:r>
              <a:rPr lang="ko-KR" altLang="en-US" sz="2000" dirty="0">
                <a:solidFill>
                  <a:srgbClr val="FF0000"/>
                </a:solidFill>
              </a:rPr>
              <a:t>토대를 구축</a:t>
            </a:r>
            <a:r>
              <a:rPr lang="ko-KR" altLang="en-US" sz="2000" dirty="0"/>
              <a:t>하는 것이 중요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① 상속계획과 소유권이전을 기업과 함께 민첩하게 준비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② 적절한 리더십 역할 수행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③ 전략적 성장을 장려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④ 다음 세대의 리더십역량 개발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⑤ 유능하고 헌신적인 </a:t>
            </a:r>
            <a:r>
              <a:rPr lang="ko-KR" altLang="en-US" sz="2000" dirty="0" err="1"/>
              <a:t>비가족</a:t>
            </a:r>
            <a:r>
              <a:rPr lang="ko-KR" altLang="en-US" sz="2000" dirty="0"/>
              <a:t> 관리자 채용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⑥ 사외이사의 의견 환영</a:t>
            </a:r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000" dirty="0"/>
              <a:t>⑦ 가족구성원 간의 의사소통 촉진 등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345" y="0"/>
            <a:ext cx="6450127" cy="85961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62" y="828755"/>
            <a:ext cx="5663675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3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미래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637823"/>
              </p:ext>
            </p:extLst>
          </p:nvPr>
        </p:nvGraphicFramePr>
        <p:xfrm>
          <a:off x="107504" y="1758483"/>
          <a:ext cx="8928992" cy="3688080"/>
        </p:xfrm>
        <a:graphic>
          <a:graphicData uri="http://schemas.openxmlformats.org/drawingml/2006/table">
            <a:tbl>
              <a:tblPr/>
              <a:tblGrid>
                <a:gridCol w="1210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8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12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1.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      ~2005)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2.0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( 2006~20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명문장수기업 3.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~    )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DB19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키워드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기업이윤극대화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고객중심경영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가족과 기업 중시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지역사회 중심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목표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오너/후계자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오너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차세대기업가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CSR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전략</a:t>
                      </a:r>
                      <a:endParaRPr kumimoji="1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창업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/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생존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가업승계법제화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지속가능경영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8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수단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0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기업가정신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가업승계지원센터설립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가업승계세제지원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가업승계특별위원회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가업승계기업협의회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관련기관발족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(</a:t>
                      </a:r>
                      <a:r>
                        <a:rPr kumimoji="1" lang="en-US" altLang="ko-K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예:FFI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, FBI,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가능승계진흥원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)</a:t>
                      </a: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명문장수기업육성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가족기업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이미지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제고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체" panose="020B0609000101010101" charset="-127"/>
                        <a:ea typeface="굴림체" panose="020B0609000101010101" charset="-127"/>
                      </a:endParaRPr>
                    </a:p>
                    <a:p>
                      <a:pPr marL="285750" marR="0" lvl="0" indent="-28575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차세대 기업가정신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체" panose="020B0609000101010101" charset="-127"/>
                          <a:ea typeface="굴림체" panose="020B0609000101010101" charset="-127"/>
                        </a:rPr>
                        <a:t>  </a:t>
                      </a:r>
                    </a:p>
                  </a:txBody>
                  <a:tcPr marL="91448" marR="91448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矩形 10"/>
          <p:cNvSpPr/>
          <p:nvPr/>
        </p:nvSpPr>
        <p:spPr>
          <a:xfrm>
            <a:off x="467296" y="1107270"/>
            <a:ext cx="7921625" cy="67945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Wingdings" panose="05000000000000000000" charset="0"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&lt;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표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13-3&gt;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anose="02030600000101010101" pitchFamily="18" charset="-127"/>
                <a:ea typeface="HY울릉도M" panose="02030600000101010101" pitchFamily="18" charset="-127"/>
                <a:cs typeface="+mn-cs"/>
              </a:rPr>
              <a:t>명문장수기업 3.0 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charset="-127"/>
                <a:ea typeface="굴림체" panose="020B0609000101010101" charset="-127"/>
                <a:cs typeface="+mn-cs"/>
              </a:rPr>
              <a:t> </a:t>
            </a:r>
          </a:p>
        </p:txBody>
      </p:sp>
      <p:sp>
        <p:nvSpPr>
          <p:cNvPr id="10" name="矩形 24"/>
          <p:cNvSpPr/>
          <p:nvPr/>
        </p:nvSpPr>
        <p:spPr>
          <a:xfrm>
            <a:off x="1043558" y="5551804"/>
            <a:ext cx="7345363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주)CSR(community social responsibility)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자료: 남영호(2015), 중소기업 3,0: 명문장수기업의 지속가능경영, 중소기업학회 </a:t>
            </a:r>
            <a:r>
              <a:rPr kumimoji="0" lang="ko-KR" alt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추</a:t>
            </a:r>
            <a:r>
              <a: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계학술발표회 발표논문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22552"/>
            <a:ext cx="5663675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7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미래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07504" y="548680"/>
            <a:ext cx="4203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4. 21</a:t>
            </a:r>
            <a:r>
              <a:rPr lang="ko-KR" altLang="en-US" sz="2400" b="1" dirty="0"/>
              <a:t>세기는 가족기업의 시대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345189" y="1549849"/>
            <a:ext cx="8801100" cy="51768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panose="05000000000000000000" charset="0"/>
              <a:buChar char="p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가족기업 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경쟁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우위의 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5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가지 원천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(Baron Josh)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565150" marR="0" lvl="0" indent="-4572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+mj-lt"/>
              <a:buAutoNum type="arabicParenR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종업원의 재능(talent): 장기고용에서 높은 소명의식을 가진 직원으로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“</a:t>
            </a: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높은 소명의식(higher calling)”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근무하는 기업의 미션과 가치관 때문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에 열심히 일함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가치관기반 문화(values-based cultures)</a:t>
            </a:r>
            <a:endParaRPr kumimoji="0" 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2)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투자: 다른 사람의 자본에서 전용 자본으로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가족기업만의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“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전용 자본(captive capital)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”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가족지분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세대별 성과 고려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3)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명성: 이익 추구에서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지속가능한 발자취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남기기로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사회적 책임(社會的責任)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/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지역사회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와 건강한 관계 구축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4)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조직: 복잡성 관리에서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신속한 반응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으로</a:t>
            </a: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기업은 융통성(flexibility), 적응성(adaptability), 그리고 변화하는 시장에 재빨리 적응과 행동(quick/decisive action)을 취할 수 있는 능력을 갖추는 것이 필요</a:t>
            </a:r>
            <a:endParaRPr kumimoji="0" lang="en-US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392430" marR="0" lvl="0" indent="-28448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marL="10795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5)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지배구조: 권한의 분리에서 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준비된 오너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로</a:t>
            </a:r>
            <a:r>
              <a:rPr kumimoji="0" lang="en-US" altLang="zh-CN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수많은 주주로 구성된 공개기업보다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수백의 오너인 가족기업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이 더 효율적</a:t>
            </a:r>
            <a:r>
              <a:rPr kumimoji="0" lang="zh-CN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zh-CN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948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가족기업의 전략경영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가족기업의 지속가능경영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dirty="0">
                <a:latin typeface="Arial"/>
                <a:ea typeface="HY강B" pitchFamily="18" charset="-127"/>
              </a:rPr>
              <a:t>가족기업의 미래</a:t>
            </a:r>
            <a:r>
              <a:rPr lang="en-US" altLang="ko-KR" dirty="0">
                <a:latin typeface="Arial"/>
                <a:ea typeface="HY강B" pitchFamily="18" charset="-127"/>
              </a:rPr>
              <a:t>: 21</a:t>
            </a:r>
            <a:r>
              <a:rPr lang="ko-KR" altLang="en-US" dirty="0">
                <a:latin typeface="Arial"/>
                <a:ea typeface="HY강B" pitchFamily="18" charset="-127"/>
              </a:rPr>
              <a:t>세기는 가족기업의 시대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1. </a:t>
            </a:r>
            <a:r>
              <a:rPr lang="ko-KR" altLang="en-US" dirty="0">
                <a:latin typeface="Arial"/>
                <a:ea typeface="HY강B" pitchFamily="18" charset="-127"/>
              </a:rPr>
              <a:t>높은 소명의식을 가진 종업원의 육성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2. </a:t>
            </a:r>
            <a:r>
              <a:rPr lang="ko-KR" altLang="en-US" dirty="0">
                <a:latin typeface="Arial"/>
                <a:ea typeface="HY강B" pitchFamily="18" charset="-127"/>
              </a:rPr>
              <a:t>가족전용자본의 극대화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3. </a:t>
            </a:r>
            <a:r>
              <a:rPr lang="ko-KR" altLang="en-US" dirty="0">
                <a:latin typeface="Arial"/>
                <a:ea typeface="HY강B" pitchFamily="18" charset="-127"/>
              </a:rPr>
              <a:t>단기이익추구로부터 </a:t>
            </a:r>
            <a:r>
              <a:rPr lang="ko-KR" altLang="en-US" dirty="0" err="1">
                <a:latin typeface="Arial"/>
                <a:ea typeface="HY강B" pitchFamily="18" charset="-127"/>
              </a:rPr>
              <a:t>지속가능한</a:t>
            </a:r>
            <a:r>
              <a:rPr lang="ko-KR" altLang="en-US" dirty="0">
                <a:latin typeface="Arial"/>
                <a:ea typeface="HY강B" pitchFamily="18" charset="-127"/>
              </a:rPr>
              <a:t> 발자취 남기기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4. </a:t>
            </a:r>
            <a:r>
              <a:rPr lang="ko-KR" altLang="en-US" dirty="0" err="1">
                <a:latin typeface="Arial"/>
                <a:ea typeface="HY강B" pitchFamily="18" charset="-127"/>
              </a:rPr>
              <a:t>신속반응이</a:t>
            </a:r>
            <a:r>
              <a:rPr lang="ko-KR" altLang="en-US" dirty="0">
                <a:latin typeface="Arial"/>
                <a:ea typeface="HY강B" pitchFamily="18" charset="-127"/>
              </a:rPr>
              <a:t> 가능토록 심플한 조직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5. </a:t>
            </a:r>
            <a:r>
              <a:rPr lang="ko-KR" altLang="en-US" dirty="0">
                <a:latin typeface="Arial"/>
                <a:ea typeface="HY강B" pitchFamily="18" charset="-127"/>
              </a:rPr>
              <a:t>준비된 오너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标题 4"/>
          <p:cNvSpPr txBox="1">
            <a:spLocks/>
          </p:cNvSpPr>
          <p:nvPr/>
        </p:nvSpPr>
        <p:spPr bwMode="auto">
          <a:xfrm>
            <a:off x="481013" y="800100"/>
            <a:ext cx="7979419" cy="45354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accent1"/>
                </a:solidFill>
                <a:latin typeface="方正舒体" pitchFamily="2" charset="-122"/>
                <a:ea typeface="方正舒体" pitchFamily="2" charset="-122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SimHei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9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&lt;</a:t>
            </a:r>
            <a:r>
              <a:rPr kumimoji="0" lang="ko-KR" alt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사례연구</a:t>
            </a:r>
            <a:r>
              <a:rPr kumimoji="0" lang="en-US" altLang="zh-CN" sz="29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&gt;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9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b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사례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7: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세계에서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가장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오래된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가족기업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호시료칸</a:t>
            </a: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사례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8: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47B6E7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세계에서 가장 오래된 식품기업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킷코만</a:t>
            </a: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b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  <a:t> </a:t>
            </a:r>
            <a:b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b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b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  <a:cs typeface="+mj-cs"/>
              </a:rPr>
            </a:b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HY울릉도M" pitchFamily="18" charset="-127"/>
              <a:ea typeface="HY울릉도M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4354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/>
            <a:ea typeface="Microsoft YaHei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2799</Words>
  <Application>Microsoft Office PowerPoint</Application>
  <PresentationFormat>화면 슬라이드 쇼(4:3)</PresentationFormat>
  <Paragraphs>495</Paragraphs>
  <Slides>23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23</vt:i4>
      </vt:variant>
    </vt:vector>
  </HeadingPairs>
  <TitlesOfParts>
    <vt:vector size="36" baseType="lpstr">
      <vt:lpstr>HY강B</vt:lpstr>
      <vt:lpstr>HY나무B</vt:lpstr>
      <vt:lpstr>HY울릉도M</vt:lpstr>
      <vt:lpstr>SimHei</vt:lpstr>
      <vt:lpstr>굴림</vt:lpstr>
      <vt:lpstr>굴림체</vt:lpstr>
      <vt:lpstr>맑은 고딕</vt:lpstr>
      <vt:lpstr>Arial</vt:lpstr>
      <vt:lpstr>Wingdings</vt:lpstr>
      <vt:lpstr>Wingdings 2</vt:lpstr>
      <vt:lpstr>Office 테마</vt:lpstr>
      <vt:lpstr>1_Office 테마</vt:lpstr>
      <vt:lpstr>A000120140530A99PPBG</vt:lpstr>
      <vt:lpstr>13장. 가족기업의 지속가능경영과 미래</vt:lpstr>
      <vt:lpstr>PowerPoint 프레젠테이션</vt:lpstr>
      <vt:lpstr>1. 가족기업의 전략경영</vt:lpstr>
      <vt:lpstr>1. 가족기업의 전략경영</vt:lpstr>
      <vt:lpstr>1. 가족기업의 전략경영</vt:lpstr>
      <vt:lpstr>1. 가족기업의 전략경영</vt:lpstr>
      <vt:lpstr>1. 가족기업의 전략경영</vt:lpstr>
      <vt:lpstr>1. 가족기업의 전략경영</vt:lpstr>
      <vt:lpstr>PowerPoint 프레젠테이션</vt:lpstr>
      <vt:lpstr>1. 가족기업의 전략경영</vt:lpstr>
      <vt:lpstr>2. 가족기업의 지속가능경영</vt:lpstr>
      <vt:lpstr>2. 가족기업의 지속가능경영</vt:lpstr>
      <vt:lpstr>2. 가족기업의 지속가능경영</vt:lpstr>
      <vt:lpstr>3. 가족기업의 지속가능경영과 미래</vt:lpstr>
      <vt:lpstr>3. 가족기업의 미래</vt:lpstr>
      <vt:lpstr>3. 가족기업의 미래</vt:lpstr>
      <vt:lpstr>3. 가족기업의 미래</vt:lpstr>
      <vt:lpstr>PowerPoint 프레젠테이션</vt:lpstr>
      <vt:lpstr>3. 가족기업의 미래</vt:lpstr>
      <vt:lpstr>3. 가족기업의 미래</vt:lpstr>
      <vt:lpstr>PowerPoint 프레젠테이션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221</cp:revision>
  <cp:lastPrinted>2024-11-29T00:13:15Z</cp:lastPrinted>
  <dcterms:created xsi:type="dcterms:W3CDTF">2013-04-01T06:35:37Z</dcterms:created>
  <dcterms:modified xsi:type="dcterms:W3CDTF">2026-07-26T02:52:11Z</dcterms:modified>
  <cp:version/>
</cp:coreProperties>
</file>