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4" r:id="rId2"/>
  </p:sldMasterIdLst>
  <p:notesMasterIdLst>
    <p:notesMasterId r:id="rId20"/>
  </p:notesMasterIdLst>
  <p:sldIdLst>
    <p:sldId id="321" r:id="rId3"/>
    <p:sldId id="257" r:id="rId4"/>
    <p:sldId id="500" r:id="rId5"/>
    <p:sldId id="814" r:id="rId6"/>
    <p:sldId id="815" r:id="rId7"/>
    <p:sldId id="816" r:id="rId8"/>
    <p:sldId id="821" r:id="rId9"/>
    <p:sldId id="822" r:id="rId10"/>
    <p:sldId id="860" r:id="rId11"/>
    <p:sldId id="862" r:id="rId12"/>
    <p:sldId id="796" r:id="rId13"/>
    <p:sldId id="829" r:id="rId14"/>
    <p:sldId id="837" r:id="rId15"/>
    <p:sldId id="841" r:id="rId16"/>
    <p:sldId id="846" r:id="rId17"/>
    <p:sldId id="522" r:id="rId18"/>
    <p:sldId id="553" r:id="rId19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>
          <p15:clr>
            <a:srgbClr val="A4A3A4"/>
          </p15:clr>
        </p15:guide>
        <p15:guide id="2" pos="28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18" autoAdjust="0"/>
    <p:restoredTop sz="83935" autoAdjust="0"/>
  </p:normalViewPr>
  <p:slideViewPr>
    <p:cSldViewPr>
      <p:cViewPr varScale="1">
        <p:scale>
          <a:sx n="72" d="100"/>
          <a:sy n="72" d="100"/>
        </p:scale>
        <p:origin x="2910" y="54"/>
      </p:cViewPr>
      <p:guideLst>
        <p:guide orient="horz" pos="2159"/>
        <p:guide pos="287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lvl="0"/>
            <a:fld id="{C68BB49E-9700-4D65-A110-F106A9DBC801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lvl="0"/>
            <a:fld id="{B218D12D-20AA-45BA-B03B-0D67958AE0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26368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B218D12D-20AA-45BA-B03B-0D67958AE058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7074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B218D12D-20AA-45BA-B03B-0D67958AE058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5463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3381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7580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571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88581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77207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7010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9761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A12D9-EAC7-4629-B8F9-0F913AB62E95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71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E87D-3B96-4362-B928-787FC07A5BAE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927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712A3-2481-4359-8D55-F8CAB8439EB7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BD705-F9F3-45B4-91F2-8E7257E48674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CC2E-CA37-4410-B152-A5F1777E49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73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201B1-8D8C-45FC-80F3-D591731266F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677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BBD23-E92E-4B22-A2F4-2549E481E3A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20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766C52-0D54-4C2C-98BB-16FE86A3BE4C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113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DBCEA-8E5D-404D-A102-09DC4C3304BD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50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80" r:id="rId4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0A7B3-6951-4F4E-B610-9A836CBDCA9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34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899592" y="980728"/>
            <a:ext cx="7479481" cy="1697086"/>
          </a:xfrm>
        </p:spPr>
        <p:txBody>
          <a:bodyPr anchor="ctr">
            <a:normAutofit/>
          </a:bodyPr>
          <a:lstStyle/>
          <a:p>
            <a:r>
              <a:rPr lang="en-US" altLang="ko-KR" sz="3200" b="1" dirty="0"/>
              <a:t>12</a:t>
            </a:r>
            <a:r>
              <a:rPr lang="ko-KR" altLang="en-US" sz="3200" b="1" dirty="0"/>
              <a:t>장</a:t>
            </a:r>
            <a:r>
              <a:rPr lang="en-US" altLang="ko-KR" sz="3200" b="1" dirty="0"/>
              <a:t>. </a:t>
            </a:r>
            <a:r>
              <a:rPr lang="ko-KR" altLang="en-US" sz="3200" b="1" dirty="0"/>
              <a:t>장수기업</a:t>
            </a: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0" y="6334446"/>
            <a:ext cx="2895600" cy="365125"/>
          </a:xfrm>
        </p:spPr>
        <p:txBody>
          <a:bodyPr/>
          <a:lstStyle/>
          <a:p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6608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제목 42"/>
          <p:cNvSpPr txBox="1">
            <a:spLocks/>
          </p:cNvSpPr>
          <p:nvPr/>
        </p:nvSpPr>
        <p:spPr>
          <a:xfrm>
            <a:off x="344340" y="669736"/>
            <a:ext cx="7872950" cy="820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3500" b="1" kern="10" spc="-90"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CONTENTS</a:t>
            </a:r>
            <a:endParaRPr lang="ko-KR" altLang="en-US" sz="3500" b="1" kern="10" spc="-90"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970648" y="3595566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모서리가 둥근 직사각형 145"/>
          <p:cNvSpPr/>
          <p:nvPr/>
        </p:nvSpPr>
        <p:spPr>
          <a:xfrm>
            <a:off x="959122" y="4657929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모서리가 둥근 직사각형 172"/>
          <p:cNvSpPr/>
          <p:nvPr/>
        </p:nvSpPr>
        <p:spPr>
          <a:xfrm>
            <a:off x="970648" y="2296092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4" name="모서리가 둥근 직사각형 172"/>
          <p:cNvSpPr/>
          <p:nvPr/>
        </p:nvSpPr>
        <p:spPr>
          <a:xfrm>
            <a:off x="1268045" y="3805404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모서리가 둥근 직사각형 172"/>
          <p:cNvSpPr/>
          <p:nvPr/>
        </p:nvSpPr>
        <p:spPr>
          <a:xfrm>
            <a:off x="959122" y="3815534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Text Box 2"/>
          <p:cNvSpPr txBox="1">
            <a:spLocks noChangeArrowheads="1"/>
          </p:cNvSpPr>
          <p:nvPr/>
        </p:nvSpPr>
        <p:spPr bwMode="auto">
          <a:xfrm>
            <a:off x="1268045" y="3653217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02</a:t>
            </a:r>
          </a:p>
        </p:txBody>
      </p:sp>
      <p:sp>
        <p:nvSpPr>
          <p:cNvPr id="144" name="직사각형 143"/>
          <p:cNvSpPr/>
          <p:nvPr/>
        </p:nvSpPr>
        <p:spPr>
          <a:xfrm>
            <a:off x="1965076" y="3625262"/>
            <a:ext cx="58243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err="1">
                <a:solidFill>
                  <a:schemeClr val="bg1"/>
                </a:solidFill>
                <a:latin typeface="Arial" charset="0"/>
              </a:rPr>
              <a:t>장수기업의</a:t>
            </a:r>
            <a:r>
              <a:rPr lang="ko-KR" altLang="en-US" sz="2000" b="1" dirty="0">
                <a:solidFill>
                  <a:schemeClr val="bg1"/>
                </a:solidFill>
                <a:latin typeface="Arial" charset="0"/>
              </a:rPr>
              <a:t> 현황 및 경영성과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9" name="Text Box 2"/>
          <p:cNvSpPr txBox="1">
            <a:spLocks noChangeArrowheads="1"/>
          </p:cNvSpPr>
          <p:nvPr/>
        </p:nvSpPr>
        <p:spPr bwMode="auto">
          <a:xfrm>
            <a:off x="1246251" y="4657929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03</a:t>
            </a:r>
          </a:p>
        </p:txBody>
      </p:sp>
      <p:sp>
        <p:nvSpPr>
          <p:cNvPr id="151" name="직사각형 150"/>
          <p:cNvSpPr/>
          <p:nvPr/>
        </p:nvSpPr>
        <p:spPr>
          <a:xfrm>
            <a:off x="1931153" y="4705115"/>
            <a:ext cx="5844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err="1">
                <a:solidFill>
                  <a:schemeClr val="bg1"/>
                </a:solidFill>
                <a:latin typeface="Arial" charset="0"/>
              </a:rPr>
              <a:t>장수기업의</a:t>
            </a:r>
            <a:r>
              <a:rPr lang="ko-KR" altLang="en-US" sz="2000" b="1" dirty="0">
                <a:solidFill>
                  <a:schemeClr val="bg1"/>
                </a:solidFill>
                <a:latin typeface="Arial" charset="0"/>
              </a:rPr>
              <a:t> 비결 및 경영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970648" y="2505930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 </a:t>
            </a:r>
            <a:r>
              <a:rPr lang="en-US" altLang="ko-KR" sz="2000" dirty="0"/>
              <a:t>          </a:t>
            </a:r>
            <a:r>
              <a:rPr lang="ko-KR" altLang="en-US" sz="2000" b="1" dirty="0" err="1"/>
              <a:t>장수기업의</a:t>
            </a:r>
            <a:r>
              <a:rPr lang="ko-KR" altLang="en-US" sz="2000" b="1" dirty="0"/>
              <a:t> 본질</a:t>
            </a:r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1246251" y="2508559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01</a:t>
            </a: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20411" y="6446699"/>
            <a:ext cx="2895600" cy="365125"/>
          </a:xfrm>
        </p:spPr>
        <p:txBody>
          <a:bodyPr/>
          <a:lstStyle/>
          <a:p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4320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 err="1"/>
              <a:t>장수기업의</a:t>
            </a:r>
            <a:r>
              <a:rPr lang="ko-KR" altLang="en-US" sz="3200" dirty="0"/>
              <a:t> 본질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6365" y="801965"/>
            <a:ext cx="34307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기업환경과 장수기업</a:t>
            </a:r>
            <a:endParaRPr lang="en-US" altLang="ko-KR" sz="2400" b="1" dirty="0"/>
          </a:p>
        </p:txBody>
      </p:sp>
      <p:sp>
        <p:nvSpPr>
          <p:cNvPr id="8" name="矩形 2"/>
          <p:cNvSpPr/>
          <p:nvPr/>
        </p:nvSpPr>
        <p:spPr>
          <a:xfrm>
            <a:off x="256364" y="1450265"/>
            <a:ext cx="8708123" cy="50403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</a:rPr>
              <a:t>기업환경</a:t>
            </a:r>
            <a:r>
              <a:rPr lang="en-US" sz="2000" b="1" noProof="1">
                <a:solidFill>
                  <a:schemeClr val="tx1"/>
                </a:solidFill>
              </a:rPr>
              <a:t>: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sz="2000" noProof="1">
                <a:solidFill>
                  <a:schemeClr val="tx1"/>
                </a:solidFill>
              </a:rPr>
              <a:t>경영환경의 복잡화, 다양화, 개성화로 기업수명이 점점 단축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sz="2000" noProof="1">
                <a:solidFill>
                  <a:schemeClr val="tx1"/>
                </a:solidFill>
              </a:rPr>
              <a:t>무한경쟁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sz="2000" noProof="1">
                <a:solidFill>
                  <a:schemeClr val="tx1"/>
                </a:solidFill>
              </a:rPr>
              <a:t>소비자주권시대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sz="2000" noProof="1">
                <a:solidFill>
                  <a:schemeClr val="tx1"/>
                </a:solidFill>
              </a:rPr>
              <a:t>융합과 통섭을 통한 창의적 인재가 중요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noProof="1">
                <a:solidFill>
                  <a:schemeClr val="tx1"/>
                </a:solidFill>
              </a:rPr>
              <a:t>우리나라 경제가 성숙기에 진입하면서, 중소·중견 창업세대의 급격한 고령화와 존경받는 기업문화의 필요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ko-KR" altLang="en-US" sz="2000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sz="2000" b="1" noProof="1">
                <a:solidFill>
                  <a:schemeClr val="tx1"/>
                </a:solidFill>
              </a:rPr>
              <a:t>장수기업 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ko-KR" sz="2000" noProof="1">
                <a:solidFill>
                  <a:schemeClr val="tx1"/>
                </a:solidFill>
              </a:rPr>
              <a:t>“장기적으로 존속하는 기업”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altLang="ko-KR" sz="2000" noProof="1">
                <a:solidFill>
                  <a:schemeClr val="tx1"/>
                </a:solidFill>
              </a:rPr>
              <a:t>일본의 경우</a:t>
            </a:r>
            <a:r>
              <a:rPr lang="en-US" altLang="ko-KR" sz="2000" noProof="1">
                <a:solidFill>
                  <a:schemeClr val="tx1"/>
                </a:solidFill>
              </a:rPr>
              <a:t>: 100</a:t>
            </a:r>
            <a:r>
              <a:rPr lang="ko-KR" altLang="en-US" sz="2000" noProof="1">
                <a:solidFill>
                  <a:schemeClr val="tx1"/>
                </a:solidFill>
              </a:rPr>
              <a:t>년 이상 존속하고 있는 기업 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altLang="en-US" sz="2000" noProof="1">
                <a:solidFill>
                  <a:schemeClr val="tx1"/>
                </a:solidFill>
              </a:rPr>
              <a:t>선진국의 경우</a:t>
            </a:r>
            <a:r>
              <a:rPr lang="en-US" altLang="ko-KR" sz="2000" noProof="1">
                <a:solidFill>
                  <a:schemeClr val="tx1"/>
                </a:solidFill>
              </a:rPr>
              <a:t>: 200</a:t>
            </a:r>
            <a:r>
              <a:rPr lang="ko-KR" altLang="en-US" sz="2000" noProof="1">
                <a:solidFill>
                  <a:schemeClr val="tx1"/>
                </a:solidFill>
              </a:rPr>
              <a:t>년 이상 된 기업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altLang="en-US" sz="2000" noProof="1">
                <a:solidFill>
                  <a:schemeClr val="tx1"/>
                </a:solidFill>
              </a:rPr>
              <a:t>우리나라의 경우</a:t>
            </a:r>
            <a:r>
              <a:rPr lang="en-US" altLang="ko-KR" sz="2000" noProof="1">
                <a:solidFill>
                  <a:schemeClr val="tx1"/>
                </a:solidFill>
              </a:rPr>
              <a:t>: 30</a:t>
            </a:r>
            <a:r>
              <a:rPr lang="ko-KR" altLang="en-US" sz="2000" noProof="1">
                <a:solidFill>
                  <a:schemeClr val="tx1"/>
                </a:solidFill>
              </a:rPr>
              <a:t>년 이상 된 기업 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noProof="1">
                <a:solidFill>
                  <a:srgbClr val="FF0000"/>
                </a:solidFill>
              </a:rPr>
              <a:t>명문장수기업</a:t>
            </a:r>
            <a:r>
              <a:rPr lang="en-US" altLang="ko-KR" sz="2000" noProof="1">
                <a:solidFill>
                  <a:schemeClr val="tx1"/>
                </a:solidFill>
              </a:rPr>
              <a:t>: </a:t>
            </a:r>
            <a:r>
              <a:rPr lang="ko-KR" altLang="en-US" sz="2000" noProof="1">
                <a:solidFill>
                  <a:schemeClr val="tx1"/>
                </a:solidFill>
              </a:rPr>
              <a:t>장기간 건실한 기업운영으로 사회에 기여한 바가 크고,세대를 이어 지속적인 성장이 기대되는 중소기업</a:t>
            </a:r>
            <a:r>
              <a:rPr lang="en-US" altLang="ko-KR" sz="2000" noProof="1">
                <a:solidFill>
                  <a:schemeClr val="tx1"/>
                </a:solidFill>
              </a:rPr>
              <a:t>(“중소기업진흥에 관한 법률”)</a:t>
            </a:r>
            <a:endParaRPr lang="en-US" altLang="ko-KR" noProof="1">
              <a:solidFill>
                <a:schemeClr val="tx1"/>
              </a:solidFill>
            </a:endParaRP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noProof="1">
              <a:solidFill>
                <a:schemeClr val="tx1"/>
              </a:solidFill>
            </a:endParaRPr>
          </a:p>
        </p:txBody>
      </p:sp>
      <p:pic>
        <p:nvPicPr>
          <p:cNvPr id="9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475" y="3542996"/>
            <a:ext cx="1220788" cy="122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263" y="3541409"/>
            <a:ext cx="130492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3754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 err="1"/>
              <a:t>장수기업의</a:t>
            </a:r>
            <a:r>
              <a:rPr lang="ko-KR" altLang="en-US" sz="3200" dirty="0"/>
              <a:t> 본질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6365" y="801965"/>
            <a:ext cx="34307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기업환경과 장수기업</a:t>
            </a:r>
            <a:endParaRPr lang="en-US" altLang="ko-KR" sz="2400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30" y="1397258"/>
            <a:ext cx="8535140" cy="445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93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 err="1"/>
              <a:t>장수기업의</a:t>
            </a:r>
            <a:r>
              <a:rPr lang="ko-KR" altLang="en-US" sz="3200" dirty="0"/>
              <a:t> 현황 및 경영성과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6365" y="801965"/>
            <a:ext cx="35397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해외 </a:t>
            </a:r>
            <a:r>
              <a:rPr lang="ko-KR" altLang="en-US" sz="2400" b="1" dirty="0" err="1"/>
              <a:t>장수기업의</a:t>
            </a:r>
            <a:r>
              <a:rPr lang="ko-KR" altLang="en-US" sz="2400" b="1" dirty="0"/>
              <a:t> 현황</a:t>
            </a:r>
            <a:endParaRPr lang="en-US" altLang="ko-KR" sz="2400" b="1" dirty="0"/>
          </a:p>
        </p:txBody>
      </p:sp>
      <p:sp>
        <p:nvSpPr>
          <p:cNvPr id="7" name="矩形 10"/>
          <p:cNvSpPr/>
          <p:nvPr/>
        </p:nvSpPr>
        <p:spPr>
          <a:xfrm>
            <a:off x="264884" y="1284928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12-1&gt; 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해외 장수기업의 현황(업력 200년 이상) </a:t>
            </a:r>
            <a:r>
              <a:rPr lang="ko-KR" altLang="en-US" noProof="1">
                <a:solidFill>
                  <a:srgbClr val="000000"/>
                </a:solidFill>
                <a:latin typeface="굴림체" panose="020B0609000101010101" charset="-127"/>
                <a:ea typeface="굴림체" panose="020B0609000101010101" charset="-127"/>
              </a:rPr>
              <a:t> </a:t>
            </a:r>
          </a:p>
        </p:txBody>
      </p:sp>
      <p:graphicFrame>
        <p:nvGraphicFramePr>
          <p:cNvPr id="8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083113"/>
              </p:ext>
            </p:extLst>
          </p:nvPr>
        </p:nvGraphicFramePr>
        <p:xfrm>
          <a:off x="584201" y="1876164"/>
          <a:ext cx="7975597" cy="2103438"/>
        </p:xfrm>
        <a:graphic>
          <a:graphicData uri="http://schemas.openxmlformats.org/drawingml/2006/table">
            <a:tbl>
              <a:tblPr/>
              <a:tblGrid>
                <a:gridCol w="1048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8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95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8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8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895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888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0114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91448" marR="91448" marT="45736" marB="4573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일본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독일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프랑스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영국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네덜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란드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기타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합계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14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기업수</a:t>
                      </a: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</a:t>
                      </a: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1448" marR="91448" marT="45736" marB="4573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3,113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1,563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331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315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292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1,598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7,212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14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  중</a:t>
                      </a: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(%)</a:t>
                      </a:r>
                    </a:p>
                  </a:txBody>
                  <a:tcPr marL="91448" marR="91448" marT="45736" marB="4573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43.2%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21.7%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4.6%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4.4%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4.0%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22.2%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100.0%</a:t>
                      </a:r>
                    </a:p>
                  </a:txBody>
                  <a:tcPr marL="91448" marR="91448" marT="45736" marB="4573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矩形 24"/>
          <p:cNvSpPr/>
          <p:nvPr/>
        </p:nvSpPr>
        <p:spPr>
          <a:xfrm>
            <a:off x="971600" y="3986638"/>
            <a:ext cx="7372350" cy="584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400" noProof="1">
                <a:solidFill>
                  <a:schemeClr val="tx1"/>
                </a:solidFill>
              </a:rPr>
              <a:t>자료: 한국은행(2011), 일본의 가업승계 현황 및 시사점</a:t>
            </a:r>
          </a:p>
        </p:txBody>
      </p:sp>
    </p:spTree>
    <p:extLst>
      <p:ext uri="{BB962C8B-B14F-4D97-AF65-F5344CB8AC3E}">
        <p14:creationId xmlns:p14="http://schemas.microsoft.com/office/powerpoint/2010/main" val="3459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 err="1"/>
              <a:t>장수기업의</a:t>
            </a:r>
            <a:r>
              <a:rPr lang="ko-KR" altLang="en-US" sz="3200" dirty="0"/>
              <a:t> 현황 및 경영성과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6365" y="801965"/>
            <a:ext cx="35397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해외 </a:t>
            </a:r>
            <a:r>
              <a:rPr lang="ko-KR" altLang="en-US" sz="2400" b="1" dirty="0" err="1"/>
              <a:t>장수기업의</a:t>
            </a:r>
            <a:r>
              <a:rPr lang="ko-KR" altLang="en-US" sz="2400" b="1" dirty="0"/>
              <a:t> 현황</a:t>
            </a:r>
            <a:endParaRPr lang="en-US" altLang="ko-KR" sz="2400" b="1" dirty="0"/>
          </a:p>
        </p:txBody>
      </p:sp>
      <p:sp>
        <p:nvSpPr>
          <p:cNvPr id="10" name="矩形 10"/>
          <p:cNvSpPr/>
          <p:nvPr/>
        </p:nvSpPr>
        <p:spPr>
          <a:xfrm>
            <a:off x="467544" y="1263630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12-2&gt; 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세계에서 가장 오래된 가족기업 </a:t>
            </a:r>
            <a:r>
              <a:rPr lang="ko-KR" altLang="en-US" noProof="1">
                <a:solidFill>
                  <a:srgbClr val="000000"/>
                </a:solidFill>
                <a:latin typeface="굴림체" panose="020B0609000101010101" charset="-127"/>
                <a:ea typeface="굴림체" panose="020B0609000101010101" charset="-127"/>
              </a:rPr>
              <a:t> </a:t>
            </a:r>
          </a:p>
        </p:txBody>
      </p:sp>
      <p:graphicFrame>
        <p:nvGraphicFramePr>
          <p:cNvPr id="11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734468"/>
              </p:ext>
            </p:extLst>
          </p:nvPr>
        </p:nvGraphicFramePr>
        <p:xfrm>
          <a:off x="874287" y="1809747"/>
          <a:ext cx="7521575" cy="3867153"/>
        </p:xfrm>
        <a:graphic>
          <a:graphicData uri="http://schemas.openxmlformats.org/drawingml/2006/table">
            <a:tbl>
              <a:tblPr/>
              <a:tblGrid>
                <a:gridCol w="676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8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30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22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19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92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순번</a:t>
                      </a:r>
                    </a:p>
                  </a:txBody>
                  <a:tcPr marL="91432" marR="91432" marT="45728" marB="4572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회사명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국가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설립연도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업종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창업가문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세대수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01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</a:t>
                      </a:r>
                    </a:p>
                  </a:txBody>
                  <a:tcPr marL="91432" marR="91432" marT="45728" marB="4572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法師(</a:t>
                      </a:r>
                      <a:r>
                        <a:rPr kumimoji="1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호시료칸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)(일본)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718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숙박업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호시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(46)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7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2</a:t>
                      </a:r>
                    </a:p>
                  </a:txBody>
                  <a:tcPr marL="91432" marR="91432" marT="45728" marB="4572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Fonderia Pontificia Marinelli(이탈리아)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1000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주물업</a:t>
                      </a: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종</a:t>
                      </a: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Marinelli(30)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37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2</a:t>
                      </a:r>
                    </a:p>
                  </a:txBody>
                  <a:tcPr marL="91432" marR="91432" marT="45728" marB="4572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Château de Goulaine(프랑스)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1000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포도원, 박물관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Goulaine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01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4</a:t>
                      </a:r>
                    </a:p>
                  </a:txBody>
                  <a:tcPr marL="91432" marR="91432" marT="45728" marB="4572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Barone Ricasoli(이탈리아)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1141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와인, 올리브유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Ricasoli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37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5</a:t>
                      </a:r>
                    </a:p>
                  </a:txBody>
                  <a:tcPr marL="91432" marR="91432" marT="45728" marB="4572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Barovier &amp; Toso(이탈리아)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1295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유리제조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Barovier &amp; Toso(20)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37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6</a:t>
                      </a:r>
                    </a:p>
                  </a:txBody>
                  <a:tcPr marL="91432" marR="91432" marT="45728" marB="4572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Hotel Pilgrim Haus(독일)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1304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숙박업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Andernach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37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7</a:t>
                      </a:r>
                    </a:p>
                  </a:txBody>
                  <a:tcPr marL="91432" marR="91432" marT="45728" marB="4572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Richard de Bas(프랑스)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1326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종이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1" lang="en-US" altLang="ko-KR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437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8</a:t>
                      </a:r>
                    </a:p>
                  </a:txBody>
                  <a:tcPr marL="91432" marR="91432" marT="45728" marB="4572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Torrini Firenze(이탈리아)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1369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금세공업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Torrini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437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9</a:t>
                      </a:r>
                    </a:p>
                  </a:txBody>
                  <a:tcPr marL="91432" marR="91432" marT="45728" marB="4572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Antinori(이탈리아)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1385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포도주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Antinori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(27)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437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10</a:t>
                      </a:r>
                    </a:p>
                  </a:txBody>
                  <a:tcPr marL="91432" marR="91432" marT="45728" marB="4572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Camuffo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(</a:t>
                      </a:r>
                      <a:r>
                        <a:rPr kumimoji="1" lang="en-US" altLang="ko-K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이탈리아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1438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조선업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Camuffi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(18)</a:t>
                      </a:r>
                    </a:p>
                  </a:txBody>
                  <a:tcPr marL="91432" marR="91432" marT="45728" marB="4572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2" name="矩形 24"/>
          <p:cNvSpPr/>
          <p:nvPr/>
        </p:nvSpPr>
        <p:spPr>
          <a:xfrm>
            <a:off x="631850" y="5793685"/>
            <a:ext cx="7764012" cy="5842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자료: www.familybusinessmagazine.com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주: 일본 오사카의 콩고구미(金剛組)라는 건설회사는 서기 578년 창업되어 콩고 가문 40대가 경영하고 있었던 세계 최장수기업이었다. 그러나 2006년 GWA에 인수합병되어 지금은 그 자리를 호시료칸에게 물려주게 되었다</a:t>
            </a:r>
          </a:p>
        </p:txBody>
      </p:sp>
    </p:spTree>
    <p:extLst>
      <p:ext uri="{BB962C8B-B14F-4D97-AF65-F5344CB8AC3E}">
        <p14:creationId xmlns:p14="http://schemas.microsoft.com/office/powerpoint/2010/main" val="1258881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 err="1"/>
              <a:t>장수기업의</a:t>
            </a:r>
            <a:r>
              <a:rPr lang="ko-KR" altLang="en-US" sz="3200" dirty="0"/>
              <a:t> 현황 및 경영성과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48128" y="652828"/>
            <a:ext cx="35397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국내 </a:t>
            </a:r>
            <a:r>
              <a:rPr lang="ko-KR" altLang="en-US" sz="2400" b="1" dirty="0" err="1"/>
              <a:t>장수기업의</a:t>
            </a:r>
            <a:r>
              <a:rPr lang="ko-KR" altLang="en-US" sz="2400" b="1" dirty="0"/>
              <a:t> 현황</a:t>
            </a:r>
            <a:endParaRPr lang="en-US" altLang="ko-KR" sz="2400" b="1" dirty="0"/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900015"/>
              </p:ext>
            </p:extLst>
          </p:nvPr>
        </p:nvGraphicFramePr>
        <p:xfrm>
          <a:off x="166992" y="1571414"/>
          <a:ext cx="1008062" cy="2846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7579">
                <a:tc>
                  <a:txBody>
                    <a:bodyPr/>
                    <a:lstStyle/>
                    <a:p>
                      <a:pPr algn="ctr" latinLnBrk="1"/>
                      <a:endParaRPr lang="en-US" altLang="ko-KR" sz="1200" dirty="0"/>
                    </a:p>
                    <a:p>
                      <a:pPr algn="ctr" latinLnBrk="1"/>
                      <a:r>
                        <a:rPr lang="ko-KR" altLang="en-US" sz="1200" b="1" dirty="0"/>
                        <a:t>업력</a:t>
                      </a:r>
                    </a:p>
                  </a:txBody>
                  <a:tcPr marL="91435" marR="91435" marT="45734" marB="4573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6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/>
                        <a:t>중소기업</a:t>
                      </a:r>
                    </a:p>
                  </a:txBody>
                  <a:tcPr marL="91435" marR="91435" marT="45734" marB="4573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5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/>
                        <a:t>비중</a:t>
                      </a:r>
                    </a:p>
                  </a:txBody>
                  <a:tcPr marL="91435" marR="91435" marT="45734" marB="4573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5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대기업</a:t>
                      </a:r>
                    </a:p>
                  </a:txBody>
                  <a:tcPr marL="91435" marR="91435" marT="45734" marB="4573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비중</a:t>
                      </a:r>
                    </a:p>
                  </a:txBody>
                  <a:tcPr marL="91435" marR="91435" marT="45734" marB="4573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0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전체</a:t>
                      </a:r>
                    </a:p>
                  </a:txBody>
                  <a:tcPr marL="91435" marR="91435" marT="45734" marB="4573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102739"/>
              </p:ext>
            </p:extLst>
          </p:nvPr>
        </p:nvGraphicFramePr>
        <p:xfrm>
          <a:off x="1175054" y="1571414"/>
          <a:ext cx="7848602" cy="28638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7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0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8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48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9206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468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~30</a:t>
                      </a:r>
                      <a:r>
                        <a:rPr lang="ko-KR" altLang="en-US" sz="1200" dirty="0"/>
                        <a:t>년</a:t>
                      </a: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~40</a:t>
                      </a:r>
                      <a:r>
                        <a:rPr lang="ko-KR" altLang="en-US" sz="1200" dirty="0"/>
                        <a:t>년</a:t>
                      </a: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~50</a:t>
                      </a:r>
                      <a:r>
                        <a:rPr lang="ko-KR" altLang="en-US" sz="1200" dirty="0"/>
                        <a:t>년</a:t>
                      </a: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FF0000"/>
                          </a:solidFill>
                        </a:rPr>
                        <a:t>~60</a:t>
                      </a:r>
                      <a:r>
                        <a:rPr lang="ko-KR" altLang="en-US" sz="1200" dirty="0">
                          <a:solidFill>
                            <a:srgbClr val="FF0000"/>
                          </a:solidFill>
                        </a:rPr>
                        <a:t>년</a:t>
                      </a: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FF0000"/>
                          </a:solidFill>
                        </a:rPr>
                        <a:t>~70</a:t>
                      </a:r>
                      <a:r>
                        <a:rPr lang="ko-KR" altLang="en-US" sz="1200" dirty="0">
                          <a:solidFill>
                            <a:srgbClr val="FF0000"/>
                          </a:solidFill>
                        </a:rPr>
                        <a:t>년</a:t>
                      </a: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FF0000"/>
                          </a:solidFill>
                        </a:rPr>
                        <a:t>~80</a:t>
                      </a:r>
                      <a:r>
                        <a:rPr lang="ko-KR" altLang="en-US" sz="1200" dirty="0">
                          <a:solidFill>
                            <a:srgbClr val="FF0000"/>
                          </a:solidFill>
                        </a:rPr>
                        <a:t>년</a:t>
                      </a: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FF0000"/>
                          </a:solidFill>
                        </a:rPr>
                        <a:t>~90</a:t>
                      </a:r>
                      <a:r>
                        <a:rPr lang="ko-KR" altLang="en-US" sz="1200" dirty="0">
                          <a:solidFill>
                            <a:srgbClr val="FF0000"/>
                          </a:solidFill>
                        </a:rPr>
                        <a:t>년</a:t>
                      </a: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FF0000"/>
                          </a:solidFill>
                        </a:rPr>
                        <a:t>~100</a:t>
                      </a:r>
                      <a:r>
                        <a:rPr lang="ko-KR" altLang="en-US" sz="1200" dirty="0">
                          <a:solidFill>
                            <a:srgbClr val="FF0000"/>
                          </a:solidFill>
                        </a:rPr>
                        <a:t>년</a:t>
                      </a: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FF0000"/>
                          </a:solidFill>
                        </a:rPr>
                        <a:t>100</a:t>
                      </a:r>
                      <a:r>
                        <a:rPr lang="ko-KR" altLang="en-US" sz="1200" dirty="0">
                          <a:solidFill>
                            <a:srgbClr val="FF0000"/>
                          </a:solidFill>
                        </a:rPr>
                        <a:t>년</a:t>
                      </a:r>
                      <a:endParaRPr lang="en-US" altLang="ko-KR" sz="1200" dirty="0">
                        <a:solidFill>
                          <a:srgbClr val="FF0000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200" dirty="0">
                          <a:solidFill>
                            <a:srgbClr val="FF0000"/>
                          </a:solidFill>
                        </a:rPr>
                        <a:t>이상</a:t>
                      </a: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rgbClr val="FF0000"/>
                          </a:solidFill>
                        </a:rPr>
                        <a:t>전체</a:t>
                      </a:r>
                    </a:p>
                  </a:txBody>
                  <a:tcPr marL="91437" marR="91437" marT="45734" marB="4573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45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/>
                        <a:t>674,793</a:t>
                      </a:r>
                      <a:endParaRPr lang="ko-KR" altLang="en-US" sz="1200" b="1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/>
                        <a:t>16,905</a:t>
                      </a:r>
                      <a:endParaRPr lang="ko-KR" altLang="en-US" sz="1200" b="1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/>
                        <a:t>4,303</a:t>
                      </a:r>
                      <a:endParaRPr lang="ko-KR" altLang="en-US" sz="1200" b="1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rgbClr val="FF0000"/>
                          </a:solidFill>
                        </a:rPr>
                        <a:t>1,032</a:t>
                      </a:r>
                      <a:endParaRPr lang="ko-KR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rgbClr val="FF0000"/>
                          </a:solidFill>
                        </a:rPr>
                        <a:t>224</a:t>
                      </a:r>
                      <a:endParaRPr lang="ko-KR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rgbClr val="FF0000"/>
                          </a:solidFill>
                        </a:rPr>
                        <a:t>35</a:t>
                      </a:r>
                      <a:endParaRPr lang="ko-KR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rgbClr val="FF0000"/>
                          </a:solidFill>
                        </a:rPr>
                        <a:t>13</a:t>
                      </a:r>
                      <a:endParaRPr lang="ko-KR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ko-KR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ko-KR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rgbClr val="FF0000"/>
                          </a:solidFill>
                        </a:rPr>
                        <a:t>697,315</a:t>
                      </a:r>
                      <a:endParaRPr lang="ko-KR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23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/>
                        <a:t>96.7</a:t>
                      </a:r>
                      <a:endParaRPr lang="ko-KR" altLang="en-US" sz="1200" b="1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/>
                        <a:t>2.4</a:t>
                      </a:r>
                      <a:endParaRPr lang="ko-KR" altLang="en-US" sz="1200" b="1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/>
                        <a:t>0.6</a:t>
                      </a:r>
                      <a:endParaRPr lang="ko-KR" altLang="en-US" sz="1200" b="1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rgbClr val="FF0000"/>
                          </a:solidFill>
                        </a:rPr>
                        <a:t>0.1</a:t>
                      </a:r>
                      <a:endParaRPr lang="ko-KR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ko-KR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ko-KR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ko-KR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ko-KR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ko-KR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rgbClr val="FF0000"/>
                          </a:solidFill>
                        </a:rPr>
                        <a:t>100.0</a:t>
                      </a:r>
                      <a:endParaRPr lang="ko-KR" alt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09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3,767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538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437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FF0000"/>
                          </a:solidFill>
                        </a:rPr>
                        <a:t>170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FF0000"/>
                          </a:solidFill>
                        </a:rPr>
                        <a:t>108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FF0000"/>
                          </a:solidFill>
                        </a:rPr>
                        <a:t>22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FF0000"/>
                          </a:solidFill>
                        </a:rPr>
                        <a:t>5,057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951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74.5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10.6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8.6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FF0000"/>
                          </a:solidFill>
                        </a:rPr>
                        <a:t>3.4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FF0000"/>
                          </a:solidFill>
                        </a:rPr>
                        <a:t>2.1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FF0000"/>
                          </a:solidFill>
                        </a:rPr>
                        <a:t>0.4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FF0000"/>
                          </a:solidFill>
                        </a:rPr>
                        <a:t>0.002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FF0000"/>
                          </a:solidFill>
                        </a:rPr>
                        <a:t>0.001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FF0000"/>
                          </a:solidFill>
                        </a:rPr>
                        <a:t>0.001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FF0000"/>
                          </a:solidFill>
                        </a:rPr>
                        <a:t>100.0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7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678,560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17,443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4,740</a:t>
                      </a:r>
                      <a:endParaRPr lang="ko-KR" altLang="en-US" sz="1200" dirty="0"/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FF0000"/>
                          </a:solidFill>
                        </a:rPr>
                        <a:t>1,202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FF0000"/>
                          </a:solidFill>
                        </a:rPr>
                        <a:t>332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FF0000"/>
                          </a:solidFill>
                        </a:rPr>
                        <a:t>57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FF0000"/>
                          </a:solidFill>
                        </a:rPr>
                        <a:t>21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rgbClr val="FF0000"/>
                          </a:solidFill>
                        </a:rPr>
                        <a:t>702,372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37" marR="91437" marT="45734" marB="4573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498475" y="4445000"/>
            <a:ext cx="81470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ko-KR" altLang="en-US" sz="1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자료</a:t>
            </a:r>
            <a:r>
              <a:rPr kumimoji="1" lang="en-US" altLang="ko-KR" sz="1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kumimoji="1" lang="ko-KR" altLang="en-US" sz="1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중소기업연구원</a:t>
            </a:r>
            <a:r>
              <a:rPr kumimoji="1" lang="en-US" altLang="ko-KR" sz="1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; </a:t>
            </a:r>
            <a:r>
              <a:rPr kumimoji="1" lang="ko-KR" altLang="en-US" sz="1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신상철</a:t>
            </a:r>
            <a:r>
              <a:rPr kumimoji="1" lang="en-US" altLang="ko-KR" sz="1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(2018), </a:t>
            </a:r>
            <a:r>
              <a:rPr kumimoji="1" lang="ko-KR" altLang="en-US" sz="1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한국 </a:t>
            </a:r>
            <a:r>
              <a:rPr kumimoji="1" lang="ko-KR" altLang="en-US" sz="1000" dirty="0" err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장수기업의</a:t>
            </a:r>
            <a:r>
              <a:rPr kumimoji="1" lang="ko-KR" altLang="en-US" sz="1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현황과 정책적 시사점</a:t>
            </a:r>
            <a:r>
              <a:rPr kumimoji="1" lang="en-US" altLang="ko-KR" sz="1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KOSBI </a:t>
            </a:r>
            <a:r>
              <a:rPr kumimoji="1" lang="ko-KR" altLang="en-US" sz="1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중소기업뉴스 제</a:t>
            </a:r>
            <a:r>
              <a:rPr kumimoji="1" lang="en-US" altLang="ko-KR" sz="1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18-20</a:t>
            </a:r>
            <a:r>
              <a:rPr kumimoji="1" lang="ko-KR" altLang="en-US" sz="1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호를 변형</a:t>
            </a:r>
            <a:r>
              <a:rPr kumimoji="1" lang="en-US" altLang="ko-KR" sz="1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  <a:endParaRPr kumimoji="1" lang="ko-KR" altLang="en-US" sz="10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8128" y="4827572"/>
            <a:ext cx="8066088" cy="2030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  <a:defRPr/>
            </a:pPr>
            <a:r>
              <a:rPr lang="ko-KR" altLang="en-US" dirty="0">
                <a:solidFill>
                  <a:srgbClr val="FF0000"/>
                </a:solidFill>
              </a:rPr>
              <a:t>장수기업</a:t>
            </a:r>
            <a:r>
              <a:rPr lang="en-US" altLang="ko-KR" dirty="0">
                <a:solidFill>
                  <a:srgbClr val="FF0000"/>
                </a:solidFill>
              </a:rPr>
              <a:t>(</a:t>
            </a:r>
            <a:r>
              <a:rPr lang="ko-KR" altLang="en-US" dirty="0">
                <a:solidFill>
                  <a:srgbClr val="FF0000"/>
                </a:solidFill>
              </a:rPr>
              <a:t>업력 </a:t>
            </a:r>
            <a:r>
              <a:rPr lang="en-US" altLang="ko-KR" dirty="0">
                <a:solidFill>
                  <a:srgbClr val="FF0000"/>
                </a:solidFill>
              </a:rPr>
              <a:t>50</a:t>
            </a:r>
            <a:r>
              <a:rPr lang="ko-KR" altLang="en-US" dirty="0">
                <a:solidFill>
                  <a:srgbClr val="FF0000"/>
                </a:solidFill>
              </a:rPr>
              <a:t>년 이상</a:t>
            </a:r>
            <a:r>
              <a:rPr lang="en-US" altLang="ko-KR" dirty="0">
                <a:solidFill>
                  <a:srgbClr val="FF0000"/>
                </a:solidFill>
              </a:rPr>
              <a:t>)</a:t>
            </a:r>
            <a:r>
              <a:rPr lang="ko-KR" altLang="en-US" dirty="0">
                <a:solidFill>
                  <a:srgbClr val="FF0000"/>
                </a:solidFill>
              </a:rPr>
              <a:t>의 대부분이 중소기업</a:t>
            </a:r>
            <a:r>
              <a:rPr lang="en-US" altLang="ko-KR" dirty="0"/>
              <a:t>(80.7%, 1,314</a:t>
            </a:r>
            <a:r>
              <a:rPr lang="ko-KR" altLang="en-US" dirty="0"/>
              <a:t>개사</a:t>
            </a:r>
            <a:r>
              <a:rPr lang="en-US" altLang="ko-KR" dirty="0"/>
              <a:t>), </a:t>
            </a:r>
          </a:p>
          <a:p>
            <a:pPr>
              <a:defRPr/>
            </a:pPr>
            <a:r>
              <a:rPr lang="en-US" altLang="ko-KR" dirty="0"/>
              <a:t>         </a:t>
            </a:r>
            <a:r>
              <a:rPr lang="ko-KR" altLang="en-US" dirty="0"/>
              <a:t>중소기업 전체 대비 </a:t>
            </a:r>
            <a:r>
              <a:rPr lang="en-US" altLang="ko-KR" dirty="0"/>
              <a:t>0.2%, </a:t>
            </a:r>
            <a:r>
              <a:rPr lang="ko-KR" altLang="en-US" dirty="0"/>
              <a:t>평균 업력 </a:t>
            </a:r>
            <a:r>
              <a:rPr lang="en-US" altLang="ko-KR" dirty="0"/>
              <a:t>56.1</a:t>
            </a:r>
            <a:r>
              <a:rPr lang="ko-KR" altLang="en-US" dirty="0"/>
              <a:t>년</a:t>
            </a:r>
            <a:endParaRPr lang="en-US" altLang="ko-KR" dirty="0"/>
          </a:p>
          <a:p>
            <a:pPr>
              <a:defRPr/>
            </a:pPr>
            <a:endParaRPr lang="en-US" altLang="ko-KR" dirty="0"/>
          </a:p>
          <a:p>
            <a:pPr marL="285750" indent="-285750">
              <a:buFont typeface="Wingdings" panose="05000000000000000000" pitchFamily="2" charset="2"/>
              <a:buChar char="u"/>
              <a:defRPr/>
            </a:pPr>
            <a:r>
              <a:rPr lang="ko-KR" altLang="en-US" dirty="0"/>
              <a:t>장수대기업은 전체장수기업의 </a:t>
            </a:r>
            <a:r>
              <a:rPr lang="en-US" altLang="ko-KR" dirty="0"/>
              <a:t>19.3%(315</a:t>
            </a:r>
            <a:r>
              <a:rPr lang="ko-KR" altLang="en-US" dirty="0"/>
              <a:t>개사</a:t>
            </a:r>
            <a:r>
              <a:rPr lang="en-US" altLang="ko-KR" dirty="0"/>
              <a:t>), </a:t>
            </a:r>
          </a:p>
          <a:p>
            <a:pPr>
              <a:defRPr/>
            </a:pPr>
            <a:r>
              <a:rPr lang="en-US" altLang="ko-KR" dirty="0"/>
              <a:t>         </a:t>
            </a:r>
            <a:r>
              <a:rPr lang="ko-KR" altLang="en-US" dirty="0"/>
              <a:t>전체에서 </a:t>
            </a:r>
            <a:r>
              <a:rPr lang="en-US" altLang="ko-KR" dirty="0"/>
              <a:t>6.22%, </a:t>
            </a:r>
            <a:r>
              <a:rPr lang="ko-KR" altLang="en-US" dirty="0" err="1"/>
              <a:t>평균업력</a:t>
            </a:r>
            <a:r>
              <a:rPr lang="ko-KR" altLang="en-US" dirty="0"/>
              <a:t> </a:t>
            </a:r>
            <a:r>
              <a:rPr lang="en-US" altLang="ko-KR" dirty="0"/>
              <a:t>60.3</a:t>
            </a:r>
            <a:r>
              <a:rPr lang="ko-KR" altLang="en-US" dirty="0"/>
              <a:t>년</a:t>
            </a:r>
            <a:endParaRPr lang="en-US" altLang="ko-KR" dirty="0"/>
          </a:p>
          <a:p>
            <a:pPr marL="285750" indent="-285750">
              <a:buFont typeface="Wingdings" panose="05000000000000000000" pitchFamily="2" charset="2"/>
              <a:buChar char="u"/>
              <a:defRPr/>
            </a:pPr>
            <a:endParaRPr lang="en-US" altLang="ko-KR" dirty="0"/>
          </a:p>
          <a:p>
            <a:pPr marL="285750" indent="-285750">
              <a:buFont typeface="Wingdings" panose="05000000000000000000" pitchFamily="2" charset="2"/>
              <a:buChar char="u"/>
              <a:defRPr/>
            </a:pP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1169125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&lt; </a:t>
            </a:r>
            <a:r>
              <a:rPr lang="ko-KR" altLang="en-US" dirty="0"/>
              <a:t>표 </a:t>
            </a:r>
            <a:r>
              <a:rPr lang="en-US" altLang="ko-KR" dirty="0"/>
              <a:t>12-3&gt; </a:t>
            </a:r>
            <a:r>
              <a:rPr lang="ko-KR" altLang="en-US" dirty="0"/>
              <a:t>기업의</a:t>
            </a:r>
            <a:r>
              <a:rPr lang="en-US" altLang="ko-KR" dirty="0"/>
              <a:t> </a:t>
            </a:r>
            <a:r>
              <a:rPr lang="ko-KR" altLang="en-US" dirty="0" err="1"/>
              <a:t>업력별</a:t>
            </a:r>
            <a:r>
              <a:rPr lang="ko-KR" altLang="en-US" dirty="0"/>
              <a:t> 분포</a:t>
            </a:r>
          </a:p>
        </p:txBody>
      </p:sp>
    </p:spTree>
    <p:extLst>
      <p:ext uri="{BB962C8B-B14F-4D97-AF65-F5344CB8AC3E}">
        <p14:creationId xmlns:p14="http://schemas.microsoft.com/office/powerpoint/2010/main" val="3243262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 err="1"/>
              <a:t>장수기업의</a:t>
            </a:r>
            <a:r>
              <a:rPr lang="ko-KR" altLang="en-US" sz="3200" dirty="0"/>
              <a:t> 현황 및 경영성과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49487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3. </a:t>
            </a:r>
            <a:r>
              <a:rPr lang="ko-KR" altLang="en-US" sz="2400" b="1" dirty="0"/>
              <a:t>우리나라 </a:t>
            </a:r>
            <a:r>
              <a:rPr lang="ko-KR" altLang="en-US" sz="2400" b="1" dirty="0" err="1"/>
              <a:t>장수기업의</a:t>
            </a:r>
            <a:r>
              <a:rPr lang="ko-KR" altLang="en-US" sz="2400" b="1" dirty="0"/>
              <a:t> 경영성과</a:t>
            </a:r>
            <a:endParaRPr lang="en-US" altLang="ko-KR" sz="2400" b="1" dirty="0"/>
          </a:p>
        </p:txBody>
      </p:sp>
      <p:sp>
        <p:nvSpPr>
          <p:cNvPr id="11" name="矩形 2"/>
          <p:cNvSpPr/>
          <p:nvPr/>
        </p:nvSpPr>
        <p:spPr>
          <a:xfrm>
            <a:off x="251520" y="1192474"/>
            <a:ext cx="8648700" cy="13573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panose="05000000000000000000" charset="0"/>
              <a:buNone/>
              <a:defRPr/>
            </a:pPr>
            <a:endParaRPr lang="ko-KR" altLang="en-US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noProof="1">
                <a:solidFill>
                  <a:schemeClr val="tx1"/>
                </a:solidFill>
              </a:rPr>
              <a:t>우리나라 장수기업의 경영성과(</a:t>
            </a:r>
            <a:r>
              <a:rPr lang="ko-KR" altLang="en-US" noProof="1">
                <a:solidFill>
                  <a:schemeClr val="tx1"/>
                </a:solidFill>
              </a:rPr>
              <a:t>업력 </a:t>
            </a:r>
            <a:r>
              <a:rPr lang="en-US" altLang="ko-KR" noProof="1">
                <a:solidFill>
                  <a:schemeClr val="tx1"/>
                </a:solidFill>
              </a:rPr>
              <a:t>30</a:t>
            </a:r>
            <a:r>
              <a:rPr lang="ko-KR" altLang="en-US" noProof="1">
                <a:solidFill>
                  <a:schemeClr val="tx1"/>
                </a:solidFill>
              </a:rPr>
              <a:t>년이상</a:t>
            </a:r>
            <a:r>
              <a:rPr lang="en-US" altLang="ko-KR" noProof="1">
                <a:solidFill>
                  <a:schemeClr val="tx1"/>
                </a:solidFill>
              </a:rPr>
              <a:t>, </a:t>
            </a:r>
            <a:r>
              <a:rPr noProof="1">
                <a:solidFill>
                  <a:schemeClr val="tx1"/>
                </a:solidFill>
              </a:rPr>
              <a:t>2012년)</a:t>
            </a:r>
            <a:r>
              <a:rPr lang="ko-KR" altLang="en-US" noProof="1">
                <a:solidFill>
                  <a:schemeClr val="tx1"/>
                </a:solidFill>
              </a:rPr>
              <a:t>는</a:t>
            </a:r>
            <a:r>
              <a:rPr noProof="1">
                <a:solidFill>
                  <a:schemeClr val="tx1"/>
                </a:solidFill>
              </a:rPr>
              <a:t> </a:t>
            </a:r>
            <a:r>
              <a:rPr noProof="1">
                <a:solidFill>
                  <a:srgbClr val="FF0000"/>
                </a:solidFill>
              </a:rPr>
              <a:t>기업수의 비중</a:t>
            </a:r>
            <a:r>
              <a:rPr noProof="1">
                <a:solidFill>
                  <a:schemeClr val="tx1"/>
                </a:solidFill>
              </a:rPr>
              <a:t>은 불과 </a:t>
            </a:r>
            <a:r>
              <a:rPr noProof="1">
                <a:solidFill>
                  <a:srgbClr val="FF0000"/>
                </a:solidFill>
              </a:rPr>
              <a:t>2.1%이나, 자산의 49.2%, 매출액의 38.7%</a:t>
            </a:r>
            <a:r>
              <a:rPr lang="ko-KR" altLang="en-US" noProof="1">
                <a:solidFill>
                  <a:schemeClr val="tx1"/>
                </a:solidFill>
              </a:rPr>
              <a:t>임 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noProof="1">
                <a:solidFill>
                  <a:schemeClr val="tx1"/>
                </a:solidFill>
              </a:rPr>
              <a:t>기업의 경영실적을 높여 장수기업이 되려면, </a:t>
            </a:r>
            <a:r>
              <a:rPr lang="ko-KR" altLang="en-US" noProof="1">
                <a:solidFill>
                  <a:srgbClr val="FF0000"/>
                </a:solidFill>
              </a:rPr>
              <a:t>책임감</a:t>
            </a:r>
            <a:r>
              <a:rPr lang="ko-KR" altLang="en-US" noProof="1">
                <a:solidFill>
                  <a:schemeClr val="tx1"/>
                </a:solidFill>
              </a:rPr>
              <a:t>과 </a:t>
            </a:r>
            <a:r>
              <a:rPr lang="ko-KR" altLang="en-US" noProof="1">
                <a:solidFill>
                  <a:srgbClr val="FF0000"/>
                </a:solidFill>
              </a:rPr>
              <a:t>애사심</a:t>
            </a:r>
            <a:r>
              <a:rPr lang="ko-KR" altLang="en-US" noProof="1">
                <a:solidFill>
                  <a:schemeClr val="tx1"/>
                </a:solidFill>
              </a:rPr>
              <a:t>이 뛰어난 가족구성원을 CEO의 자리에 앉히는 것이 중요</a:t>
            </a:r>
          </a:p>
          <a:p>
            <a:pPr algn="just" eaLnBrk="1" hangingPunct="1">
              <a:buClr>
                <a:srgbClr val="0000FF"/>
              </a:buClr>
              <a:buFont typeface="Wingdings" panose="05000000000000000000" charset="0"/>
              <a:buNone/>
              <a:defRPr/>
            </a:pPr>
            <a:endParaRPr lang="ko-KR" altLang="en-US" noProof="1">
              <a:solidFill>
                <a:schemeClr val="tx1"/>
              </a:solidFill>
            </a:endParaRPr>
          </a:p>
        </p:txBody>
      </p:sp>
      <p:sp>
        <p:nvSpPr>
          <p:cNvPr id="12" name="矩形 10"/>
          <p:cNvSpPr/>
          <p:nvPr/>
        </p:nvSpPr>
        <p:spPr>
          <a:xfrm>
            <a:off x="539552" y="2394473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12-5&gt; 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우리나라 영리법인기업체 업력별 주요현황(2012년) </a:t>
            </a:r>
            <a:r>
              <a:rPr lang="ko-KR" altLang="en-US" noProof="1">
                <a:solidFill>
                  <a:srgbClr val="000000"/>
                </a:solidFill>
                <a:latin typeface="굴림체" panose="020B0609000101010101" charset="-127"/>
                <a:ea typeface="굴림체" panose="020B0609000101010101" charset="-127"/>
              </a:rPr>
              <a:t> </a:t>
            </a:r>
          </a:p>
        </p:txBody>
      </p:sp>
      <p:graphicFrame>
        <p:nvGraphicFramePr>
          <p:cNvPr id="13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0398303"/>
              </p:ext>
            </p:extLst>
          </p:nvPr>
        </p:nvGraphicFramePr>
        <p:xfrm>
          <a:off x="681633" y="2932672"/>
          <a:ext cx="7637461" cy="3379790"/>
        </p:xfrm>
        <a:graphic>
          <a:graphicData uri="http://schemas.openxmlformats.org/drawingml/2006/table">
            <a:tbl>
              <a:tblPr/>
              <a:tblGrid>
                <a:gridCol w="791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5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83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01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20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9858"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ko-KR" altLang="en-US" sz="1600" b="1" i="0" u="none" baseline="0" dirty="0">
                          <a:solidFill>
                            <a:srgbClr val="000000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구분</a:t>
                      </a: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36" marR="91436" marT="45716" marB="4571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기업수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(%)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자산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(%)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매출액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(%)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930">
                <a:tc rowSpan="9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전산업</a:t>
                      </a:r>
                    </a:p>
                  </a:txBody>
                  <a:tcPr marL="91436" marR="91436" marT="45716" marB="4571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전체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478,024(100)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7,244,383(100)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4,089,554(100)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296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5</a:t>
                      </a: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년미만</a:t>
                      </a:r>
                    </a:p>
                  </a:txBody>
                  <a:tcPr marL="91436" marR="91436" marT="45716" marB="4571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192,763(40.3)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1,009,576(13.9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  471,167(11.5)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296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5~9</a:t>
                      </a: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년</a:t>
                      </a:r>
                    </a:p>
                  </a:txBody>
                  <a:tcPr marL="91436" marR="91436" marT="45716" marB="4571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127,282(26.6)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 614,326(8.5)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  457,965(11.2)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930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10~19</a:t>
                      </a: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년</a:t>
                      </a:r>
                    </a:p>
                  </a:txBody>
                  <a:tcPr marL="91436" marR="91436" marT="45716" marB="4571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126,879(26.5)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1,373,791(19.0)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1,064,786(26.0)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296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20~29</a:t>
                      </a: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년</a:t>
                      </a:r>
                    </a:p>
                  </a:txBody>
                  <a:tcPr marL="91436" marR="91436" marT="45716" marB="4571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21,085(4.4)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 680,598(9.4)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 513,730(12.6)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296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30~39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년</a:t>
                      </a:r>
                    </a:p>
                  </a:txBody>
                  <a:tcPr marL="91436" marR="91436" marT="45716" marB="4571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6,811(1.4)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733,579(10.1)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 510,536(12.5)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296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40~49</a:t>
                      </a: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년</a:t>
                      </a:r>
                    </a:p>
                  </a:txBody>
                  <a:tcPr marL="91436" marR="91436" marT="45716" marB="4571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2,316(0.5)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997,698(13.8)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 565,967(13.8)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4296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50~59</a:t>
                      </a: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년</a:t>
                      </a:r>
                    </a:p>
                  </a:txBody>
                  <a:tcPr marL="91436" marR="91436" marT="45716" marB="4571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 653(0.1)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1,008,755(13.9)1)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294,263(7.2)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4296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60</a:t>
                      </a:r>
                      <a:r>
                        <a:rPr kumimoji="1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년이상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marT="45716" marB="4571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 235(0.0)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 826,060(11.4)1)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211,140(5.2)</a:t>
                      </a:r>
                    </a:p>
                  </a:txBody>
                  <a:tcPr marL="91436" marR="91436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4" name="矩形 24"/>
          <p:cNvSpPr/>
          <p:nvPr/>
        </p:nvSpPr>
        <p:spPr>
          <a:xfrm>
            <a:off x="793651" y="6299143"/>
            <a:ext cx="7564437" cy="584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en-US" sz="1400" dirty="0"/>
              <a:t>주1) 50년 </a:t>
            </a:r>
            <a:r>
              <a:rPr lang="en-US" altLang="en-US" sz="1400" dirty="0" err="1"/>
              <a:t>이상</a:t>
            </a:r>
            <a:r>
              <a:rPr lang="en-US" altLang="en-US" sz="1400" dirty="0"/>
              <a:t> </a:t>
            </a:r>
            <a:r>
              <a:rPr lang="en-US" altLang="en-US" sz="1400" dirty="0" err="1"/>
              <a:t>구간에</a:t>
            </a:r>
            <a:r>
              <a:rPr lang="en-US" altLang="en-US" sz="1400" dirty="0"/>
              <a:t> </a:t>
            </a:r>
            <a:r>
              <a:rPr lang="en-US" altLang="en-US" sz="1400" dirty="0" err="1"/>
              <a:t>금융업의</a:t>
            </a:r>
            <a:r>
              <a:rPr lang="en-US" altLang="en-US" sz="1400" dirty="0"/>
              <a:t> </a:t>
            </a:r>
            <a:r>
              <a:rPr lang="en-US" altLang="en-US" sz="1400" dirty="0" err="1"/>
              <a:t>자산</a:t>
            </a:r>
            <a:r>
              <a:rPr lang="en-US" altLang="en-US" sz="1400" dirty="0"/>
              <a:t> 42.6% </a:t>
            </a:r>
            <a:r>
              <a:rPr lang="en-US" altLang="en-US" sz="1400" dirty="0" err="1"/>
              <a:t>집중에</a:t>
            </a:r>
            <a:r>
              <a:rPr lang="en-US" altLang="en-US" sz="1400" dirty="0"/>
              <a:t> </a:t>
            </a:r>
            <a:r>
              <a:rPr lang="en-US" altLang="en-US" sz="1400" dirty="0" err="1"/>
              <a:t>따른</a:t>
            </a:r>
            <a:r>
              <a:rPr lang="en-US" altLang="en-US" sz="1400" dirty="0"/>
              <a:t> </a:t>
            </a:r>
            <a:r>
              <a:rPr lang="en-US" altLang="en-US" sz="1400" dirty="0" err="1"/>
              <a:t>영향</a:t>
            </a:r>
            <a:r>
              <a:rPr lang="en-US" altLang="en-US" sz="1400" dirty="0"/>
              <a:t>.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en-US" sz="1400" dirty="0" err="1"/>
              <a:t>자료</a:t>
            </a:r>
            <a:r>
              <a:rPr lang="en-US" altLang="en-US" sz="1400" dirty="0"/>
              <a:t>: </a:t>
            </a:r>
            <a:r>
              <a:rPr lang="en-US" altLang="en-US" sz="1400" dirty="0" err="1"/>
              <a:t>중소기업중앙회</a:t>
            </a:r>
            <a:r>
              <a:rPr lang="en-US" altLang="en-US" sz="1400" dirty="0"/>
              <a:t>, </a:t>
            </a:r>
            <a:r>
              <a:rPr lang="en-US" altLang="en-US" sz="1400" dirty="0" err="1"/>
              <a:t>한국중견기업연합회</a:t>
            </a:r>
            <a:r>
              <a:rPr lang="en-US" altLang="en-US" sz="1400" dirty="0"/>
              <a:t>(2014), 『</a:t>
            </a:r>
            <a:r>
              <a:rPr lang="en-US" altLang="en-US" sz="1400" dirty="0" err="1"/>
              <a:t>명문장수기업</a:t>
            </a:r>
            <a:r>
              <a:rPr lang="en-US" altLang="en-US" sz="1400" dirty="0"/>
              <a:t> </a:t>
            </a:r>
            <a:r>
              <a:rPr lang="en-US" altLang="en-US" sz="1400" dirty="0" err="1"/>
              <a:t>확인제도</a:t>
            </a:r>
            <a:r>
              <a:rPr lang="en-US" altLang="en-US" sz="1400" dirty="0"/>
              <a:t> </a:t>
            </a:r>
            <a:r>
              <a:rPr lang="en-US" altLang="en-US" sz="1400" dirty="0" err="1"/>
              <a:t>공청회</a:t>
            </a:r>
            <a:r>
              <a:rPr lang="en-US" altLang="en-US" sz="1400" dirty="0"/>
              <a:t>』, p.19</a:t>
            </a:r>
          </a:p>
        </p:txBody>
      </p:sp>
      <p:sp>
        <p:nvSpPr>
          <p:cNvPr id="15" name="圆角矩形 4"/>
          <p:cNvSpPr/>
          <p:nvPr/>
        </p:nvSpPr>
        <p:spPr>
          <a:xfrm>
            <a:off x="1478556" y="5049781"/>
            <a:ext cx="6840538" cy="1249362"/>
          </a:xfrm>
          <a:prstGeom prst="roundRect">
            <a:avLst/>
          </a:prstGeom>
          <a:noFill/>
          <a:ln w="28575" cmpd="sng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val="1196899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4716016" y="116632"/>
            <a:ext cx="4184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err="1"/>
              <a:t>업력별</a:t>
            </a:r>
            <a:r>
              <a:rPr lang="ko-KR" altLang="en-US" sz="3200" dirty="0"/>
              <a:t> 경영성과 차이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4952" y="1591083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/>
              <a:t>중소기업 존속기간에 따른 경영성과 차이</a:t>
            </a:r>
            <a:r>
              <a:rPr lang="en-US" altLang="ko-KR" dirty="0"/>
              <a:t>(1</a:t>
            </a:r>
            <a:r>
              <a:rPr lang="ko-KR" altLang="en-US" dirty="0"/>
              <a:t>업체당 평균</a:t>
            </a:r>
            <a:r>
              <a:rPr lang="en-US" altLang="ko-KR" dirty="0"/>
              <a:t>)</a:t>
            </a:r>
            <a:endParaRPr lang="ko-KR" altLang="en-US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732220"/>
              </p:ext>
            </p:extLst>
          </p:nvPr>
        </p:nvGraphicFramePr>
        <p:xfrm>
          <a:off x="467546" y="2293611"/>
          <a:ext cx="820891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955577124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97831608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775908792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3953839019"/>
                    </a:ext>
                  </a:extLst>
                </a:gridCol>
                <a:gridCol w="1872206">
                  <a:extLst>
                    <a:ext uri="{9D8B030D-6E8A-4147-A177-3AD203B41FA5}">
                      <a16:colId xmlns:a16="http://schemas.microsoft.com/office/drawing/2014/main" val="3849054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dirty="0" err="1"/>
                        <a:t>업력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dirty="0" err="1"/>
                        <a:t>고용인원수</a:t>
                      </a:r>
                      <a:r>
                        <a:rPr lang="en-US" altLang="ko-KR" dirty="0"/>
                        <a:t>(2020)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dirty="0"/>
                        <a:t>자산총액</a:t>
                      </a:r>
                      <a:r>
                        <a:rPr lang="en-US" altLang="ko-KR" dirty="0"/>
                        <a:t>(2019)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dirty="0" err="1"/>
                        <a:t>부가가치액</a:t>
                      </a:r>
                      <a:r>
                        <a:rPr lang="en-US" altLang="ko-KR" dirty="0"/>
                        <a:t>(2019)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dirty="0"/>
                        <a:t>수출액</a:t>
                      </a:r>
                      <a:endParaRPr lang="en-US" altLang="ko-KR" dirty="0"/>
                    </a:p>
                    <a:p>
                      <a:pPr algn="dist" latinLnBrk="1"/>
                      <a:r>
                        <a:rPr lang="en-US" altLang="ko-KR" dirty="0"/>
                        <a:t>(2019)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01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40</a:t>
                      </a:r>
                      <a:r>
                        <a:rPr lang="ko-KR" altLang="en-US" dirty="0"/>
                        <a:t>년 이상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21.8</a:t>
                      </a:r>
                      <a:r>
                        <a:rPr lang="ko-KR" altLang="en-US" dirty="0"/>
                        <a:t>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74.8</a:t>
                      </a:r>
                      <a:r>
                        <a:rPr lang="ko-KR" altLang="en-US" dirty="0"/>
                        <a:t>억원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10.6</a:t>
                      </a:r>
                      <a:r>
                        <a:rPr lang="ko-KR" altLang="en-US" dirty="0"/>
                        <a:t>억원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23</a:t>
                      </a:r>
                      <a:r>
                        <a:rPr lang="ko-KR" altLang="en-US" dirty="0"/>
                        <a:t>만달러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264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30</a:t>
                      </a:r>
                      <a:r>
                        <a:rPr lang="ko-KR" altLang="en-US" dirty="0"/>
                        <a:t>년</a:t>
                      </a:r>
                      <a:r>
                        <a:rPr lang="en-US" altLang="ko-KR" dirty="0"/>
                        <a:t>~39</a:t>
                      </a:r>
                      <a:r>
                        <a:rPr lang="ko-KR" altLang="en-US" dirty="0"/>
                        <a:t>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  8.2</a:t>
                      </a:r>
                      <a:r>
                        <a:rPr lang="ko-KR" altLang="en-US" dirty="0"/>
                        <a:t>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30.4</a:t>
                      </a:r>
                      <a:r>
                        <a:rPr lang="ko-KR" altLang="en-US" dirty="0"/>
                        <a:t>억원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5.7</a:t>
                      </a:r>
                      <a:r>
                        <a:rPr lang="ko-KR" altLang="en-US" dirty="0"/>
                        <a:t>억원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18</a:t>
                      </a:r>
                      <a:r>
                        <a:rPr lang="ko-KR" altLang="en-US" dirty="0"/>
                        <a:t>만달러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85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20</a:t>
                      </a:r>
                      <a:r>
                        <a:rPr lang="ko-KR" altLang="en-US" dirty="0"/>
                        <a:t>년</a:t>
                      </a:r>
                      <a:r>
                        <a:rPr lang="en-US" altLang="ko-KR" dirty="0"/>
                        <a:t>~29</a:t>
                      </a:r>
                      <a:r>
                        <a:rPr lang="ko-KR" altLang="en-US" dirty="0"/>
                        <a:t>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  5.9</a:t>
                      </a:r>
                      <a:r>
                        <a:rPr lang="ko-KR" altLang="en-US" dirty="0"/>
                        <a:t>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16.4</a:t>
                      </a:r>
                      <a:r>
                        <a:rPr lang="ko-KR" altLang="en-US" dirty="0"/>
                        <a:t>억원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3.7</a:t>
                      </a:r>
                      <a:r>
                        <a:rPr lang="ko-KR" altLang="en-US" dirty="0"/>
                        <a:t>억원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12</a:t>
                      </a:r>
                      <a:r>
                        <a:rPr lang="ko-KR" altLang="en-US" dirty="0"/>
                        <a:t>만달러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719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10</a:t>
                      </a:r>
                      <a:r>
                        <a:rPr lang="ko-KR" altLang="en-US" dirty="0"/>
                        <a:t>년</a:t>
                      </a:r>
                      <a:r>
                        <a:rPr lang="en-US" altLang="ko-KR" dirty="0"/>
                        <a:t>~19</a:t>
                      </a:r>
                      <a:r>
                        <a:rPr lang="ko-KR" altLang="en-US" dirty="0"/>
                        <a:t>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  3.7</a:t>
                      </a:r>
                      <a:r>
                        <a:rPr lang="ko-KR" altLang="en-US" dirty="0"/>
                        <a:t>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9.9</a:t>
                      </a:r>
                      <a:r>
                        <a:rPr lang="ko-KR" altLang="en-US" dirty="0"/>
                        <a:t>억원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2.3</a:t>
                      </a:r>
                      <a:r>
                        <a:rPr lang="ko-KR" altLang="en-US" dirty="0"/>
                        <a:t>억원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6</a:t>
                      </a:r>
                      <a:r>
                        <a:rPr lang="ko-KR" altLang="en-US" dirty="0"/>
                        <a:t>만달러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41397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372200" y="4437112"/>
            <a:ext cx="3888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(</a:t>
            </a:r>
            <a:r>
              <a:rPr lang="ko-KR" altLang="en-US" sz="1600" dirty="0"/>
              <a:t>자료</a:t>
            </a:r>
            <a:r>
              <a:rPr lang="en-US" altLang="ko-KR" sz="1600" dirty="0"/>
              <a:t>: </a:t>
            </a:r>
            <a:r>
              <a:rPr lang="ko-KR" altLang="en-US" sz="1600" dirty="0"/>
              <a:t>중소기업중앙회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878522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166701"/>
            <a:ext cx="7560839" cy="306249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053" y="5229200"/>
            <a:ext cx="6943946" cy="58526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95936" y="198786"/>
            <a:ext cx="54105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/>
              <a:t>기업 </a:t>
            </a:r>
            <a:r>
              <a:rPr lang="ko-KR" altLang="en-US" sz="3200" dirty="0" err="1"/>
              <a:t>업력별</a:t>
            </a:r>
            <a:r>
              <a:rPr lang="ko-KR" altLang="en-US" sz="3200" dirty="0"/>
              <a:t> 고용능력지수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80" y="1582231"/>
            <a:ext cx="576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/>
              <a:t>&lt;</a:t>
            </a:r>
            <a:r>
              <a:rPr lang="ko-KR" altLang="en-US" sz="2400" dirty="0"/>
              <a:t>표 </a:t>
            </a:r>
            <a:r>
              <a:rPr lang="en-US" altLang="ko-KR" sz="2400" dirty="0"/>
              <a:t>12-6&gt; </a:t>
            </a:r>
            <a:r>
              <a:rPr lang="ko-KR" altLang="en-US" sz="2400" dirty="0"/>
              <a:t>기업 </a:t>
            </a:r>
            <a:r>
              <a:rPr lang="ko-KR" altLang="en-US" sz="2400" dirty="0" err="1"/>
              <a:t>업력별</a:t>
            </a:r>
            <a:r>
              <a:rPr lang="ko-KR" altLang="en-US" sz="2400" dirty="0"/>
              <a:t> 고용능력지수</a:t>
            </a:r>
          </a:p>
        </p:txBody>
      </p:sp>
    </p:spTree>
    <p:extLst>
      <p:ext uri="{BB962C8B-B14F-4D97-AF65-F5344CB8AC3E}">
        <p14:creationId xmlns:p14="http://schemas.microsoft.com/office/powerpoint/2010/main" val="4089533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 err="1"/>
              <a:t>장수기업의</a:t>
            </a:r>
            <a:r>
              <a:rPr lang="ko-KR" altLang="en-US" sz="3200" dirty="0"/>
              <a:t> 비결 및 경영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57518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서구 </a:t>
            </a:r>
            <a:r>
              <a:rPr lang="ko-KR" altLang="en-US" sz="2400" b="1" dirty="0" err="1"/>
              <a:t>장수기업의</a:t>
            </a:r>
            <a:r>
              <a:rPr lang="ko-KR" altLang="en-US" sz="2400" b="1" dirty="0"/>
              <a:t> 비결</a:t>
            </a:r>
            <a:r>
              <a:rPr lang="en-US" altLang="ko-KR" sz="2400" b="1" dirty="0"/>
              <a:t>: </a:t>
            </a:r>
            <a:r>
              <a:rPr lang="ko-KR" altLang="en-US" sz="2400" b="1" dirty="0" err="1"/>
              <a:t>데니밀러의</a:t>
            </a:r>
            <a:r>
              <a:rPr lang="ko-KR" altLang="en-US" sz="2400" b="1" dirty="0"/>
              <a:t> </a:t>
            </a:r>
            <a:r>
              <a:rPr lang="en-US" altLang="ko-KR" sz="2400" b="1" dirty="0"/>
              <a:t>4C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07504" y="1348071"/>
            <a:ext cx="8928992" cy="514985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100" b="1" dirty="0">
                <a:solidFill>
                  <a:srgbClr val="FF0000"/>
                </a:solidFill>
              </a:rPr>
              <a:t>지속성</a:t>
            </a:r>
            <a:r>
              <a:rPr lang="en-US" altLang="ko-KR" sz="2100" b="1" dirty="0">
                <a:solidFill>
                  <a:srgbClr val="FF0000"/>
                </a:solidFill>
              </a:rPr>
              <a:t>(continuity)</a:t>
            </a:r>
            <a:r>
              <a:rPr lang="en-US" altLang="ko-KR" sz="1800" b="1" dirty="0"/>
              <a:t>:</a:t>
            </a:r>
            <a:r>
              <a:rPr lang="en-US" altLang="ko-KR" sz="1800" dirty="0"/>
              <a:t> </a:t>
            </a:r>
            <a:r>
              <a:rPr lang="en-US" altLang="ko-KR" sz="2100" dirty="0"/>
              <a:t>‘</a:t>
            </a:r>
            <a:r>
              <a:rPr lang="ko-KR" altLang="en-US" sz="2100" dirty="0"/>
              <a:t>꿈을 좇는 것</a:t>
            </a:r>
            <a:r>
              <a:rPr lang="en-US" altLang="ko-KR" sz="2100" dirty="0"/>
              <a:t>(</a:t>
            </a:r>
            <a:r>
              <a:rPr lang="ko-KR" altLang="en-US" sz="2100" dirty="0"/>
              <a:t>공유된 비전 추구</a:t>
            </a:r>
            <a:r>
              <a:rPr lang="en-US" altLang="ko-KR" sz="2100" dirty="0"/>
              <a:t>)</a:t>
            </a:r>
            <a:r>
              <a:rPr lang="ko-KR" altLang="en-US" sz="2100" dirty="0"/>
              <a:t>’</a:t>
            </a:r>
            <a:r>
              <a:rPr lang="en-US" altLang="ko-KR" sz="2100" dirty="0"/>
              <a:t>, </a:t>
            </a:r>
            <a:r>
              <a:rPr lang="ko-KR" altLang="en-US" sz="2100" dirty="0"/>
              <a:t>장수 가족기업</a:t>
            </a:r>
            <a:r>
              <a:rPr lang="en-US" altLang="ko-KR" sz="2100" dirty="0"/>
              <a:t>(long-lived FCBs)</a:t>
            </a:r>
            <a:r>
              <a:rPr lang="ko-KR" altLang="en-US" sz="2100" dirty="0"/>
              <a:t>은 주어진 임무를 중요시 여기며</a:t>
            </a:r>
            <a:r>
              <a:rPr lang="en-US" altLang="ko-KR" sz="2100" dirty="0"/>
              <a:t>, </a:t>
            </a:r>
            <a:r>
              <a:rPr lang="ko-KR" altLang="en-US" sz="2100" dirty="0"/>
              <a:t>이를 완수하기 위해 오랜 기간 동안 필요한 능력과 투자를 해 왔음을 의미</a:t>
            </a:r>
            <a:r>
              <a:rPr lang="en-US" altLang="ko-KR" sz="2100" dirty="0"/>
              <a:t>. </a:t>
            </a:r>
          </a:p>
          <a:p>
            <a:pPr>
              <a:lnSpc>
                <a:spcPct val="150000"/>
              </a:lnSpc>
            </a:pPr>
            <a:endParaRPr lang="en-US" altLang="ko-KR" sz="1800" dirty="0"/>
          </a:p>
          <a:p>
            <a:pPr>
              <a:lnSpc>
                <a:spcPct val="150000"/>
              </a:lnSpc>
            </a:pPr>
            <a:r>
              <a:rPr lang="ko-KR" altLang="en-US" sz="2100" b="1" dirty="0">
                <a:solidFill>
                  <a:srgbClr val="FF0000"/>
                </a:solidFill>
              </a:rPr>
              <a:t>공동체</a:t>
            </a:r>
            <a:r>
              <a:rPr lang="en-US" altLang="ko-KR" sz="2100" b="1" dirty="0">
                <a:solidFill>
                  <a:srgbClr val="FF0000"/>
                </a:solidFill>
              </a:rPr>
              <a:t>(community)</a:t>
            </a:r>
            <a:r>
              <a:rPr lang="en-US" altLang="ko-KR" sz="2100" b="1" dirty="0"/>
              <a:t>:</a:t>
            </a:r>
            <a:r>
              <a:rPr lang="en-US" altLang="ko-KR" sz="2100" dirty="0"/>
              <a:t> ‘</a:t>
            </a:r>
            <a:r>
              <a:rPr lang="ko-KR" altLang="en-US" sz="2100" dirty="0"/>
              <a:t>조직을 하나로 묶는 것’</a:t>
            </a:r>
            <a:r>
              <a:rPr lang="en-US" altLang="ko-KR" sz="2100" dirty="0"/>
              <a:t>,  </a:t>
            </a:r>
            <a:r>
              <a:rPr lang="ko-KR" altLang="en-US" sz="2100" dirty="0"/>
              <a:t>결집력 있는 종족처럼 하나로 된 팀을 이룰 것을 요구한다</a:t>
            </a:r>
            <a:r>
              <a:rPr lang="en-US" altLang="ko-KR" sz="2100" dirty="0"/>
              <a:t>. </a:t>
            </a:r>
            <a:r>
              <a:rPr lang="ko-KR" altLang="en-US" sz="2100" dirty="0"/>
              <a:t>이를 위해 특정 가치를 내세우고</a:t>
            </a:r>
            <a:r>
              <a:rPr lang="en-US" altLang="ko-KR" sz="2100" dirty="0"/>
              <a:t>, </a:t>
            </a:r>
            <a:r>
              <a:rPr lang="ko-KR" altLang="en-US" sz="2100" dirty="0"/>
              <a:t>직원과 가족으로부터 충성심</a:t>
            </a:r>
            <a:r>
              <a:rPr lang="en-US" altLang="ko-KR" sz="2100" dirty="0"/>
              <a:t>, </a:t>
            </a:r>
            <a:r>
              <a:rPr lang="ko-KR" altLang="en-US" sz="2100" dirty="0"/>
              <a:t>독창성</a:t>
            </a:r>
            <a:r>
              <a:rPr lang="en-US" altLang="ko-KR" sz="2100" dirty="0"/>
              <a:t>, </a:t>
            </a:r>
            <a:r>
              <a:rPr lang="ko-KR" altLang="en-US" sz="2100" dirty="0"/>
              <a:t>협력 등을 이끌어 내기 위해 노력</a:t>
            </a:r>
            <a:r>
              <a:rPr lang="en-US" altLang="ko-KR" sz="2100" dirty="0"/>
              <a:t>. </a:t>
            </a:r>
          </a:p>
          <a:p>
            <a:pPr>
              <a:lnSpc>
                <a:spcPct val="150000"/>
              </a:lnSpc>
            </a:pPr>
            <a:endParaRPr lang="en-US" altLang="ko-KR" sz="1800" dirty="0"/>
          </a:p>
          <a:p>
            <a:pPr>
              <a:lnSpc>
                <a:spcPct val="150000"/>
              </a:lnSpc>
            </a:pPr>
            <a:r>
              <a:rPr lang="ko-KR" altLang="en-US" sz="2100" b="1" dirty="0">
                <a:solidFill>
                  <a:srgbClr val="FF0000"/>
                </a:solidFill>
              </a:rPr>
              <a:t>관계성</a:t>
            </a:r>
            <a:r>
              <a:rPr lang="en-US" altLang="ko-KR" sz="2100" b="1" dirty="0">
                <a:solidFill>
                  <a:srgbClr val="FF0000"/>
                </a:solidFill>
              </a:rPr>
              <a:t>(connection)</a:t>
            </a:r>
            <a:r>
              <a:rPr lang="en-US" altLang="ko-KR" sz="1800" b="1" dirty="0"/>
              <a:t>:</a:t>
            </a:r>
            <a:r>
              <a:rPr lang="en-US" altLang="ko-KR" sz="1800" dirty="0"/>
              <a:t> </a:t>
            </a:r>
            <a:r>
              <a:rPr lang="en-US" altLang="ko-KR" sz="2100" dirty="0"/>
              <a:t>‘</a:t>
            </a:r>
            <a:r>
              <a:rPr lang="ko-KR" altLang="en-US" sz="2100" dirty="0"/>
              <a:t>이웃과 좋은 네트워크 구축’</a:t>
            </a:r>
            <a:r>
              <a:rPr lang="en-US" altLang="ko-KR" sz="2100" dirty="0"/>
              <a:t>, </a:t>
            </a:r>
            <a:r>
              <a:rPr lang="ko-KR" altLang="en-US" sz="2100" dirty="0"/>
              <a:t>많은 위대한 가족기업들은 사업 파트너</a:t>
            </a:r>
            <a:r>
              <a:rPr lang="en-US" altLang="ko-KR" sz="2100" dirty="0"/>
              <a:t>, </a:t>
            </a:r>
            <a:r>
              <a:rPr lang="ko-KR" altLang="en-US" sz="2100" dirty="0"/>
              <a:t>고객</a:t>
            </a:r>
            <a:r>
              <a:rPr lang="en-US" altLang="ko-KR" sz="2100" dirty="0"/>
              <a:t>, </a:t>
            </a:r>
            <a:r>
              <a:rPr lang="ko-KR" altLang="en-US" sz="2100" dirty="0"/>
              <a:t>지역사회 등의 이해관계자와 친하게 지내며</a:t>
            </a:r>
            <a:r>
              <a:rPr lang="en-US" altLang="ko-KR" sz="2100" dirty="0"/>
              <a:t>(</a:t>
            </a:r>
            <a:r>
              <a:rPr lang="ko-KR" altLang="en-US" sz="2100" dirty="0" err="1"/>
              <a:t>선린성</a:t>
            </a:r>
            <a:r>
              <a:rPr lang="en-US" altLang="ko-KR" sz="2100" dirty="0"/>
              <a:t>)</a:t>
            </a:r>
            <a:r>
              <a:rPr lang="ko-KR" altLang="en-US" sz="2100" dirty="0"/>
              <a:t> 나아가 이들과 영속적이고 개방적인 네트워크를 구축하는 것을 중요시 여김</a:t>
            </a:r>
            <a:r>
              <a:rPr lang="en-US" altLang="ko-KR" sz="2100" dirty="0"/>
              <a:t>.</a:t>
            </a:r>
          </a:p>
          <a:p>
            <a:pPr>
              <a:lnSpc>
                <a:spcPct val="150000"/>
              </a:lnSpc>
            </a:pPr>
            <a:endParaRPr lang="en-US" altLang="ko-KR" sz="1800" dirty="0"/>
          </a:p>
          <a:p>
            <a:pPr>
              <a:lnSpc>
                <a:spcPct val="150000"/>
              </a:lnSpc>
            </a:pPr>
            <a:r>
              <a:rPr lang="ko-KR" altLang="en-US" sz="2100" b="1" dirty="0">
                <a:solidFill>
                  <a:srgbClr val="FF0000"/>
                </a:solidFill>
              </a:rPr>
              <a:t>지휘통제</a:t>
            </a:r>
            <a:r>
              <a:rPr lang="en-US" altLang="ko-KR" sz="2100" b="1" dirty="0">
                <a:solidFill>
                  <a:srgbClr val="FF0000"/>
                </a:solidFill>
              </a:rPr>
              <a:t>(command)</a:t>
            </a:r>
            <a:r>
              <a:rPr lang="en-US" altLang="ko-KR" sz="1800" b="1" dirty="0"/>
              <a:t>:</a:t>
            </a:r>
            <a:r>
              <a:rPr lang="en-US" altLang="ko-KR" sz="1800" dirty="0"/>
              <a:t> </a:t>
            </a:r>
            <a:r>
              <a:rPr lang="en-US" altLang="ko-KR" sz="2100" dirty="0"/>
              <a:t>‘</a:t>
            </a:r>
            <a:r>
              <a:rPr lang="ko-KR" altLang="en-US" sz="2100" dirty="0"/>
              <a:t>독립적인 의사결정과 자유롭게 적응하기’</a:t>
            </a:r>
            <a:r>
              <a:rPr lang="en-US" altLang="ko-KR" sz="2100" dirty="0"/>
              <a:t>, </a:t>
            </a:r>
            <a:r>
              <a:rPr lang="ko-KR" altLang="en-US" sz="2100" dirty="0"/>
              <a:t>가족기업 리더들은 혁신을 선호하고 환경에 빠르게 적응하며</a:t>
            </a:r>
            <a:r>
              <a:rPr lang="en-US" altLang="ko-KR" sz="2100" dirty="0"/>
              <a:t>, </a:t>
            </a:r>
            <a:r>
              <a:rPr lang="ko-KR" altLang="en-US" sz="2100" dirty="0"/>
              <a:t>독창적인 방법으로 그리고 독립적으로 판단하고 행동하기를 원한다</a:t>
            </a:r>
            <a:r>
              <a:rPr lang="en-US" altLang="ko-KR" sz="2100" dirty="0"/>
              <a:t>. </a:t>
            </a:r>
            <a:r>
              <a:rPr lang="ko-KR" altLang="en-US" sz="2100" dirty="0"/>
              <a:t>리더들은 구성원들과 자유롭고 개방적인 분위기에서 소통하며</a:t>
            </a:r>
            <a:r>
              <a:rPr lang="en-US" altLang="ko-KR" sz="2100" dirty="0"/>
              <a:t>, </a:t>
            </a:r>
            <a:r>
              <a:rPr lang="ko-KR" altLang="en-US" sz="2100" dirty="0"/>
              <a:t>주로 팀에게 의사결정 권한이 부여되어 있다</a:t>
            </a:r>
            <a:r>
              <a:rPr lang="en-US" altLang="ko-KR" sz="2100" dirty="0"/>
              <a:t>.</a:t>
            </a:r>
          </a:p>
          <a:p>
            <a:pPr>
              <a:lnSpc>
                <a:spcPct val="80000"/>
              </a:lnSpc>
            </a:pPr>
            <a:endParaRPr lang="en-US" altLang="ko-KR" sz="1800" dirty="0"/>
          </a:p>
        </p:txBody>
      </p:sp>
    </p:spTree>
    <p:extLst>
      <p:ext uri="{BB962C8B-B14F-4D97-AF65-F5344CB8AC3E}">
        <p14:creationId xmlns:p14="http://schemas.microsoft.com/office/powerpoint/2010/main" val="4141682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 err="1"/>
              <a:t>장수기업의</a:t>
            </a:r>
            <a:r>
              <a:rPr lang="ko-KR" altLang="en-US" sz="3200" dirty="0"/>
              <a:t> 비결 및 경영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57518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서구 </a:t>
            </a:r>
            <a:r>
              <a:rPr lang="ko-KR" altLang="en-US" sz="2400" b="1" dirty="0" err="1"/>
              <a:t>장수기업의</a:t>
            </a:r>
            <a:r>
              <a:rPr lang="ko-KR" altLang="en-US" sz="2400" b="1" dirty="0"/>
              <a:t> 비결</a:t>
            </a:r>
            <a:r>
              <a:rPr lang="en-US" altLang="ko-KR" sz="2400" b="1" dirty="0"/>
              <a:t>: </a:t>
            </a:r>
            <a:r>
              <a:rPr lang="ko-KR" altLang="en-US" sz="2400" b="1" dirty="0" err="1"/>
              <a:t>데니밀러의</a:t>
            </a:r>
            <a:r>
              <a:rPr lang="ko-KR" altLang="en-US" sz="2400" b="1" dirty="0"/>
              <a:t> </a:t>
            </a:r>
            <a:r>
              <a:rPr lang="en-US" altLang="ko-KR" sz="2400" b="1" dirty="0"/>
              <a:t>4C</a:t>
            </a:r>
          </a:p>
        </p:txBody>
      </p:sp>
      <p:graphicFrame>
        <p:nvGraphicFramePr>
          <p:cNvPr id="7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604949"/>
              </p:ext>
            </p:extLst>
          </p:nvPr>
        </p:nvGraphicFramePr>
        <p:xfrm>
          <a:off x="251520" y="1549307"/>
          <a:ext cx="8712968" cy="4420567"/>
        </p:xfrm>
        <a:graphic>
          <a:graphicData uri="http://schemas.openxmlformats.org/drawingml/2006/table">
            <a:tbl>
              <a:tblPr/>
              <a:tblGrid>
                <a:gridCol w="2455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95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1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972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T="45705" marB="457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우선순위 </a:t>
                      </a:r>
                    </a:p>
                  </a:txBody>
                  <a:tcPr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실천방안(행동)</a:t>
                      </a:r>
                    </a:p>
                  </a:txBody>
                  <a:tcPr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0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지속성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(continuity)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: </a:t>
                      </a: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꿈을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쫓는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것</a:t>
                      </a:r>
                    </a:p>
                  </a:txBody>
                  <a:tcPr marT="45705" marB="457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영구적이며, </a:t>
                      </a:r>
                      <a:r>
                        <a:rPr kumimoji="1" lang="ko-KR" altLang="en-US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가치있는</a:t>
                      </a: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임무들을 추구한다. 건강하게 오래 살아남는 기업을 만들려고 한다</a:t>
                      </a:r>
                    </a:p>
                  </a:txBody>
                  <a:tcPr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의미있는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임무를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수용한다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.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핵심능력을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배양하기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위해서는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희생과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인내력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있는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투자를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필요로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한다;조심스러운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권한행사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;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장기적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이익과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기술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전수에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힘을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쏟는다</a:t>
                      </a: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0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공동체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  <a:sym typeface="+mn-ea"/>
                        </a:rPr>
                        <a:t>(community)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: </a:t>
                      </a: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조직을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하나로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묶는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것</a:t>
                      </a:r>
                    </a:p>
                  </a:txBody>
                  <a:tcPr marT="45705" marB="457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협동적이고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남을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배려하는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문화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헌신적이고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동기부여가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된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직원들을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육성한다</a:t>
                      </a: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호소력 있는 가치 강조; 끊임없는 사회화 교육; 잘 계몽된 “복지국가”를 창조; 팀워크와 주도를 자유롭게 할 비공식성 육성; 끈기와 인내로 평범함을 거부</a:t>
                      </a:r>
                    </a:p>
                  </a:txBody>
                  <a:tcPr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2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관계성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  <a:sym typeface="+mn-ea"/>
                        </a:rPr>
                        <a:t>(connection)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: </a:t>
                      </a: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네트워크 구축으로 </a:t>
                      </a: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좋은 이웃되기</a:t>
                      </a:r>
                    </a:p>
                  </a:txBody>
                  <a:tcPr marT="45705" marB="457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장기적으로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회사를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유지하기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위한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외부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단체들과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영속적인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윈-윈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관계를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형성</a:t>
                      </a: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주요 고객·공급자들과 긴밀한 협력관계 형성; 넓은 네트워크 구축;고객과 긴밀한 유대관계 유지; 지역사회에 관대하게 행동</a:t>
                      </a:r>
                    </a:p>
                  </a:txBody>
                  <a:tcPr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4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지휘·통제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  <a:sym typeface="+mn-ea"/>
                        </a:rPr>
                        <a:t>(command)</a:t>
                      </a:r>
                      <a:r>
                        <a:rPr kumimoji="1" lang="ko-KR" altLang="en-US" sz="16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  <a:sym typeface="+mn-ea"/>
                        </a:rPr>
                        <a:t>: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독립적인 의사결정으로 자유롭게 행동하고 적응</a:t>
                      </a:r>
                    </a:p>
                  </a:txBody>
                  <a:tcPr marT="45705" marB="457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용기있고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다양한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의견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활기찬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회사를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만들기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위해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자유로운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분위기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유지</a:t>
                      </a: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빠르게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대담하게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독창적으로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행동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;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다양하고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힘있는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최고경영층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형성</a:t>
                      </a: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矩形 10"/>
          <p:cNvSpPr/>
          <p:nvPr/>
        </p:nvSpPr>
        <p:spPr>
          <a:xfrm>
            <a:off x="467915" y="1030756"/>
            <a:ext cx="7921625" cy="6846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12-7&gt; 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4C의 개관 </a:t>
            </a:r>
            <a:r>
              <a:rPr lang="ko-KR" altLang="en-US" noProof="1">
                <a:solidFill>
                  <a:srgbClr val="000000"/>
                </a:solidFill>
                <a:latin typeface="굴림체" panose="020B0609000101010101" charset="-127"/>
                <a:ea typeface="굴림체" panose="020B0609000101010101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1490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 err="1"/>
              <a:t>장수기업의</a:t>
            </a:r>
            <a:r>
              <a:rPr lang="ko-KR" altLang="en-US" sz="3200" dirty="0"/>
              <a:t> 비결 및 경영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35397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일본 </a:t>
            </a:r>
            <a:r>
              <a:rPr lang="ko-KR" altLang="en-US" sz="2400" b="1" dirty="0" err="1"/>
              <a:t>장수기업의</a:t>
            </a:r>
            <a:r>
              <a:rPr lang="ko-KR" altLang="en-US" sz="2400" b="1" dirty="0"/>
              <a:t> 비결</a:t>
            </a:r>
            <a:endParaRPr lang="en-US" altLang="ko-KR" sz="2400" b="1" dirty="0"/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93103" y="1265828"/>
            <a:ext cx="8712200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571500" marR="0" lvl="0" indent="-5715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1" lang="ko-KR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일본 장수기업</a:t>
            </a:r>
            <a:r>
              <a:rPr kumimoji="1" lang="en-US" altLang="ko-KR" sz="24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: 200</a:t>
            </a:r>
            <a:r>
              <a:rPr kumimoji="1" lang="ko-KR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년 이상 장수기업</a:t>
            </a:r>
            <a:endParaRPr kumimoji="1" lang="en-US" altLang="ko-KR" sz="24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                         </a:t>
            </a:r>
            <a:r>
              <a:rPr kumimoji="1" lang="en-US" altLang="ko-KR" sz="24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3,113</a:t>
            </a:r>
            <a:r>
              <a:rPr kumimoji="1" lang="ko-KR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개사</a:t>
            </a:r>
            <a:r>
              <a:rPr kumimoji="1" lang="en-US" altLang="ko-KR" sz="24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kumimoji="1" lang="ko-KR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전세계의 </a:t>
            </a:r>
            <a:r>
              <a:rPr kumimoji="1" lang="en-US" altLang="ko-KR" sz="24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43.2%)    </a:t>
            </a:r>
          </a:p>
          <a:p>
            <a:pPr marL="1314450" lvl="1" indent="-571500" eaLnBrk="1" fontAlgn="base" latinLnBrk="0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kumimoji="1" lang="en-US" altLang="ko-KR" sz="2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kumimoji="1" lang="ko-KR" alt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시니세</a:t>
            </a:r>
            <a:r>
              <a:rPr kumimoji="1" lang="en-US" altLang="ko-KR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kumimoji="1" lang="ko-KR" alt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老舖</a:t>
            </a:r>
            <a:r>
              <a:rPr kumimoji="1" lang="en-US" altLang="ko-KR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r>
              <a:rPr kumimoji="1" lang="en-US" altLang="ko-KR" sz="2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kumimoji="1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규모는 작지만 </a:t>
            </a:r>
            <a:r>
              <a:rPr kumimoji="1" lang="ko-KR" alt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업력이</a:t>
            </a:r>
            <a:r>
              <a:rPr kumimoji="1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kumimoji="1" lang="en-US" altLang="ko-KR" sz="2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100</a:t>
            </a:r>
            <a:r>
              <a:rPr kumimoji="1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년을 넘는</a:t>
            </a:r>
            <a:endParaRPr kumimoji="1" lang="en-US" altLang="ko-KR" sz="20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eaLnBrk="1" fontAlgn="base" latinLnBrk="0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ko-KR" sz="2400" kern="0" dirty="0">
                <a:solidFill>
                  <a:srgbClr val="3F3F3F"/>
                </a:solidFill>
              </a:rPr>
              <a:t>                   </a:t>
            </a:r>
            <a:r>
              <a:rPr kumimoji="1" lang="ko-KR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      </a:t>
            </a:r>
            <a:r>
              <a:rPr kumimoji="1" lang="ko-KR" alt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유서깊은</a:t>
            </a:r>
            <a:r>
              <a:rPr kumimoji="1" lang="ko-KR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업체</a:t>
            </a:r>
            <a:r>
              <a:rPr kumimoji="1" lang="en-US" altLang="ko-KR" sz="24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571500" marR="0" lvl="0" indent="-5715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1" lang="ko-KR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일본 장수기업의 강점</a:t>
            </a:r>
            <a:endParaRPr kumimoji="1" lang="en-US" altLang="ko-KR" sz="24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 indent="0" eaLnBrk="1" fontAlgn="base" latinLnBrk="0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kumimoji="1" lang="ko-KR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신용</a:t>
            </a:r>
            <a:r>
              <a:rPr kumimoji="1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(73.8%)</a:t>
            </a:r>
          </a:p>
          <a:p>
            <a:pPr lvl="1" indent="0" eaLnBrk="1" fontAlgn="base" latinLnBrk="0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kumimoji="1" lang="ko-KR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전통</a:t>
            </a:r>
            <a:r>
              <a:rPr kumimoji="1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(52.8%)</a:t>
            </a:r>
          </a:p>
          <a:p>
            <a:pPr lvl="1" indent="0" eaLnBrk="1" fontAlgn="base" latinLnBrk="0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kumimoji="1" lang="ko-KR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지명도</a:t>
            </a:r>
            <a:r>
              <a:rPr kumimoji="1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(50.4%)</a:t>
            </a:r>
          </a:p>
          <a:p>
            <a:pPr lvl="1" indent="0" eaLnBrk="1" fontAlgn="base" latinLnBrk="0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kumimoji="1" lang="ko-KR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지역사회와 유대</a:t>
            </a:r>
            <a:r>
              <a:rPr kumimoji="1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(43.1%)</a:t>
            </a:r>
          </a:p>
          <a:p>
            <a:pPr lvl="1" indent="0" eaLnBrk="1" fontAlgn="base" latinLnBrk="0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kumimoji="1" lang="ko-KR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두터운 신뢰</a:t>
            </a:r>
            <a:r>
              <a:rPr kumimoji="1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(37.5%)</a:t>
            </a:r>
          </a:p>
          <a:p>
            <a:pPr lvl="1" indent="0" eaLnBrk="1" fontAlgn="base" latinLnBrk="0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endParaRPr kumimoji="1" lang="en-US" altLang="ko-KR" sz="2400" b="1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                                                                                (</a:t>
            </a:r>
            <a:r>
              <a:rPr kumimoji="1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자료</a:t>
            </a:r>
            <a:r>
              <a:rPr kumimoji="1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: 100</a:t>
            </a:r>
            <a:r>
              <a:rPr kumimoji="1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년을 이어가는 기업의 조건</a:t>
            </a:r>
            <a:r>
              <a:rPr kumimoji="1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1" lang="ko-KR" altLang="en-US" sz="1000" b="0" i="0" u="none" strike="noStrike" kern="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아사히신문출판</a:t>
            </a:r>
            <a:r>
              <a:rPr kumimoji="1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endParaRPr kumimoji="1" lang="ko-KR" altLang="en-US" sz="10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29596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 err="1"/>
              <a:t>장수기업의</a:t>
            </a:r>
            <a:r>
              <a:rPr lang="ko-KR" altLang="en-US" sz="3200" dirty="0"/>
              <a:t> 비결 및 경영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42643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3.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우리나라 </a:t>
            </a:r>
            <a:r>
              <a:rPr kumimoji="0" lang="ko-KR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장수기업의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비결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矩形 4"/>
          <p:cNvSpPr/>
          <p:nvPr/>
        </p:nvSpPr>
        <p:spPr>
          <a:xfrm>
            <a:off x="467544" y="2348880"/>
            <a:ext cx="7920037" cy="31400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ko-KR" altLang="en-US" sz="24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기업고유의 경영비법의 보유 </a:t>
            </a:r>
          </a:p>
          <a:p>
            <a:pPr marL="392430" marR="0" lvl="0" indent="-28448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경영비법을 보유하고 있는 기업들(89개</a:t>
            </a:r>
            <a:r>
              <a:rPr kumimoji="0" lang="zh-CN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， </a:t>
            </a:r>
            <a:r>
              <a:rPr kumimoji="0" lang="en-US" altLang="zh-CN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65.0%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) 중 이를 체계적으로 기록, 문서화(매뉴얼화)하거나 전산화하여 경영 및 업무에 활용하는 경우는 41.6%(37개)에 불과</a:t>
            </a: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ko-KR" altLang="en-US" sz="24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장수기업의 비결</a:t>
            </a:r>
            <a:r>
              <a:rPr kumimoji="0" lang="en-US" altLang="ko-KR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(P.366, </a:t>
            </a:r>
            <a:r>
              <a:rPr kumimoji="0" lang="ko-KR" altLang="en-US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그림 </a:t>
            </a:r>
            <a:r>
              <a:rPr kumimoji="0" lang="en-US" altLang="ko-KR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12-1)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endParaRPr kumimoji="0" lang="ko-KR" altLang="en-US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거래기업과의 신뢰구축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(36.7%)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,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한우물경영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(24.1%),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독보적인 기술유지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(17.5%),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투명경영 및 윤리경영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(10.5%),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임직원의 강한 소속감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(8.5%)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6414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 err="1"/>
              <a:t>장수기업의</a:t>
            </a:r>
            <a:r>
              <a:rPr lang="ko-KR" altLang="en-US" sz="3200" dirty="0"/>
              <a:t> 비결 및 경영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35397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4. </a:t>
            </a:r>
            <a:r>
              <a:rPr kumimoji="0" lang="ko-KR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장수기업의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경영 특징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矩形 2"/>
          <p:cNvSpPr/>
          <p:nvPr/>
        </p:nvSpPr>
        <p:spPr>
          <a:xfrm>
            <a:off x="107950" y="1133475"/>
            <a:ext cx="8915400" cy="53133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장수기업의 기능별 특성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(D. Miller)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인적자원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공유된 비전(shared future vision)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: 가족과 기업의 지속가능한 미래의 비전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가치관(values)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: 기업의 가치관, 철학, 문화, 비전 등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전략적 사고(strategic thinking): 기업과 가족은 성장을 위해 마음속에 위의 요소를 유지하면서 전략적으로 계획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계획(planning): 인지된 아이템의 실현이며 조작화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마케팅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독특한 소속감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으로, 구속력있는 커뮤니티 의식이 조성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목표의식이 있는 비전이 존재하여야 함 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리더나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숭배 대상이 존재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해야 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: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가족브랜드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생산·운영/연구개발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단기간에 성과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를 내는 사업과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장기간의 노력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이 필요한 사업을 동시 수행 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신제품 개발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,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 공정의 개선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,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 유통, 조직구조, 협력관계 등 다양한 분야에서 자유로운 연구를 보장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재무·정보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넓은 시야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정보 종합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, 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널리 공유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83153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899592" y="908720"/>
            <a:ext cx="3357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ko-KR" altLang="en-US" sz="2000" b="1" dirty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  </a:t>
            </a:r>
            <a:r>
              <a:rPr lang="ko-KR" altLang="en-US" sz="3600" b="1" dirty="0" err="1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학습정리</a:t>
            </a:r>
            <a:endParaRPr lang="en-US" altLang="ko-KR" sz="2000" b="1" dirty="0">
              <a:solidFill>
                <a:srgbClr val="5F5F5F"/>
              </a:solidFill>
              <a:latin typeface="HY나무B"/>
              <a:ea typeface="HY나무B"/>
              <a:cs typeface="HY나무B"/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457200" y="658948"/>
            <a:ext cx="8229600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 sz="24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</a:t>
            </a:r>
            <a:r>
              <a:rPr kumimoji="0" lang="ko-KR" alt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장수기업의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의의와 성격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,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역할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장수기업의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 현황과 경영성과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lang="ko-KR" altLang="en-US" dirty="0" err="1">
                <a:latin typeface="Arial"/>
                <a:ea typeface="HY강B" pitchFamily="18" charset="-127"/>
              </a:rPr>
              <a:t>장수기업의</a:t>
            </a:r>
            <a:r>
              <a:rPr lang="ko-KR" altLang="en-US" dirty="0">
                <a:latin typeface="Arial"/>
                <a:ea typeface="HY강B" pitchFamily="18" charset="-127"/>
              </a:rPr>
              <a:t> 비결</a:t>
            </a:r>
            <a:r>
              <a:rPr lang="en-US" altLang="ko-KR" dirty="0">
                <a:latin typeface="Arial"/>
                <a:ea typeface="HY강B" pitchFamily="18" charset="-127"/>
              </a:rPr>
              <a:t>: </a:t>
            </a:r>
            <a:r>
              <a:rPr lang="ko-KR" altLang="en-US" dirty="0">
                <a:latin typeface="Arial"/>
                <a:ea typeface="HY강B" pitchFamily="18" charset="-127"/>
              </a:rPr>
              <a:t>서구</a:t>
            </a:r>
            <a:r>
              <a:rPr lang="en-US" altLang="ko-KR" dirty="0">
                <a:latin typeface="Arial"/>
                <a:ea typeface="HY강B" pitchFamily="18" charset="-127"/>
              </a:rPr>
              <a:t>, </a:t>
            </a:r>
            <a:r>
              <a:rPr lang="ko-KR" altLang="en-US" dirty="0">
                <a:latin typeface="Arial"/>
                <a:ea typeface="HY강B" pitchFamily="18" charset="-127"/>
              </a:rPr>
              <a:t>일본</a:t>
            </a:r>
            <a:r>
              <a:rPr lang="en-US" altLang="ko-KR" dirty="0">
                <a:latin typeface="Arial"/>
                <a:ea typeface="HY강B" pitchFamily="18" charset="-127"/>
              </a:rPr>
              <a:t>, </a:t>
            </a:r>
            <a:r>
              <a:rPr lang="ko-KR" altLang="en-US" dirty="0">
                <a:latin typeface="Arial"/>
                <a:ea typeface="HY강B" pitchFamily="18" charset="-127"/>
              </a:rPr>
              <a:t>우리나라</a:t>
            </a: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solidFill>
                  <a:srgbClr val="5F5F5F"/>
                </a:solidFill>
                <a:latin typeface="Arial"/>
                <a:ea typeface="HY강B" pitchFamily="18" charset="-127"/>
              </a:rPr>
              <a:t>    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285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1657350" y="2877741"/>
            <a:ext cx="5829300" cy="1102519"/>
          </a:xfrm>
        </p:spPr>
        <p:txBody>
          <a:bodyPr>
            <a:normAutofit fontScale="90000"/>
          </a:bodyPr>
          <a:lstStyle/>
          <a:p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 YOU!</a:t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dirty="0"/>
            </a:br>
            <a:r>
              <a:rPr lang="en-US" altLang="ko-K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  <a:endParaRPr lang="ko-KR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675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1682</Words>
  <Application>Microsoft Office PowerPoint</Application>
  <PresentationFormat>화면 슬라이드 쇼(4:3)</PresentationFormat>
  <Paragraphs>384</Paragraphs>
  <Slides>17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17</vt:i4>
      </vt:variant>
    </vt:vector>
  </HeadingPairs>
  <TitlesOfParts>
    <vt:vector size="27" baseType="lpstr">
      <vt:lpstr>HY강B</vt:lpstr>
      <vt:lpstr>HY나무B</vt:lpstr>
      <vt:lpstr>HY울릉도M</vt:lpstr>
      <vt:lpstr>굴림</vt:lpstr>
      <vt:lpstr>굴림체</vt:lpstr>
      <vt:lpstr>맑은 고딕</vt:lpstr>
      <vt:lpstr>Arial</vt:lpstr>
      <vt:lpstr>Wingdings</vt:lpstr>
      <vt:lpstr>Office 테마</vt:lpstr>
      <vt:lpstr>1_Office 테마</vt:lpstr>
      <vt:lpstr>12장. 장수기업</vt:lpstr>
      <vt:lpstr>PowerPoint 프레젠테이션</vt:lpstr>
      <vt:lpstr>1. 장수기업의 본질</vt:lpstr>
      <vt:lpstr>1. 장수기업의 본질</vt:lpstr>
      <vt:lpstr>2. 장수기업의 현황 및 경영성과</vt:lpstr>
      <vt:lpstr>2. 장수기업의 현황 및 경영성과</vt:lpstr>
      <vt:lpstr>2. 장수기업의 현황 및 경영성과</vt:lpstr>
      <vt:lpstr>2. 장수기업의 현황 및 경영성과</vt:lpstr>
      <vt:lpstr>PowerPoint 프레젠테이션</vt:lpstr>
      <vt:lpstr>PowerPoint 프레젠테이션</vt:lpstr>
      <vt:lpstr>3. 장수기업의 비결 및 경영</vt:lpstr>
      <vt:lpstr>3. 장수기업의 비결 및 경영</vt:lpstr>
      <vt:lpstr>3. 장수기업의 비결 및 경영</vt:lpstr>
      <vt:lpstr>3. 장수기업의 비결 및 경영</vt:lpstr>
      <vt:lpstr>3. 장수기업의 비결 및 경영</vt:lpstr>
      <vt:lpstr>PowerPoint 프레젠테이션</vt:lpstr>
      <vt:lpstr>THANK  YOU!  &amp;  Q&amp;A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권재욱</dc:creator>
  <cp:lastModifiedBy>Youngho Nam</cp:lastModifiedBy>
  <cp:revision>228</cp:revision>
  <cp:lastPrinted>2026-07-24T05:33:21Z</cp:lastPrinted>
  <dcterms:created xsi:type="dcterms:W3CDTF">2013-04-01T06:35:37Z</dcterms:created>
  <dcterms:modified xsi:type="dcterms:W3CDTF">2026-07-26T02:50:57Z</dcterms:modified>
  <cp:version/>
</cp:coreProperties>
</file>