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92" r:id="rId1"/>
    <p:sldMasterId id="2147483693" r:id="rId2"/>
  </p:sldMasterIdLst>
  <p:notesMasterIdLst>
    <p:notesMasterId r:id="rId16"/>
  </p:notesMasterIdLst>
  <p:sldIdLst>
    <p:sldId id="321" r:id="rId3"/>
    <p:sldId id="257" r:id="rId4"/>
    <p:sldId id="500" r:id="rId5"/>
    <p:sldId id="784" r:id="rId6"/>
    <p:sldId id="785" r:id="rId7"/>
    <p:sldId id="786" r:id="rId8"/>
    <p:sldId id="792" r:id="rId9"/>
    <p:sldId id="787" r:id="rId10"/>
    <p:sldId id="788" r:id="rId11"/>
    <p:sldId id="789" r:id="rId12"/>
    <p:sldId id="790" r:id="rId13"/>
    <p:sldId id="522" r:id="rId14"/>
    <p:sldId id="553" r:id="rId1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8" autoAdjust="0"/>
    <p:restoredTop sz="83935" autoAdjust="0"/>
  </p:normalViewPr>
  <p:slideViewPr>
    <p:cSldViewPr>
      <p:cViewPr varScale="1">
        <p:scale>
          <a:sx n="72" d="100"/>
          <a:sy n="72" d="100"/>
        </p:scale>
        <p:origin x="2910" y="54"/>
      </p:cViewPr>
      <p:guideLst>
        <p:guide orient="horz" pos="2158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68BB49E-9700-4D65-A110-F106A9DBC801}" type="datetime1">
              <a:rPr lang="ko-KR" altLang="en-US"/>
              <a:pPr lvl="0">
                <a:defRPr/>
              </a:pPr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B218D12D-20AA-45BA-B03B-0D67958AE058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218D12D-20AA-45BA-B03B-0D67958AE058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218D12D-20AA-45BA-B03B-0D67958AE058}" type="slidenum">
              <a:rPr lang="ko-KR" altLang="en-US" smtClean="0"/>
              <a:pPr lvl="0">
                <a:defRPr/>
              </a:pPr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8943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759401" cy="1697086"/>
          </a:xfrm>
        </p:spPr>
        <p:txBody>
          <a:bodyPr anchor="ctr">
            <a:normAutofit/>
          </a:bodyPr>
          <a:lstStyle/>
          <a:p>
            <a:pPr lvl="0"/>
            <a:r>
              <a:rPr lang="en-US" altLang="ko-KR" sz="3200" b="1" dirty="0"/>
              <a:t>11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은  퇴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pPr lvl="0"/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307185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1023082" y="3998365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46251" y="2954107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59122" y="3815534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246251" y="307561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897433" y="3096702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은퇴의 유형별 특징과 새로운 관점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268045" y="402165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4011868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err="1">
                <a:solidFill>
                  <a:schemeClr val="bg1"/>
                </a:solidFill>
                <a:latin typeface="Arial" charset="0"/>
              </a:rPr>
              <a:t>은퇴관리</a:t>
            </a:r>
            <a:r>
              <a:rPr lang="en-US" altLang="ko-KR" sz="2000" b="1" dirty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2000" b="1" dirty="0" err="1">
                <a:solidFill>
                  <a:schemeClr val="bg1"/>
                </a:solidFill>
                <a:latin typeface="Arial" charset="0"/>
              </a:rPr>
              <a:t>승계과정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82615" y="2144613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</a:t>
            </a:r>
            <a:r>
              <a:rPr lang="ko-KR" altLang="en-US" sz="2000" b="1" dirty="0"/>
              <a:t>은퇴의 개념과 성격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68045" y="2162361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1023082" y="4982766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926436" y="4979045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 err="1">
                <a:solidFill>
                  <a:schemeClr val="bg1"/>
                </a:solidFill>
                <a:latin typeface="Arial" charset="0"/>
              </a:rPr>
              <a:t>은퇴관리</a:t>
            </a:r>
            <a:r>
              <a:rPr lang="en-US" altLang="ko-KR" sz="2000" b="1" dirty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2000" b="1" dirty="0" err="1">
                <a:solidFill>
                  <a:schemeClr val="bg1"/>
                </a:solidFill>
                <a:latin typeface="Arial" charset="0"/>
              </a:rPr>
              <a:t>은퇴시기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268045" y="4992548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은퇴의 개념과 성격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矩形 2"/>
          <p:cNvSpPr/>
          <p:nvPr/>
        </p:nvSpPr>
        <p:spPr>
          <a:xfrm>
            <a:off x="251520" y="1628800"/>
            <a:ext cx="8842375" cy="4538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</a:rPr>
              <a:t>은퇴</a:t>
            </a:r>
            <a:r>
              <a:rPr lang="ko-KR" sz="2000" b="1" noProof="1">
                <a:solidFill>
                  <a:schemeClr val="tx1"/>
                </a:solidFill>
              </a:rPr>
              <a:t>의 개념</a:t>
            </a:r>
            <a:r>
              <a:rPr lang="en-US" sz="2000" b="1" noProof="1">
                <a:solidFill>
                  <a:schemeClr val="tx1"/>
                </a:solidFill>
              </a:rPr>
              <a:t>: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sz="2000" b="1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sz="2000" b="1" noProof="1">
                <a:solidFill>
                  <a:schemeClr val="tx1"/>
                </a:solidFill>
              </a:rPr>
              <a:t>은퇴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  <a:r>
              <a:rPr lang="en-US" altLang="ko-KR" sz="2000" noProof="1">
                <a:solidFill>
                  <a:schemeClr val="tx1"/>
                </a:solidFill>
              </a:rPr>
              <a:t> </a:t>
            </a:r>
            <a:r>
              <a:rPr noProof="1">
                <a:solidFill>
                  <a:schemeClr val="tx1"/>
                </a:solidFill>
              </a:rPr>
              <a:t>하던 일을 단순히 그만두는 나이가 아니라, 현 직장에서 하던 일을 그만두고 </a:t>
            </a:r>
            <a:r>
              <a:rPr noProof="1">
                <a:solidFill>
                  <a:srgbClr val="FF0000"/>
                </a:solidFill>
              </a:rPr>
              <a:t>다른 곳에서 일</a:t>
            </a:r>
            <a:r>
              <a:rPr noProof="1">
                <a:solidFill>
                  <a:schemeClr val="tx1"/>
                </a:solidFill>
              </a:rPr>
              <a:t>을 하거나 혹은 </a:t>
            </a:r>
            <a:r>
              <a:rPr noProof="1">
                <a:solidFill>
                  <a:srgbClr val="FF0000"/>
                </a:solidFill>
              </a:rPr>
              <a:t>다른 일을 할 수도 있다</a:t>
            </a:r>
            <a:r>
              <a:rPr noProof="1">
                <a:solidFill>
                  <a:schemeClr val="tx1"/>
                </a:solidFill>
              </a:rPr>
              <a:t>는 의미</a:t>
            </a:r>
            <a:endParaRPr lang="en-US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</a:rPr>
              <a:t>정년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停年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우리나라</a:t>
            </a:r>
            <a:r>
              <a:rPr lang="en-US" altLang="ko-KR" dirty="0">
                <a:solidFill>
                  <a:schemeClr val="tx1"/>
                </a:solidFill>
              </a:rPr>
              <a:t>): </a:t>
            </a:r>
            <a:r>
              <a:rPr lang="ko-KR" altLang="en-US" dirty="0">
                <a:solidFill>
                  <a:schemeClr val="tx1"/>
                </a:solidFill>
              </a:rPr>
              <a:t>정지하는 나이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dirty="0">
                <a:solidFill>
                  <a:schemeClr val="tx1"/>
                </a:solidFill>
              </a:rPr>
              <a:t>    </a:t>
            </a:r>
            <a:r>
              <a:rPr lang="ko-KR" altLang="en-US" dirty="0">
                <a:solidFill>
                  <a:schemeClr val="tx1"/>
                </a:solidFill>
              </a:rPr>
              <a:t>정년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定年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일본</a:t>
            </a:r>
            <a:r>
              <a:rPr lang="en-US" altLang="ko-KR" dirty="0">
                <a:solidFill>
                  <a:schemeClr val="tx1"/>
                </a:solidFill>
              </a:rPr>
              <a:t>): </a:t>
            </a:r>
            <a:r>
              <a:rPr lang="ko-KR" altLang="en-US" dirty="0">
                <a:solidFill>
                  <a:schemeClr val="tx1"/>
                </a:solidFill>
              </a:rPr>
              <a:t>이 회사에서 일하기로 정해진 나이</a:t>
            </a:r>
            <a:endParaRPr lang="en-US" altLang="ko-KR" dirty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dirty="0">
                <a:solidFill>
                  <a:schemeClr val="tx1"/>
                </a:solidFill>
              </a:rPr>
              <a:t>    </a:t>
            </a:r>
            <a:r>
              <a:rPr lang="ko-KR" altLang="en-US" dirty="0">
                <a:solidFill>
                  <a:schemeClr val="tx1"/>
                </a:solidFill>
              </a:rPr>
              <a:t>정년</a:t>
            </a:r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미국</a:t>
            </a:r>
            <a:r>
              <a:rPr lang="en-US" altLang="ko-KR" dirty="0">
                <a:solidFill>
                  <a:schemeClr val="tx1"/>
                </a:solidFill>
              </a:rPr>
              <a:t>): retire(</a:t>
            </a:r>
            <a:r>
              <a:rPr lang="ko-KR" altLang="en-US" dirty="0">
                <a:solidFill>
                  <a:schemeClr val="tx1"/>
                </a:solidFill>
              </a:rPr>
              <a:t>타이어를 다시 갈아 끼우는 것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ko-KR" altLang="en-US" sz="2000" dirty="0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sz="2000" b="1" noProof="1">
                <a:solidFill>
                  <a:schemeClr val="tx1"/>
                </a:solidFill>
              </a:rPr>
              <a:t>은퇴의 성격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sz="2000" b="1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ko-KR" sz="2000" b="1" noProof="1">
                <a:solidFill>
                  <a:schemeClr val="tx1"/>
                </a:solidFill>
              </a:rPr>
              <a:t>은퇴하기가 어려운 경우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회사 일을 떠나 다른 일을 생각해본 적이 없음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경제적 여력이 안 되어 은퇴하기 어려움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내가 없으면 회사가 잘 안돌아갈 것이라고 착각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회사는 내 인생의 전부라 생각</a:t>
            </a:r>
          </a:p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은퇴의 개념과 성격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2"/>
          <p:cNvSpPr/>
          <p:nvPr/>
        </p:nvSpPr>
        <p:spPr>
          <a:xfrm>
            <a:off x="114300" y="1124744"/>
            <a:ext cx="8915400" cy="4538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panose="05000000000000000000" charset="0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r>
              <a:rPr lang="ko-KR" sz="2000" b="1" noProof="1">
                <a:solidFill>
                  <a:schemeClr val="tx1"/>
                </a:solidFill>
              </a:rPr>
              <a:t>은퇴의 성격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 panose="05000000000000000000" charset="0"/>
              <a:buChar char="p"/>
              <a:defRPr/>
            </a:pPr>
            <a:endParaRPr lang="ko-KR" altLang="ko-KR" sz="2000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ko-KR" altLang="ko-KR" sz="2000" b="1" noProof="1">
                <a:solidFill>
                  <a:schemeClr val="tx1"/>
                </a:solidFill>
              </a:rPr>
              <a:t>행복하게 은퇴하려면 다음의 질문에 답변하여야 </a:t>
            </a:r>
            <a:r>
              <a:rPr lang="ko-KR" altLang="en-US" sz="2000" b="1" noProof="1">
                <a:solidFill>
                  <a:schemeClr val="tx1"/>
                </a:solidFill>
              </a:rPr>
              <a:t>함</a:t>
            </a:r>
            <a:r>
              <a:rPr lang="ko-KR" altLang="ko-KR" b="1" noProof="1">
                <a:solidFill>
                  <a:schemeClr val="tx1"/>
                </a:solidFill>
              </a:rPr>
              <a:t>(Carlock·Ward, 2001)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rgbClr val="FF0000"/>
                </a:solidFill>
              </a:rPr>
              <a:t>개인의 재정적 안정</a:t>
            </a:r>
            <a:r>
              <a:rPr lang="ko-KR" altLang="ko-KR" noProof="1">
                <a:solidFill>
                  <a:schemeClr val="tx1"/>
                </a:solidFill>
              </a:rPr>
              <a:t>: 은퇴 후 편안한 여생을 보낼 수 있을 만큼 재정적으로 안정되어 있는가?   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rgbClr val="FF0000"/>
                </a:solidFill>
              </a:rPr>
              <a:t>가족의 안정</a:t>
            </a:r>
            <a:r>
              <a:rPr lang="ko-KR" altLang="ko-KR" noProof="1">
                <a:solidFill>
                  <a:schemeClr val="tx1"/>
                </a:solidFill>
              </a:rPr>
              <a:t>: 내가 없더라도 자녀들이 다투지 않고 협력하여 회사를 경영할 수 있을까?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rgbClr val="FF0000"/>
                </a:solidFill>
              </a:rPr>
              <a:t>조직의 안정</a:t>
            </a:r>
            <a:r>
              <a:rPr lang="ko-KR" altLang="ko-KR" noProof="1">
                <a:solidFill>
                  <a:schemeClr val="tx1"/>
                </a:solidFill>
              </a:rPr>
              <a:t>: 내가 없어도 회사는 독자적으로 생존이 가능할까?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rgbClr val="FF0000"/>
                </a:solidFill>
              </a:rPr>
              <a:t>심리적 안정</a:t>
            </a:r>
            <a:r>
              <a:rPr lang="ko-KR" altLang="ko-KR" noProof="1">
                <a:solidFill>
                  <a:schemeClr val="tx1"/>
                </a:solidFill>
              </a:rPr>
              <a:t>: 회사의 CEO가 아닌 나의 정체성은 무엇인가? </a:t>
            </a:r>
            <a:endParaRPr lang="en-US" altLang="ko-KR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defRPr/>
            </a:pPr>
            <a:r>
              <a:rPr lang="en-US" altLang="ko-KR" noProof="1">
                <a:solidFill>
                  <a:schemeClr val="tx1"/>
                </a:solidFill>
              </a:rPr>
              <a:t>    </a:t>
            </a:r>
            <a:r>
              <a:rPr lang="ko-KR" altLang="ko-KR" noProof="1">
                <a:solidFill>
                  <a:schemeClr val="tx1"/>
                </a:solidFill>
              </a:rPr>
              <a:t>은퇴 후 무엇을 할 것인가? </a:t>
            </a:r>
            <a:endParaRPr lang="en-US" altLang="ko-KR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284480" indent="-285750" algn="just" eaLnBrk="1" hangingPunct="1">
              <a:buClr>
                <a:srgbClr val="0000FF"/>
              </a:buClr>
              <a:buFont typeface="Wingdings" panose="05000000000000000000" charset="0"/>
              <a:buChar char="Ø"/>
              <a:defRPr/>
            </a:pPr>
            <a:r>
              <a:rPr lang="en-US" altLang="ko-KR" sz="2000" b="1" noProof="1">
                <a:solidFill>
                  <a:schemeClr val="tx1"/>
                </a:solidFill>
              </a:rPr>
              <a:t>은퇴를 계획할 때 고려해야 될 요소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</a:rPr>
              <a:t>만약 가족 내에서 기업이 지속되기를 원한다면, 무엇을 고려하여야 하는가?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en-US" altLang="ko-KR" noProof="1">
                <a:solidFill>
                  <a:schemeClr val="tx1"/>
                </a:solidFill>
              </a:rPr>
              <a:t>후계자는 어떻게 결정되어야 하며, 현 CEO의 은퇴과정은 어떻게 관리되어야 하는가?</a:t>
            </a:r>
          </a:p>
          <a:p>
            <a:pPr marL="107950" algn="di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539827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은퇴의 유형별 특징과 새로운 관점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85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CEO</a:t>
            </a:r>
            <a:r>
              <a:rPr lang="ko-KR" altLang="en-US" sz="2400" b="1" dirty="0"/>
              <a:t>의 은퇴</a:t>
            </a:r>
            <a:endParaRPr lang="en-US" altLang="ko-KR" sz="2400" b="1" dirty="0"/>
          </a:p>
        </p:txBody>
      </p:sp>
      <p:sp>
        <p:nvSpPr>
          <p:cNvPr id="7" name="矩形 2"/>
          <p:cNvSpPr/>
          <p:nvPr/>
        </p:nvSpPr>
        <p:spPr>
          <a:xfrm>
            <a:off x="256525" y="2190028"/>
            <a:ext cx="8915400" cy="4538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r>
              <a:rPr lang="en-US" altLang="ko-KR" sz="2000" b="1" noProof="1">
                <a:solidFill>
                  <a:schemeClr val="tx1"/>
                </a:solidFill>
              </a:rPr>
              <a:t>CEO</a:t>
            </a:r>
            <a:r>
              <a:rPr lang="ko-KR" altLang="en-US" sz="2000" b="1" noProof="1">
                <a:solidFill>
                  <a:schemeClr val="tx1"/>
                </a:solidFill>
              </a:rPr>
              <a:t>의 은퇴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r>
              <a:rPr lang="ko-KR" sz="2000" b="1" noProof="1">
                <a:solidFill>
                  <a:schemeClr val="tx1"/>
                </a:solidFill>
              </a:rPr>
              <a:t>영웅의 지위에 오르기까지 삶에의 세 가지 단계(Campbell, 1949)</a:t>
            </a:r>
            <a:endParaRPr lang="ko-KR" altLang="ko-KR" sz="2000" b="1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사회로부터의 격리(separation from society)  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잇따른 시련의 시기(continual of trials)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성공적인 재통합(triumphant re-integration)</a:t>
            </a:r>
            <a:endParaRPr lang="en-US" altLang="ko-KR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b="1" noProof="1">
                <a:solidFill>
                  <a:schemeClr val="tx1"/>
                </a:solidFill>
              </a:rPr>
              <a:t>기업에서 물려날 때</a:t>
            </a:r>
            <a:r>
              <a:rPr lang="en-US" altLang="ko-KR" b="1" noProof="1">
                <a:solidFill>
                  <a:schemeClr val="tx1"/>
                </a:solidFill>
              </a:rPr>
              <a:t>: </a:t>
            </a:r>
            <a:r>
              <a:rPr lang="ko-KR" altLang="en-US" b="1" noProof="1">
                <a:solidFill>
                  <a:schemeClr val="tx1"/>
                </a:solidFill>
              </a:rPr>
              <a:t>더 이상 영웅으로 인정받지 못함</a:t>
            </a:r>
            <a:r>
              <a:rPr lang="en-US" altLang="ko-KR" b="1" noProof="1">
                <a:solidFill>
                  <a:schemeClr val="tx1"/>
                </a:solidFill>
              </a:rPr>
              <a:t>, </a:t>
            </a:r>
            <a:r>
              <a:rPr lang="ko-KR" altLang="en-US" b="1" noProof="1">
                <a:solidFill>
                  <a:schemeClr val="tx1"/>
                </a:solidFill>
              </a:rPr>
              <a:t>이를 빨리 받아드려야 함</a:t>
            </a:r>
            <a:r>
              <a:rPr lang="en-US" altLang="ko-KR" b="1" noProof="1">
                <a:solidFill>
                  <a:schemeClr val="tx1"/>
                </a:solidFill>
              </a:rPr>
              <a:t>.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endParaRPr lang="en-US" altLang="ko-KR" sz="2000" b="1" noProof="1">
              <a:solidFill>
                <a:schemeClr val="tx1"/>
              </a:solidFill>
            </a:endParaRPr>
          </a:p>
          <a:p>
            <a:pPr marL="284480" indent="-28448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r>
              <a:rPr lang="en-US" altLang="ko-KR" sz="2000" b="1" noProof="1">
                <a:solidFill>
                  <a:schemeClr val="tx1"/>
                </a:solidFill>
              </a:rPr>
              <a:t>CEO</a:t>
            </a:r>
            <a:r>
              <a:rPr lang="ko-KR" altLang="en-US" sz="2000" b="1" noProof="1">
                <a:solidFill>
                  <a:schemeClr val="tx1"/>
                </a:solidFill>
              </a:rPr>
              <a:t>의 은퇴유형과 특징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 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CEO </a:t>
            </a:r>
            <a:r>
              <a:rPr lang="ko-KR" altLang="en-US" sz="2000" noProof="1">
                <a:solidFill>
                  <a:schemeClr val="tx1"/>
                </a:solidFill>
              </a:rPr>
              <a:t>은퇴의 장애물</a:t>
            </a:r>
            <a:r>
              <a:rPr lang="en-US" altLang="ko-KR" sz="2000" noProof="1">
                <a:solidFill>
                  <a:schemeClr val="tx1"/>
                </a:solidFill>
              </a:rPr>
              <a:t>: </a:t>
            </a:r>
            <a:r>
              <a:rPr lang="en-US" altLang="ko-KR" sz="2000" noProof="1">
                <a:solidFill>
                  <a:srgbClr val="FF0000"/>
                </a:solidFill>
              </a:rPr>
              <a:t>영웅의 지위</a:t>
            </a:r>
            <a:r>
              <a:rPr lang="en-US" altLang="ko-KR" sz="2000" noProof="1">
                <a:solidFill>
                  <a:schemeClr val="tx1"/>
                </a:solidFill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</a:rPr>
              <a:t>독특한 </a:t>
            </a:r>
            <a:r>
              <a:rPr lang="ko-KR" altLang="en-US" sz="2000" noProof="1">
                <a:solidFill>
                  <a:srgbClr val="FF0000"/>
                </a:solidFill>
              </a:rPr>
              <a:t>권한</a:t>
            </a:r>
            <a:r>
              <a:rPr lang="en-US" altLang="ko-KR" sz="2000" noProof="1">
                <a:solidFill>
                  <a:schemeClr val="tx1"/>
                </a:solidFill>
              </a:rPr>
              <a:t>),</a:t>
            </a:r>
            <a:r>
              <a:rPr lang="ko-KR" altLang="en-US" sz="2000" noProof="1">
                <a:solidFill>
                  <a:schemeClr val="tx1"/>
                </a:solidFill>
              </a:rPr>
              <a:t> 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/>
              <a:buNone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                              </a:t>
            </a:r>
            <a:r>
              <a:rPr lang="en-US" altLang="ko-KR" sz="2000" noProof="1">
                <a:solidFill>
                  <a:srgbClr val="FF0000"/>
                </a:solidFill>
              </a:rPr>
              <a:t>영웅의 임무</a:t>
            </a:r>
            <a:r>
              <a:rPr lang="en-US" altLang="ko-KR" sz="2000" noProof="1">
                <a:solidFill>
                  <a:schemeClr val="tx1"/>
                </a:solidFill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</a:rPr>
              <a:t>독특한 </a:t>
            </a:r>
            <a:r>
              <a:rPr lang="ko-KR" altLang="en-US" sz="2000" noProof="1">
                <a:solidFill>
                  <a:srgbClr val="FF0000"/>
                </a:solidFill>
              </a:rPr>
              <a:t>능력</a:t>
            </a:r>
            <a:r>
              <a:rPr lang="en-US" altLang="ko-KR" sz="2000" noProof="1">
                <a:solidFill>
                  <a:schemeClr val="tx1"/>
                </a:solidFill>
              </a:rPr>
              <a:t>)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sz="2000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</a:rPr>
              <a:t>4</a:t>
            </a:r>
            <a:r>
              <a:rPr lang="ko-KR" altLang="en-US" sz="2000" noProof="1">
                <a:solidFill>
                  <a:schemeClr val="tx1"/>
                </a:solidFill>
              </a:rPr>
              <a:t>가지 은퇴유형 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rgbClr val="FF0000"/>
                </a:solidFill>
                <a:sym typeface="+mn-ea"/>
              </a:rPr>
              <a:t>군주형(monarchs)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현재의 기업에서 물러나기가 제일 어려운 유형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rgbClr val="FF0000"/>
                </a:solidFill>
                <a:sym typeface="+mn-ea"/>
              </a:rPr>
              <a:t>장군형(generals)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 영웅의 </a:t>
            </a:r>
            <a:r>
              <a:rPr lang="en-US" altLang="ko-KR" noProof="1">
                <a:solidFill>
                  <a:srgbClr val="00B0F0"/>
                </a:solidFill>
                <a:sym typeface="+mn-ea"/>
              </a:rPr>
              <a:t>지위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를 그리워하는 유형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rgbClr val="FF0000"/>
                </a:solidFill>
                <a:sym typeface="+mn-ea"/>
              </a:rPr>
              <a:t>도지사형(governors)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은퇴 후에 새로운 </a:t>
            </a:r>
            <a:r>
              <a:rPr lang="en-US" altLang="ko-KR" noProof="1">
                <a:solidFill>
                  <a:srgbClr val="00B0F0"/>
                </a:solidFill>
                <a:sym typeface="+mn-ea"/>
              </a:rPr>
              <a:t>임무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를 원하는 유형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rgbClr val="FF0000"/>
                </a:solidFill>
                <a:sym typeface="+mn-ea"/>
              </a:rPr>
              <a:t>대사형(ambassadors)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은퇴하는데 따른 장애를 가장 적게 겪는 유형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02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은퇴의 유형별 특징과 새로운 관점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185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CEO</a:t>
            </a:r>
            <a:r>
              <a:rPr lang="ko-KR" altLang="en-US" sz="2400" b="1" dirty="0"/>
              <a:t>의 은퇴</a:t>
            </a:r>
            <a:endParaRPr lang="en-US" altLang="ko-KR" sz="2400" b="1" dirty="0"/>
          </a:p>
        </p:txBody>
      </p:sp>
      <p:sp>
        <p:nvSpPr>
          <p:cNvPr id="6" name="矩形 23"/>
          <p:cNvSpPr/>
          <p:nvPr/>
        </p:nvSpPr>
        <p:spPr>
          <a:xfrm>
            <a:off x="256365" y="1205356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0000FF"/>
              </a:buClr>
              <a:buSzPct val="100000"/>
              <a:buFont typeface="Wingdings" panose="05000000000000000000" charset="0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그림</a:t>
            </a:r>
            <a:r>
              <a:rPr lang="en-US" altLang="ko-KR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11-1&gt; </a:t>
            </a:r>
            <a:r>
              <a:rPr lang="ko-KR" altLang="en-US" b="1" noProof="1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CEO의 은퇴 유형 </a:t>
            </a:r>
            <a:r>
              <a:rPr lang="ko-KR" altLang="en-US" noProof="1">
                <a:solidFill>
                  <a:srgbClr val="000000"/>
                </a:solidFill>
                <a:latin typeface="굴림체" panose="020B0609000101010101" charset="-127"/>
                <a:ea typeface="굴림체" panose="020B0609000101010101" charset="-127"/>
              </a:rPr>
              <a:t> </a:t>
            </a:r>
          </a:p>
        </p:txBody>
      </p:sp>
      <p:grpSp>
        <p:nvGrpSpPr>
          <p:cNvPr id="22" name="组合 22"/>
          <p:cNvGrpSpPr>
            <a:grpSpLocks/>
          </p:cNvGrpSpPr>
          <p:nvPr/>
        </p:nvGrpSpPr>
        <p:grpSpPr bwMode="auto">
          <a:xfrm>
            <a:off x="1625600" y="2133600"/>
            <a:ext cx="5111750" cy="3175000"/>
            <a:chOff x="2560" y="3359"/>
            <a:chExt cx="8049" cy="5002"/>
          </a:xfrm>
        </p:grpSpPr>
        <p:grpSp>
          <p:nvGrpSpPr>
            <p:cNvPr id="23" name="组合 14"/>
            <p:cNvGrpSpPr>
              <a:grpSpLocks/>
            </p:cNvGrpSpPr>
            <p:nvPr/>
          </p:nvGrpSpPr>
          <p:grpSpPr bwMode="auto">
            <a:xfrm>
              <a:off x="4585" y="3359"/>
              <a:ext cx="6023" cy="4321"/>
              <a:chOff x="4585" y="3359"/>
              <a:chExt cx="6023" cy="4321"/>
            </a:xfrm>
          </p:grpSpPr>
          <p:grpSp>
            <p:nvGrpSpPr>
              <p:cNvPr id="30" name="组合 9"/>
              <p:cNvGrpSpPr>
                <a:grpSpLocks/>
              </p:cNvGrpSpPr>
              <p:nvPr/>
            </p:nvGrpSpPr>
            <p:grpSpPr bwMode="auto">
              <a:xfrm>
                <a:off x="4585" y="3359"/>
                <a:ext cx="6010" cy="2160"/>
                <a:chOff x="2438" y="3359"/>
                <a:chExt cx="6010" cy="2160"/>
              </a:xfrm>
            </p:grpSpPr>
            <p:sp>
              <p:nvSpPr>
                <p:cNvPr id="34" name="矩形 3"/>
                <p:cNvSpPr/>
                <p:nvPr/>
              </p:nvSpPr>
              <p:spPr>
                <a:xfrm>
                  <a:off x="2438" y="3359"/>
                  <a:ext cx="3027" cy="2161"/>
                </a:xfrm>
                <a:prstGeom prst="rect">
                  <a:avLst/>
                </a:prstGeom>
                <a:solidFill>
                  <a:srgbClr val="FCE066">
                    <a:lumMod val="40000"/>
                    <a:lumOff val="60000"/>
                  </a:srgbClr>
                </a:solidFill>
                <a:ln w="28575" cap="flat" cmpd="sng" algn="ctr">
                  <a:solidFill>
                    <a:srgbClr val="34C5D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장군형 </a:t>
                  </a:r>
                </a:p>
              </p:txBody>
            </p:sp>
            <p:sp>
              <p:nvSpPr>
                <p:cNvPr id="35" name="矩形 7"/>
                <p:cNvSpPr/>
                <p:nvPr/>
              </p:nvSpPr>
              <p:spPr>
                <a:xfrm>
                  <a:off x="5422" y="3359"/>
                  <a:ext cx="3027" cy="2161"/>
                </a:xfrm>
                <a:prstGeom prst="rect">
                  <a:avLst/>
                </a:prstGeom>
                <a:solidFill>
                  <a:srgbClr val="FCE066">
                    <a:lumMod val="40000"/>
                    <a:lumOff val="60000"/>
                  </a:srgbClr>
                </a:solidFill>
                <a:ln w="28575" cap="flat" cmpd="sng" algn="ctr">
                  <a:solidFill>
                    <a:srgbClr val="34C5D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군주형 </a:t>
                  </a:r>
                </a:p>
              </p:txBody>
            </p:sp>
          </p:grpSp>
          <p:grpSp>
            <p:nvGrpSpPr>
              <p:cNvPr id="31" name="组合 10"/>
              <p:cNvGrpSpPr>
                <a:grpSpLocks/>
              </p:cNvGrpSpPr>
              <p:nvPr/>
            </p:nvGrpSpPr>
            <p:grpSpPr bwMode="auto">
              <a:xfrm>
                <a:off x="4598" y="5520"/>
                <a:ext cx="6010" cy="2160"/>
                <a:chOff x="2438" y="3359"/>
                <a:chExt cx="6010" cy="2160"/>
              </a:xfrm>
            </p:grpSpPr>
            <p:sp>
              <p:nvSpPr>
                <p:cNvPr id="32" name="矩形 11"/>
                <p:cNvSpPr/>
                <p:nvPr/>
              </p:nvSpPr>
              <p:spPr>
                <a:xfrm>
                  <a:off x="2437" y="3359"/>
                  <a:ext cx="3027" cy="2161"/>
                </a:xfrm>
                <a:prstGeom prst="rect">
                  <a:avLst/>
                </a:prstGeom>
                <a:solidFill>
                  <a:srgbClr val="FCE066">
                    <a:lumMod val="40000"/>
                    <a:lumOff val="60000"/>
                  </a:srgbClr>
                </a:solidFill>
                <a:ln w="28575" cap="flat" cmpd="sng" algn="ctr">
                  <a:solidFill>
                    <a:srgbClr val="34C5D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대사형</a:t>
                  </a: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 </a:t>
                  </a:r>
                </a:p>
              </p:txBody>
            </p:sp>
            <p:sp>
              <p:nvSpPr>
                <p:cNvPr id="33" name="矩形 12"/>
                <p:cNvSpPr/>
                <p:nvPr/>
              </p:nvSpPr>
              <p:spPr>
                <a:xfrm>
                  <a:off x="5422" y="3359"/>
                  <a:ext cx="3027" cy="2161"/>
                </a:xfrm>
                <a:prstGeom prst="rect">
                  <a:avLst/>
                </a:prstGeom>
                <a:solidFill>
                  <a:srgbClr val="FCE066">
                    <a:lumMod val="40000"/>
                    <a:lumOff val="60000"/>
                  </a:srgbClr>
                </a:solidFill>
                <a:ln w="28575" cap="flat" cmpd="sng" algn="ctr">
                  <a:solidFill>
                    <a:srgbClr val="34C5D4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lang="ko-KR" altLang="en-US" b="1" kern="0" noProof="1">
                      <a:latin typeface="굴림체" panose="020B0609000101010101" charset="-127"/>
                      <a:ea typeface="굴림체" panose="020B0609000101010101" charset="-127"/>
                    </a:rPr>
                    <a:t>도</a:t>
                  </a: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지사형</a:t>
                  </a:r>
                  <a:r>
                    <a:rPr kumimoji="0" lang="ko-KR" altLang="zh-CN" sz="1800" b="1" i="0" u="none" strike="noStrike" kern="0" cap="none" spc="0" normalizeH="0" baseline="0" noProof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체" panose="020B0609000101010101" charset="-127"/>
                      <a:ea typeface="굴림체" panose="020B0609000101010101" charset="-127"/>
                      <a:cs typeface="+mn-cs"/>
                    </a:rPr>
                    <a:t> </a:t>
                  </a:r>
                </a:p>
              </p:txBody>
            </p:sp>
          </p:grpSp>
        </p:grpSp>
        <p:sp>
          <p:nvSpPr>
            <p:cNvPr id="24" name="矩形 15"/>
            <p:cNvSpPr/>
            <p:nvPr/>
          </p:nvSpPr>
          <p:spPr>
            <a:xfrm>
              <a:off x="3727" y="3359"/>
              <a:ext cx="702" cy="68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고 </a:t>
              </a:r>
            </a:p>
          </p:txBody>
        </p:sp>
        <p:sp>
          <p:nvSpPr>
            <p:cNvPr id="25" name="矩形 17"/>
            <p:cNvSpPr/>
            <p:nvPr/>
          </p:nvSpPr>
          <p:spPr>
            <a:xfrm>
              <a:off x="9907" y="7681"/>
              <a:ext cx="702" cy="68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고 </a:t>
              </a:r>
            </a:p>
          </p:txBody>
        </p:sp>
        <p:sp>
          <p:nvSpPr>
            <p:cNvPr id="26" name="矩形 18"/>
            <p:cNvSpPr/>
            <p:nvPr/>
          </p:nvSpPr>
          <p:spPr>
            <a:xfrm>
              <a:off x="4630" y="7681"/>
              <a:ext cx="727" cy="68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저 </a:t>
              </a:r>
            </a:p>
          </p:txBody>
        </p:sp>
        <p:sp>
          <p:nvSpPr>
            <p:cNvPr id="27" name="矩形 19"/>
            <p:cNvSpPr/>
            <p:nvPr/>
          </p:nvSpPr>
          <p:spPr>
            <a:xfrm>
              <a:off x="3727" y="6883"/>
              <a:ext cx="702" cy="68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저 </a:t>
              </a:r>
            </a:p>
          </p:txBody>
        </p:sp>
        <p:sp>
          <p:nvSpPr>
            <p:cNvPr id="28" name="矩形 20"/>
            <p:cNvSpPr/>
            <p:nvPr/>
          </p:nvSpPr>
          <p:spPr>
            <a:xfrm>
              <a:off x="2560" y="4945"/>
              <a:ext cx="1870" cy="109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영웅의</a:t>
              </a:r>
            </a:p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지위</a:t>
              </a: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에 대한</a:t>
              </a:r>
            </a:p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집착도 </a:t>
              </a:r>
            </a:p>
          </p:txBody>
        </p:sp>
        <p:sp>
          <p:nvSpPr>
            <p:cNvPr id="29" name="矩形 21"/>
            <p:cNvSpPr/>
            <p:nvPr/>
          </p:nvSpPr>
          <p:spPr>
            <a:xfrm>
              <a:off x="5715" y="7856"/>
              <a:ext cx="3792" cy="50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영웅의 </a:t>
              </a: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임무</a:t>
              </a:r>
              <a:r>
                <a:rPr kumimoji="0" lang="ko-KR" altLang="zh-CN" sz="1400" b="1" i="0" u="none" strike="noStrike" kern="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+mn-cs"/>
                </a:rPr>
                <a:t>에 대한 집착도 </a:t>
              </a:r>
            </a:p>
          </p:txBody>
        </p:sp>
      </p:grpSp>
      <p:sp>
        <p:nvSpPr>
          <p:cNvPr id="36" name="矩形 24"/>
          <p:cNvSpPr/>
          <p:nvPr/>
        </p:nvSpPr>
        <p:spPr>
          <a:xfrm>
            <a:off x="868363" y="5445125"/>
            <a:ext cx="8050212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en-US" sz="1400" dirty="0" err="1"/>
              <a:t>자료</a:t>
            </a:r>
            <a:r>
              <a:rPr lang="en-US" altLang="en-US" sz="1400" dirty="0"/>
              <a:t>: 켄 </a:t>
            </a:r>
            <a:r>
              <a:rPr lang="en-US" altLang="en-US" sz="1400" dirty="0" err="1"/>
              <a:t>무어스·메리</a:t>
            </a:r>
            <a:r>
              <a:rPr lang="en-US" altLang="en-US" sz="1400" dirty="0"/>
              <a:t> </a:t>
            </a:r>
            <a:r>
              <a:rPr lang="en-US" altLang="en-US" sz="1400" dirty="0" err="1"/>
              <a:t>배럿</a:t>
            </a:r>
            <a:r>
              <a:rPr lang="en-US" altLang="en-US" sz="1400" dirty="0"/>
              <a:t> </a:t>
            </a:r>
            <a:r>
              <a:rPr lang="en-US" altLang="en-US" sz="1400" dirty="0" err="1"/>
              <a:t>지음</a:t>
            </a:r>
            <a:r>
              <a:rPr lang="en-US" altLang="en-US" sz="1400" dirty="0"/>
              <a:t>, </a:t>
            </a:r>
            <a:r>
              <a:rPr lang="en-US" altLang="en-US" sz="1400" dirty="0" err="1"/>
              <a:t>남영호</a:t>
            </a:r>
            <a:r>
              <a:rPr lang="en-US" altLang="en-US" sz="1400" dirty="0"/>
              <a:t> </a:t>
            </a:r>
            <a:r>
              <a:rPr lang="en-US" altLang="en-US" sz="1400" dirty="0" err="1"/>
              <a:t>옮김</a:t>
            </a:r>
            <a:r>
              <a:rPr lang="en-US" altLang="en-US" sz="1400" dirty="0"/>
              <a:t>(2011), 『</a:t>
            </a:r>
            <a:r>
              <a:rPr lang="en-US" altLang="en-US" sz="1400" dirty="0" err="1"/>
              <a:t>가업승계의</a:t>
            </a:r>
            <a:r>
              <a:rPr lang="en-US" altLang="en-US" sz="1400" dirty="0"/>
              <a:t> </a:t>
            </a:r>
            <a:r>
              <a:rPr lang="en-US" altLang="en-US" sz="1400" dirty="0" err="1"/>
              <a:t>패러독스와</a:t>
            </a:r>
            <a:r>
              <a:rPr lang="en-US" altLang="en-US" sz="1400" dirty="0"/>
              <a:t> </a:t>
            </a:r>
            <a:r>
              <a:rPr lang="en-US" altLang="en-US" sz="1400" dirty="0" err="1"/>
              <a:t>해법</a:t>
            </a:r>
            <a:r>
              <a:rPr lang="en-US" altLang="en-US" sz="1400" dirty="0"/>
              <a:t>』, </a:t>
            </a:r>
            <a:r>
              <a:rPr lang="en-US" altLang="en-US" sz="1400" dirty="0" err="1"/>
              <a:t>한울아카데미</a:t>
            </a:r>
            <a:r>
              <a:rPr lang="en-US" altLang="en-US" sz="1400" dirty="0"/>
              <a:t>. p.188</a:t>
            </a:r>
          </a:p>
        </p:txBody>
      </p:sp>
    </p:spTree>
    <p:extLst>
      <p:ext uri="{BB962C8B-B14F-4D97-AF65-F5344CB8AC3E}">
        <p14:creationId xmlns:p14="http://schemas.microsoft.com/office/powerpoint/2010/main" val="2334819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BD07583-BCF2-F1EE-779C-C3DFF760F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371B3E3-8885-7F01-B025-2EB5E86D8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36525"/>
            <a:ext cx="6541575" cy="7803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CD52EA-82AB-E16C-70EE-871CC0BFD9D9}"/>
              </a:ext>
            </a:extLst>
          </p:cNvPr>
          <p:cNvSpPr txBox="1"/>
          <p:nvPr/>
        </p:nvSpPr>
        <p:spPr>
          <a:xfrm>
            <a:off x="251520" y="916881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3. CEO</a:t>
            </a:r>
            <a:r>
              <a:rPr lang="ko-KR" altLang="en-US" sz="2400" b="1" dirty="0">
                <a:latin typeface="+mj-lt"/>
              </a:rPr>
              <a:t>의 은퇴에 관한 새로운 관점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81E5F6-424B-DE3A-9537-B960E044F032}"/>
              </a:ext>
            </a:extLst>
          </p:cNvPr>
          <p:cNvSpPr txBox="1"/>
          <p:nvPr/>
        </p:nvSpPr>
        <p:spPr>
          <a:xfrm>
            <a:off x="384718" y="1697237"/>
            <a:ext cx="8363746" cy="3898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dirty="0"/>
              <a:t>은퇴</a:t>
            </a:r>
            <a:r>
              <a:rPr lang="en-US" altLang="ko-KR" sz="2400" dirty="0"/>
              <a:t>: </a:t>
            </a:r>
            <a:r>
              <a:rPr lang="ko-KR" altLang="en-US" sz="2400" dirty="0"/>
              <a:t>단순한 경영권이전이 아니라 가족관계</a:t>
            </a:r>
            <a:r>
              <a:rPr lang="en-US" altLang="ko-KR" sz="2400" dirty="0"/>
              <a:t>, </a:t>
            </a:r>
            <a:r>
              <a:rPr lang="ko-KR" altLang="en-US" sz="2400" dirty="0"/>
              <a:t>정체성</a:t>
            </a:r>
            <a:r>
              <a:rPr lang="en-US" altLang="ko-KR" sz="2400" dirty="0"/>
              <a:t>, </a:t>
            </a:r>
            <a:r>
              <a:rPr lang="ko-KR" altLang="en-US" sz="2400" dirty="0"/>
              <a:t>사회정서적 가치가 얽힌 장기적 프로세서</a:t>
            </a:r>
            <a:endParaRPr lang="en-US" altLang="ko-KR" sz="24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dirty="0"/>
              <a:t>정체성</a:t>
            </a:r>
            <a:r>
              <a:rPr lang="en-US" altLang="ko-KR" sz="2400" dirty="0"/>
              <a:t>(identity)</a:t>
            </a:r>
            <a:r>
              <a:rPr lang="ko-KR" altLang="en-US" sz="2400" dirty="0"/>
              <a:t> 관점</a:t>
            </a:r>
            <a:r>
              <a:rPr lang="en-US" altLang="ko-KR" sz="2400" dirty="0"/>
              <a:t>: </a:t>
            </a:r>
            <a:r>
              <a:rPr lang="ko-KR" altLang="en-US" sz="2400" dirty="0"/>
              <a:t>기업</a:t>
            </a:r>
            <a:r>
              <a:rPr lang="en-US" altLang="ko-KR" sz="2400" dirty="0"/>
              <a:t>: </a:t>
            </a:r>
            <a:r>
              <a:rPr lang="ko-KR" altLang="en-US" sz="2400" dirty="0"/>
              <a:t>자신의 확장된 자아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en-US" altLang="ko-KR" sz="2400" dirty="0"/>
              <a:t>         </a:t>
            </a:r>
            <a:r>
              <a:rPr lang="ko-KR" altLang="en-US" sz="2400" dirty="0"/>
              <a:t>은퇴</a:t>
            </a:r>
            <a:r>
              <a:rPr lang="en-US" altLang="ko-KR" sz="2400" dirty="0"/>
              <a:t>: </a:t>
            </a:r>
            <a:r>
              <a:rPr lang="ko-KR" altLang="en-US" sz="2400" dirty="0"/>
              <a:t>정체성의 상실</a:t>
            </a:r>
            <a:endParaRPr lang="en-US" altLang="ko-KR" sz="24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/>
              <a:t>SEW </a:t>
            </a:r>
            <a:r>
              <a:rPr lang="ko-KR" altLang="en-US" sz="2400" dirty="0"/>
              <a:t>관점</a:t>
            </a:r>
            <a:r>
              <a:rPr lang="en-US" altLang="ko-KR" sz="2400" dirty="0"/>
              <a:t>: </a:t>
            </a:r>
            <a:r>
              <a:rPr lang="ko-KR" altLang="en-US" sz="2400" dirty="0"/>
              <a:t>창업자가 권력을 놓지 못하는 이유가 경제적 이유보다 사회정서적 이유</a:t>
            </a:r>
            <a:r>
              <a:rPr lang="en-US" altLang="ko-KR" sz="2400" dirty="0"/>
              <a:t>(</a:t>
            </a:r>
            <a:r>
              <a:rPr lang="ko-KR" altLang="en-US" sz="2400" dirty="0"/>
              <a:t>가족통제유지</a:t>
            </a:r>
            <a:r>
              <a:rPr lang="en-US" altLang="ko-KR" sz="2400" dirty="0"/>
              <a:t>, </a:t>
            </a:r>
            <a:r>
              <a:rPr lang="ko-KR" altLang="en-US" sz="2400" dirty="0"/>
              <a:t>정체성 보존</a:t>
            </a:r>
            <a:r>
              <a:rPr lang="en-US" altLang="ko-KR" sz="2400" dirty="0"/>
              <a:t>, </a:t>
            </a:r>
            <a:r>
              <a:rPr lang="ko-KR" altLang="en-US" sz="2400" dirty="0"/>
              <a:t>가문 명성</a:t>
            </a:r>
            <a:r>
              <a:rPr lang="en-US" altLang="ko-KR" sz="2400" dirty="0"/>
              <a:t>, </a:t>
            </a:r>
            <a:r>
              <a:rPr lang="ko-KR" altLang="en-US" sz="2400" dirty="0"/>
              <a:t>세대 연속성을 중시</a:t>
            </a:r>
            <a:r>
              <a:rPr lang="en-US" altLang="ko-KR" sz="2400" dirty="0"/>
              <a:t>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41355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 err="1"/>
              <a:t>은퇴관리</a:t>
            </a:r>
            <a:r>
              <a:rPr lang="en-US" altLang="ko-KR" sz="3200" dirty="0"/>
              <a:t>: </a:t>
            </a:r>
            <a:r>
              <a:rPr lang="ko-KR" altLang="en-US" sz="3200" dirty="0" err="1"/>
              <a:t>승계과정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2"/>
          <p:cNvSpPr/>
          <p:nvPr/>
        </p:nvSpPr>
        <p:spPr>
          <a:xfrm>
            <a:off x="395536" y="1484784"/>
            <a:ext cx="8228012" cy="4538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/>
              <a:buNone/>
              <a:defRPr/>
            </a:pPr>
            <a:endParaRPr lang="ko-KR" altLang="en-US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은퇴관리</a:t>
            </a:r>
            <a:r>
              <a:rPr lang="en-US" altLang="ko-KR" sz="2000" b="1" noProof="1">
                <a:solidFill>
                  <a:schemeClr val="tx1"/>
                </a:solidFill>
              </a:rPr>
              <a:t>: </a:t>
            </a:r>
            <a:r>
              <a:rPr lang="ko-KR" altLang="en-US" noProof="1">
                <a:solidFill>
                  <a:schemeClr val="tx1"/>
                </a:solidFill>
              </a:rPr>
              <a:t>어디로 부터</a:t>
            </a:r>
            <a:r>
              <a:rPr lang="en-US" altLang="ko-KR" noProof="1">
                <a:solidFill>
                  <a:schemeClr val="tx1"/>
                </a:solidFill>
              </a:rPr>
              <a:t>(from)</a:t>
            </a:r>
            <a:r>
              <a:rPr lang="ko-KR" altLang="en-US" noProof="1">
                <a:solidFill>
                  <a:schemeClr val="tx1"/>
                </a:solidFill>
              </a:rPr>
              <a:t>가 아니라 </a:t>
            </a:r>
            <a:r>
              <a:rPr lang="ko-KR" altLang="en-US" noProof="1">
                <a:solidFill>
                  <a:srgbClr val="FF0000"/>
                </a:solidFill>
              </a:rPr>
              <a:t>어디로</a:t>
            </a:r>
            <a:r>
              <a:rPr lang="en-US" altLang="ko-KR" noProof="1">
                <a:solidFill>
                  <a:srgbClr val="FF0000"/>
                </a:solidFill>
              </a:rPr>
              <a:t>(to) </a:t>
            </a:r>
            <a:r>
              <a:rPr lang="ko-KR" altLang="en-US" noProof="1">
                <a:solidFill>
                  <a:srgbClr val="FF0000"/>
                </a:solidFill>
              </a:rPr>
              <a:t>은퇴</a:t>
            </a:r>
            <a:r>
              <a:rPr lang="ko-KR" altLang="en-US" noProof="1">
                <a:solidFill>
                  <a:schemeClr val="tx1"/>
                </a:solidFill>
              </a:rPr>
              <a:t>하는 것이 중요하다고 여김</a:t>
            </a:r>
            <a:r>
              <a:rPr lang="en-US" altLang="ko-KR" noProof="1">
                <a:solidFill>
                  <a:schemeClr val="tx1"/>
                </a:solidFill>
              </a:rPr>
              <a:t>.  일반적으로 은퇴하는 데 </a:t>
            </a:r>
            <a:r>
              <a:rPr lang="ko-KR" altLang="en-US" noProof="1">
                <a:solidFill>
                  <a:schemeClr val="tx1"/>
                </a:solidFill>
              </a:rPr>
              <a:t>따른 </a:t>
            </a:r>
            <a:r>
              <a:rPr lang="en-US" altLang="ko-KR" noProof="1">
                <a:solidFill>
                  <a:srgbClr val="FF0000"/>
                </a:solidFill>
              </a:rPr>
              <a:t>장애물</a:t>
            </a:r>
            <a:r>
              <a:rPr lang="ko-KR" altLang="en-US" noProof="1">
                <a:solidFill>
                  <a:srgbClr val="FF0000"/>
                </a:solidFill>
              </a:rPr>
              <a:t>을</a:t>
            </a:r>
            <a:r>
              <a:rPr lang="en-US" altLang="ko-KR" noProof="1">
                <a:solidFill>
                  <a:srgbClr val="FF0000"/>
                </a:solidFill>
              </a:rPr>
              <a:t> 잘 극복하는 방법</a:t>
            </a:r>
            <a:r>
              <a:rPr lang="en-US" altLang="ko-KR" noProof="1">
                <a:solidFill>
                  <a:schemeClr val="tx1"/>
                </a:solidFill>
              </a:rPr>
              <a:t>을 살펴보는 것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은퇴관리에 대한 승계과정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  <a:r>
              <a:rPr lang="ko-KR" altLang="en-US" sz="2000" b="1" noProof="1">
                <a:solidFill>
                  <a:schemeClr val="tx1"/>
                </a:solidFill>
              </a:rPr>
              <a:t> </a:t>
            </a:r>
            <a:endParaRPr lang="en-US" altLang="ko-KR" sz="2000" b="1" noProof="1">
              <a:solidFill>
                <a:schemeClr val="tx1"/>
              </a:solidFill>
            </a:endParaRPr>
          </a:p>
          <a:p>
            <a:pPr marL="285750" indent="-28575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lt"/>
              <a:buAutoNum type="arabicPeriod"/>
              <a:defRPr/>
            </a:pPr>
            <a:r>
              <a:rPr lang="ko-KR" sz="2000" b="1" noProof="1">
                <a:solidFill>
                  <a:srgbClr val="FF0000"/>
                </a:solidFill>
              </a:rPr>
              <a:t>명확한 은퇴</a:t>
            </a:r>
            <a:r>
              <a:rPr lang="ko-KR" altLang="en-US" sz="2000" b="1" noProof="1">
                <a:solidFill>
                  <a:srgbClr val="FF0000"/>
                </a:solidFill>
              </a:rPr>
              <a:t>스케줄</a:t>
            </a:r>
            <a:r>
              <a:rPr lang="ko-KR" sz="2000" b="1" noProof="1">
                <a:solidFill>
                  <a:srgbClr val="FF0000"/>
                </a:solidFill>
              </a:rPr>
              <a:t>의 수립</a:t>
            </a:r>
            <a:endParaRPr lang="en-US" altLang="ko-KR" sz="2000" b="1" noProof="1">
              <a:solidFill>
                <a:srgbClr val="FF0000"/>
              </a:solidFill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lt"/>
              <a:buAutoNum type="arabicPeriod"/>
              <a:defRPr/>
            </a:pPr>
            <a:endParaRPr lang="ko-KR" sz="2000" b="1" noProof="1">
              <a:solidFill>
                <a:srgbClr val="FF0000"/>
              </a:solidFill>
            </a:endParaRPr>
          </a:p>
          <a:p>
            <a:pPr marL="393700" indent="-285750" algn="just" eaLnBrk="1" hangingPunct="1">
              <a:buClr>
                <a:srgbClr val="0000FF"/>
              </a:buClr>
              <a:buFont typeface="Arial"/>
              <a:buChar char="•"/>
              <a:defRPr/>
            </a:pPr>
            <a:r>
              <a:rPr lang="ko-KR" altLang="ko-KR" noProof="1">
                <a:solidFill>
                  <a:schemeClr val="tx1"/>
                </a:solidFill>
              </a:rPr>
              <a:t>은퇴</a:t>
            </a:r>
            <a:r>
              <a:rPr lang="ko-KR" altLang="en-US" noProof="1">
                <a:solidFill>
                  <a:schemeClr val="tx1"/>
                </a:solidFill>
              </a:rPr>
              <a:t>스케줄</a:t>
            </a:r>
            <a:r>
              <a:rPr lang="ko-KR" altLang="ko-KR" noProof="1">
                <a:solidFill>
                  <a:schemeClr val="tx1"/>
                </a:solidFill>
              </a:rPr>
              <a:t>의 수립에 따른 장애물</a:t>
            </a:r>
            <a:endParaRPr lang="en-US" altLang="ko-KR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defRPr/>
            </a:pPr>
            <a:r>
              <a:rPr lang="ko-KR" altLang="ko-KR" noProof="1">
                <a:solidFill>
                  <a:schemeClr val="tx1"/>
                </a:solidFill>
              </a:rPr>
              <a:t> 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CEO혼자서도 회사를 이끌어갈 능력(영웅적 임무)이 있다고 믿는 것</a:t>
            </a: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ko-KR" noProof="1">
                <a:solidFill>
                  <a:schemeClr val="tx1"/>
                </a:solidFill>
              </a:rPr>
              <a:t>회사에서 물러난 이후의 삶에 대한 상실감</a:t>
            </a:r>
            <a:endParaRPr lang="en-US" altLang="ko-KR" noProof="1">
              <a:solidFill>
                <a:schemeClr val="tx1"/>
              </a:solidFill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ko-KR" altLang="ko-KR" sz="2000" noProof="1">
              <a:solidFill>
                <a:schemeClr val="tx1"/>
              </a:solidFill>
            </a:endParaRPr>
          </a:p>
          <a:p>
            <a:pPr marL="393700" indent="-285750" algn="just" eaLnBrk="1" hangingPunct="1">
              <a:buClr>
                <a:srgbClr val="0000FF"/>
              </a:buClr>
              <a:buFont typeface="Arial"/>
              <a:buChar char="•"/>
              <a:defRPr/>
            </a:pPr>
            <a:r>
              <a:rPr lang="ko-KR" altLang="ko-KR" noProof="1">
                <a:solidFill>
                  <a:schemeClr val="tx1"/>
                </a:solidFill>
              </a:rPr>
              <a:t>은퇴에 대한 유일한 해결방법은 현재의 CEO가 물러나는 것에 대한</a:t>
            </a:r>
            <a:r>
              <a:rPr lang="en-US" altLang="ko-KR" noProof="1">
                <a:solidFill>
                  <a:schemeClr val="tx1"/>
                </a:solidFill>
              </a:rPr>
              <a:t> </a:t>
            </a:r>
            <a:r>
              <a:rPr lang="ko-KR" altLang="ko-KR" noProof="1">
                <a:solidFill>
                  <a:srgbClr val="FF0000"/>
                </a:solidFill>
              </a:rPr>
              <a:t>명확한 </a:t>
            </a:r>
            <a:r>
              <a:rPr lang="ko-KR" altLang="en-US" noProof="1">
                <a:solidFill>
                  <a:srgbClr val="FF0000"/>
                </a:solidFill>
              </a:rPr>
              <a:t>은퇴 스케줄</a:t>
            </a:r>
            <a:r>
              <a:rPr lang="en-US" altLang="ko-KR" noProof="1">
                <a:solidFill>
                  <a:srgbClr val="FF0000"/>
                </a:solidFill>
              </a:rPr>
              <a:t>(</a:t>
            </a:r>
            <a:r>
              <a:rPr lang="ko-KR" altLang="ko-KR" noProof="1">
                <a:solidFill>
                  <a:srgbClr val="FF0000"/>
                </a:solidFill>
              </a:rPr>
              <a:t>예정표</a:t>
            </a:r>
            <a:r>
              <a:rPr lang="en-US" altLang="ko-KR" noProof="1">
                <a:solidFill>
                  <a:srgbClr val="FF0000"/>
                </a:solidFill>
              </a:rPr>
              <a:t>)</a:t>
            </a:r>
            <a:r>
              <a:rPr lang="ko-KR" altLang="ko-KR" noProof="1">
                <a:solidFill>
                  <a:schemeClr val="tx1"/>
                </a:solidFill>
              </a:rPr>
              <a:t>의 필요</a:t>
            </a:r>
            <a:r>
              <a:rPr lang="ko-KR" altLang="en-US" noProof="1">
                <a:solidFill>
                  <a:schemeClr val="tx1"/>
                </a:solidFill>
              </a:rPr>
              <a:t>성을 느끼고 </a:t>
            </a:r>
            <a:r>
              <a:rPr lang="ko-KR" altLang="en-US" noProof="1">
                <a:solidFill>
                  <a:srgbClr val="FF0000"/>
                </a:solidFill>
              </a:rPr>
              <a:t>스스로 은퇴계획을 수립</a:t>
            </a:r>
            <a:r>
              <a:rPr lang="ko-KR" altLang="en-US" noProof="1">
                <a:solidFill>
                  <a:schemeClr val="tx1"/>
                </a:solidFill>
              </a:rPr>
              <a:t>하는 것</a:t>
            </a:r>
            <a:r>
              <a:rPr lang="en-US" altLang="ko-KR" noProof="1">
                <a:solidFill>
                  <a:schemeClr val="tx1"/>
                </a:solidFill>
              </a:rPr>
              <a:t>.</a:t>
            </a:r>
            <a:endParaRPr lang="ko-KR" altLang="en-US" b="1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851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 err="1"/>
              <a:t>은퇴관리</a:t>
            </a:r>
            <a:r>
              <a:rPr lang="en-US" altLang="ko-KR" sz="3200" dirty="0"/>
              <a:t>: </a:t>
            </a:r>
            <a:r>
              <a:rPr lang="ko-KR" altLang="en-US" sz="3200" dirty="0" err="1"/>
              <a:t>승계과정</a:t>
            </a:r>
            <a:endParaRPr lang="ko-KR" altLang="en-US" sz="32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5" name="矩形 2"/>
          <p:cNvSpPr/>
          <p:nvPr/>
        </p:nvSpPr>
        <p:spPr>
          <a:xfrm>
            <a:off x="427673" y="1818005"/>
            <a:ext cx="8289925" cy="4538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</a:rPr>
              <a:t>은퇴관리에 대한 승계과정</a:t>
            </a:r>
            <a:r>
              <a:rPr lang="en-US" altLang="ko-KR" sz="2000" b="1" noProof="1">
                <a:solidFill>
                  <a:schemeClr val="tx1"/>
                </a:solidFill>
              </a:rPr>
              <a:t>:</a:t>
            </a:r>
          </a:p>
          <a:p>
            <a:pPr marL="285750" indent="-28575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/>
              <a:buNone/>
              <a:defRPr/>
            </a:pPr>
            <a:r>
              <a:rPr lang="en-US" sz="2000" b="1" noProof="1">
                <a:solidFill>
                  <a:srgbClr val="FF0000"/>
                </a:solidFill>
              </a:rPr>
              <a:t>2. </a:t>
            </a:r>
            <a:r>
              <a:rPr sz="2000" b="1" noProof="1">
                <a:solidFill>
                  <a:srgbClr val="FF0000"/>
                </a:solidFill>
              </a:rPr>
              <a:t>은퇴관리</a:t>
            </a:r>
            <a:r>
              <a:rPr lang="en-US" sz="2000" b="1" noProof="1">
                <a:solidFill>
                  <a:srgbClr val="FF0000"/>
                </a:solidFill>
              </a:rPr>
              <a:t> </a:t>
            </a:r>
            <a:r>
              <a:rPr sz="2000" b="1" noProof="1">
                <a:solidFill>
                  <a:srgbClr val="FF0000"/>
                </a:solidFill>
              </a:rPr>
              <a:t>시스템 개발</a:t>
            </a:r>
            <a:endParaRPr lang="en-US" sz="2000" b="1" noProof="1">
              <a:solidFill>
                <a:srgbClr val="FF0000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/>
              <a:buNone/>
              <a:defRPr/>
            </a:pPr>
            <a:endParaRPr sz="2000" b="1" noProof="1">
              <a:solidFill>
                <a:srgbClr val="FF0000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/>
              <a:buChar char="•"/>
              <a:defRPr/>
            </a:pPr>
            <a:r>
              <a:rPr noProof="1">
                <a:solidFill>
                  <a:schemeClr val="tx1"/>
                </a:solidFill>
              </a:rPr>
              <a:t>은퇴관리시스템</a:t>
            </a:r>
            <a:r>
              <a:rPr lang="en-US" noProof="1">
                <a:solidFill>
                  <a:schemeClr val="tx1"/>
                </a:solidFill>
              </a:rPr>
              <a:t>:</a:t>
            </a:r>
            <a:r>
              <a:rPr noProof="1">
                <a:solidFill>
                  <a:schemeClr val="tx1"/>
                </a:solidFill>
              </a:rPr>
              <a:t> 미래의 후계자를 위한 것이며 CEO가 은퇴하는 방법을 고민할 때 직면할 불편한 감정을 치유할 유일한 방법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/>
              <a:buChar char="•"/>
              <a:defRPr/>
            </a:pPr>
            <a:r>
              <a:rPr noProof="1">
                <a:solidFill>
                  <a:srgbClr val="00B0F0"/>
                </a:solidFill>
              </a:rPr>
              <a:t>현재의 CEO가 은퇴하기 전에 귀하의 자식들은 기업의 리더로서 활동을 시작할 수 없</a:t>
            </a:r>
            <a:r>
              <a:rPr lang="ko-KR" noProof="1">
                <a:solidFill>
                  <a:srgbClr val="00B0F0"/>
                </a:solidFill>
              </a:rPr>
              <a:t>음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/>
              <a:buChar char="•"/>
              <a:defRPr/>
            </a:pPr>
            <a:r>
              <a:rPr lang="ko-KR" noProof="1">
                <a:solidFill>
                  <a:schemeClr val="tx1"/>
                </a:solidFill>
              </a:rPr>
              <a:t>은퇴관리시스템 개발의 출발점</a:t>
            </a:r>
            <a:r>
              <a:rPr lang="en-US" altLang="ko-KR" noProof="1">
                <a:solidFill>
                  <a:schemeClr val="tx1"/>
                </a:solidFill>
              </a:rPr>
              <a:t>:</a:t>
            </a:r>
            <a:r>
              <a:rPr lang="ko-KR" noProof="1">
                <a:solidFill>
                  <a:schemeClr val="tx1"/>
                </a:solidFill>
              </a:rPr>
              <a:t> </a:t>
            </a:r>
            <a:r>
              <a:rPr lang="ko-KR" noProof="1">
                <a:solidFill>
                  <a:srgbClr val="FF0000"/>
                </a:solidFill>
              </a:rPr>
              <a:t>승계계획의 성문화</a:t>
            </a:r>
            <a:r>
              <a:rPr lang="en-US" altLang="ko-KR" noProof="1">
                <a:solidFill>
                  <a:srgbClr val="FF0000"/>
                </a:solidFill>
              </a:rPr>
              <a:t>, </a:t>
            </a:r>
            <a:r>
              <a:rPr lang="ko-KR" altLang="en-US" noProof="1">
                <a:solidFill>
                  <a:srgbClr val="FF0000"/>
                </a:solidFill>
              </a:rPr>
              <a:t>후계자의 선정이 매우 중요</a:t>
            </a:r>
            <a:r>
              <a:rPr lang="ko-KR" noProof="1">
                <a:solidFill>
                  <a:srgbClr val="FF0000"/>
                </a:solidFill>
              </a:rPr>
              <a:t> 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/>
              <a:buChar char="•"/>
              <a:defRPr/>
            </a:pPr>
            <a:r>
              <a:rPr lang="ko-KR" noProof="1">
                <a:solidFill>
                  <a:schemeClr val="tx1"/>
                </a:solidFill>
              </a:rPr>
              <a:t>현재의 CEO가 </a:t>
            </a:r>
            <a:r>
              <a:rPr lang="ko-KR" noProof="1">
                <a:solidFill>
                  <a:srgbClr val="FF0000"/>
                </a:solidFill>
              </a:rPr>
              <a:t>은퇴 후 할 일</a:t>
            </a:r>
            <a:r>
              <a:rPr lang="ko-KR" noProof="1">
                <a:solidFill>
                  <a:schemeClr val="tx1"/>
                </a:solidFill>
              </a:rPr>
              <a:t>이 절대적으로 필요</a:t>
            </a:r>
            <a:endParaRPr lang="en-US" altLang="ko-KR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/>
              <a:buChar char="•"/>
              <a:defRPr/>
            </a:pPr>
            <a:endParaRPr lang="ko-KR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/>
              <a:buChar char="•"/>
              <a:defRPr/>
            </a:pPr>
            <a:endParaRPr lang="ko-KR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/>
              <a:buNone/>
              <a:defRPr/>
            </a:pPr>
            <a:r>
              <a:rPr lang="en-US" altLang="ko-KR" sz="2000" b="1" noProof="1">
                <a:solidFill>
                  <a:srgbClr val="FF0000"/>
                </a:solidFill>
              </a:rPr>
              <a:t>3. </a:t>
            </a:r>
            <a:r>
              <a:rPr lang="ko-KR" sz="2000" b="1" noProof="1">
                <a:solidFill>
                  <a:srgbClr val="FF0000"/>
                </a:solidFill>
              </a:rPr>
              <a:t>은</a:t>
            </a:r>
            <a:r>
              <a:rPr sz="2000" b="1" noProof="1">
                <a:solidFill>
                  <a:srgbClr val="FF0000"/>
                </a:solidFill>
              </a:rPr>
              <a:t>퇴계획의 충실한 이행</a:t>
            </a:r>
            <a:r>
              <a:rPr lang="ko-KR" altLang="en-US" sz="2000" noProof="1">
                <a:solidFill>
                  <a:schemeClr val="tx1"/>
                </a:solidFill>
              </a:rPr>
              <a:t> </a:t>
            </a:r>
            <a:endParaRPr lang="en-US" altLang="ko-KR" sz="2000" noProof="1">
              <a:solidFill>
                <a:schemeClr val="tx1"/>
              </a:solidFill>
            </a:endParaRPr>
          </a:p>
          <a:p>
            <a:pPr marL="107950" algn="just" eaLnBrk="1" hangingPunct="1">
              <a:buClr>
                <a:srgbClr val="0000FF"/>
              </a:buClr>
              <a:buFont typeface="Arial"/>
              <a:buNone/>
              <a:defRPr/>
            </a:pPr>
            <a:endParaRPr lang="ko-KR" altLang="en-US" sz="2000" noProof="1">
              <a:solidFill>
                <a:schemeClr val="tx1"/>
              </a:solidFill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Arial"/>
              <a:buChar char="•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은퇴계획을 어디서 배우고 실천할 것인가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?  </a:t>
            </a:r>
            <a:r>
              <a:rPr lang="ko-KR" altLang="en-US" noProof="1">
                <a:solidFill>
                  <a:schemeClr val="tx1"/>
                </a:solidFill>
                <a:sym typeface="+mn-ea"/>
              </a:rPr>
              <a:t>이의 해결방법</a:t>
            </a: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외부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</a:t>
            </a:r>
            <a:r>
              <a:rPr noProof="1">
                <a:solidFill>
                  <a:schemeClr val="tx1"/>
                </a:solidFill>
                <a:sym typeface="+mn-ea"/>
              </a:rPr>
              <a:t>미국의 가족기업협회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(</a:t>
            </a:r>
            <a:r>
              <a:rPr noProof="1">
                <a:solidFill>
                  <a:schemeClr val="tx1"/>
                </a:solidFill>
                <a:sym typeface="+mn-ea"/>
              </a:rPr>
              <a:t>F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FI)</a:t>
            </a:r>
            <a:r>
              <a:rPr noProof="1">
                <a:solidFill>
                  <a:schemeClr val="tx1"/>
                </a:solidFill>
                <a:sym typeface="+mn-ea"/>
              </a:rPr>
              <a:t>, 유럽의 가족기업 네트워크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(</a:t>
            </a:r>
            <a:r>
              <a:rPr noProof="1">
                <a:solidFill>
                  <a:schemeClr val="tx1"/>
                </a:solidFill>
                <a:sym typeface="+mn-ea"/>
              </a:rPr>
              <a:t>FBN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)</a:t>
            </a:r>
            <a:r>
              <a:rPr noProof="1">
                <a:solidFill>
                  <a:schemeClr val="tx1"/>
                </a:solidFill>
                <a:sym typeface="+mn-ea"/>
              </a:rPr>
              <a:t>, 호주의 가족기업협회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(</a:t>
            </a:r>
            <a:r>
              <a:rPr noProof="1">
                <a:solidFill>
                  <a:schemeClr val="tx1"/>
                </a:solidFill>
                <a:sym typeface="+mn-ea"/>
              </a:rPr>
              <a:t>AFBA</a:t>
            </a:r>
            <a:r>
              <a:rPr lang="en-US" noProof="1">
                <a:solidFill>
                  <a:schemeClr val="tx1"/>
                </a:solidFill>
                <a:sym typeface="+mn-ea"/>
              </a:rPr>
              <a:t>)</a:t>
            </a:r>
            <a:r>
              <a:rPr noProof="1">
                <a:solidFill>
                  <a:schemeClr val="tx1"/>
                </a:solidFill>
                <a:sym typeface="+mn-ea"/>
              </a:rPr>
              <a:t>와 같은 외부 네트워크를 통한 해결책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r>
              <a:rPr lang="ko-KR" altLang="en-US" noProof="1">
                <a:solidFill>
                  <a:schemeClr val="tx1"/>
                </a:solidFill>
                <a:sym typeface="+mn-ea"/>
              </a:rPr>
              <a:t>내부</a:t>
            </a:r>
            <a:r>
              <a:rPr lang="en-US" altLang="ko-KR" noProof="1">
                <a:solidFill>
                  <a:schemeClr val="tx1"/>
                </a:solidFill>
                <a:sym typeface="+mn-ea"/>
              </a:rPr>
              <a:t>: 이사회와 가족위원회(가족회의)</a:t>
            </a: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565150" indent="-457200" algn="just" eaLnBrk="1" hangingPunct="1">
              <a:buClr>
                <a:srgbClr val="0000FF"/>
              </a:buClr>
              <a:buFont typeface="+mj-ea"/>
              <a:buAutoNum type="circleNumDbPlain"/>
              <a:defRPr/>
            </a:pPr>
            <a:endParaRPr lang="en-US" altLang="ko-KR" noProof="1">
              <a:solidFill>
                <a:schemeClr val="tx1"/>
              </a:solidFill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420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n-US" altLang="ko-KR" sz="3200"/>
              <a:t>4. </a:t>
            </a:r>
            <a:r>
              <a:rPr lang="ko-KR" altLang="en-US" sz="3200"/>
              <a:t>은퇴관리</a:t>
            </a:r>
            <a:r>
              <a:rPr lang="en-US" altLang="ko-KR" sz="3200"/>
              <a:t>: </a:t>
            </a:r>
            <a:r>
              <a:rPr lang="ko-KR" altLang="en-US" sz="3200"/>
              <a:t>은퇴시기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52412" y="1412776"/>
            <a:ext cx="8639175" cy="30620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lvl="0" indent="-285750" eaLnBrk="1" hangingPunct="1">
              <a:lnSpc>
                <a:spcPct val="130000"/>
              </a:lnSpc>
              <a:buFont typeface="Wingdings"/>
              <a:buChar char="Ø"/>
              <a:defRPr/>
            </a:pPr>
            <a:r>
              <a:rPr lang="ko-KR" altLang="en-US" sz="2000" b="1" dirty="0">
                <a:latin typeface="+mj-lt"/>
                <a:ea typeface="Microsoft YaHei"/>
              </a:rPr>
              <a:t>은퇴시기</a:t>
            </a:r>
            <a:r>
              <a:rPr lang="en-US" altLang="ko-KR" sz="2000" dirty="0">
                <a:latin typeface="Arial"/>
                <a:ea typeface="Microsoft YaHei"/>
              </a:rPr>
              <a:t>: </a:t>
            </a:r>
            <a:r>
              <a:rPr lang="ko-KR" altLang="en-US" dirty="0">
                <a:latin typeface="Arial"/>
                <a:ea typeface="Microsoft YaHei"/>
              </a:rPr>
              <a:t>보통 </a:t>
            </a:r>
            <a:r>
              <a:rPr lang="en-US" altLang="ko-KR" dirty="0">
                <a:latin typeface="Arial"/>
                <a:ea typeface="Microsoft YaHei"/>
              </a:rPr>
              <a:t>70</a:t>
            </a:r>
            <a:r>
              <a:rPr lang="ko-KR" altLang="en-US" dirty="0">
                <a:latin typeface="Arial"/>
                <a:ea typeface="Microsoft YaHei"/>
              </a:rPr>
              <a:t>대 말</a:t>
            </a:r>
            <a:r>
              <a:rPr lang="en-US" altLang="ko-KR" dirty="0">
                <a:latin typeface="Arial"/>
                <a:ea typeface="Microsoft YaHei"/>
              </a:rPr>
              <a:t>~</a:t>
            </a:r>
            <a:r>
              <a:rPr lang="ko-KR" altLang="en-US" dirty="0">
                <a:latin typeface="Arial"/>
                <a:ea typeface="Microsoft YaHei"/>
              </a:rPr>
              <a:t> </a:t>
            </a:r>
            <a:r>
              <a:rPr lang="en-US" altLang="ko-KR" dirty="0">
                <a:latin typeface="Arial"/>
                <a:ea typeface="Microsoft YaHei"/>
              </a:rPr>
              <a:t>80</a:t>
            </a:r>
            <a:r>
              <a:rPr lang="ko-KR" altLang="en-US" dirty="0">
                <a:latin typeface="Arial"/>
                <a:ea typeface="Microsoft YaHei"/>
              </a:rPr>
              <a:t>대 초</a:t>
            </a:r>
          </a:p>
          <a:p>
            <a:pPr marL="285750" lvl="0" indent="-285750" eaLnBrk="1" hangingPunct="1">
              <a:lnSpc>
                <a:spcPct val="130000"/>
              </a:lnSpc>
              <a:buFont typeface="Wingdings"/>
              <a:buChar char="Ø"/>
              <a:defRPr/>
            </a:pPr>
            <a:endParaRPr lang="en-US" altLang="ko-KR" dirty="0">
              <a:latin typeface="Arial"/>
              <a:ea typeface="Microsoft YaHei"/>
            </a:endParaRPr>
          </a:p>
          <a:p>
            <a:pPr lvl="0" eaLnBrk="1" hangingPunct="1">
              <a:lnSpc>
                <a:spcPct val="130000"/>
              </a:lnSpc>
              <a:buFont typeface="Arial"/>
              <a:buNone/>
              <a:defRPr/>
            </a:pPr>
            <a:r>
              <a:rPr lang="en-US" altLang="ko-KR" dirty="0">
                <a:latin typeface="Arial"/>
                <a:ea typeface="Microsoft YaHei"/>
              </a:rPr>
              <a:t>                    </a:t>
            </a:r>
            <a:r>
              <a:rPr lang="ko-KR" altLang="en-US" dirty="0">
                <a:latin typeface="Arial"/>
                <a:ea typeface="Microsoft YaHei"/>
              </a:rPr>
              <a:t>그러나 이는 개인의 건강</a:t>
            </a:r>
            <a:r>
              <a:rPr lang="en-US" altLang="ko-KR" dirty="0">
                <a:latin typeface="Arial"/>
                <a:ea typeface="Microsoft YaHei"/>
              </a:rPr>
              <a:t>, </a:t>
            </a:r>
            <a:r>
              <a:rPr lang="ko-KR" altLang="en-US" dirty="0">
                <a:latin typeface="Arial"/>
                <a:ea typeface="Microsoft YaHei"/>
              </a:rPr>
              <a:t>후계자 문제</a:t>
            </a:r>
            <a:r>
              <a:rPr lang="en-US" altLang="ko-KR" dirty="0">
                <a:latin typeface="Arial"/>
                <a:ea typeface="Microsoft YaHei"/>
              </a:rPr>
              <a:t>, </a:t>
            </a:r>
            <a:r>
              <a:rPr lang="ko-KR" altLang="en-US" dirty="0">
                <a:latin typeface="Arial"/>
                <a:ea typeface="Microsoft YaHei"/>
              </a:rPr>
              <a:t>기업의 경영전략 등에</a:t>
            </a:r>
          </a:p>
          <a:p>
            <a:pPr lvl="0" eaLnBrk="1" hangingPunct="1">
              <a:lnSpc>
                <a:spcPct val="130000"/>
              </a:lnSpc>
              <a:buFont typeface="Arial"/>
              <a:buNone/>
              <a:defRPr/>
            </a:pPr>
            <a:r>
              <a:rPr lang="en-US" altLang="ko-KR" dirty="0">
                <a:latin typeface="Arial"/>
                <a:ea typeface="Microsoft YaHei"/>
              </a:rPr>
              <a:t>                </a:t>
            </a:r>
            <a:r>
              <a:rPr lang="ko-KR" altLang="en-US" dirty="0">
                <a:latin typeface="Arial"/>
                <a:ea typeface="Microsoft YaHei"/>
              </a:rPr>
              <a:t>    따라 다름</a:t>
            </a:r>
            <a:r>
              <a:rPr lang="en-US" altLang="ko-KR" dirty="0">
                <a:latin typeface="Arial"/>
                <a:ea typeface="Microsoft YaHei"/>
              </a:rPr>
              <a:t>.</a:t>
            </a:r>
          </a:p>
          <a:p>
            <a:pPr lvl="0" eaLnBrk="1" hangingPunct="1">
              <a:lnSpc>
                <a:spcPct val="130000"/>
              </a:lnSpc>
              <a:buFont typeface="Arial"/>
              <a:buNone/>
              <a:defRPr/>
            </a:pPr>
            <a:endParaRPr lang="en-US" altLang="ko-KR" sz="2000" dirty="0">
              <a:latin typeface="Arial"/>
              <a:ea typeface="Microsoft YaHei"/>
            </a:endParaRPr>
          </a:p>
          <a:p>
            <a:pPr marL="285750" lvl="0" indent="-285750" eaLnBrk="1" hangingPunct="1">
              <a:lnSpc>
                <a:spcPct val="130000"/>
              </a:lnSpc>
              <a:buFont typeface="Wingdings"/>
              <a:buChar char="Ø"/>
              <a:defRPr/>
            </a:pPr>
            <a:r>
              <a:rPr lang="ko-KR" altLang="en-US" sz="2000" b="1" dirty="0">
                <a:latin typeface="+mj-lt"/>
                <a:ea typeface="Microsoft YaHei"/>
              </a:rPr>
              <a:t>퇴직금</a:t>
            </a:r>
            <a:r>
              <a:rPr lang="en-US" altLang="ko-KR" sz="2000" dirty="0">
                <a:latin typeface="Arial"/>
                <a:ea typeface="Microsoft YaHei"/>
              </a:rPr>
              <a:t>: </a:t>
            </a:r>
            <a:r>
              <a:rPr lang="ko-KR" altLang="en-US" dirty="0">
                <a:latin typeface="Arial"/>
                <a:ea typeface="Microsoft YaHei"/>
              </a:rPr>
              <a:t>생전퇴직</a:t>
            </a:r>
            <a:r>
              <a:rPr lang="en-US" altLang="ko-KR" dirty="0">
                <a:latin typeface="Arial"/>
                <a:ea typeface="Microsoft YaHei"/>
              </a:rPr>
              <a:t>, </a:t>
            </a:r>
            <a:r>
              <a:rPr lang="ko-KR" altLang="en-US" dirty="0">
                <a:latin typeface="Arial"/>
                <a:ea typeface="Microsoft YaHei"/>
              </a:rPr>
              <a:t>사망퇴직은 다름</a:t>
            </a:r>
          </a:p>
          <a:p>
            <a:pPr lvl="0" eaLnBrk="1" hangingPunct="1">
              <a:lnSpc>
                <a:spcPct val="130000"/>
              </a:lnSpc>
              <a:buFont typeface="Arial"/>
              <a:buNone/>
              <a:defRPr/>
            </a:pPr>
            <a:r>
              <a:rPr lang="en-US" altLang="ko-KR" dirty="0">
                <a:latin typeface="Arial"/>
                <a:ea typeface="Microsoft YaHei"/>
              </a:rPr>
              <a:t>                  </a:t>
            </a:r>
            <a:r>
              <a:rPr lang="ko-KR" altLang="en-US" dirty="0">
                <a:latin typeface="Arial"/>
                <a:ea typeface="Microsoft YaHei"/>
              </a:rPr>
              <a:t>현실적인 퇴직으로 보는 경우와 보지 않는 경우</a:t>
            </a:r>
            <a:r>
              <a:rPr lang="en-US" altLang="ko-KR" dirty="0">
                <a:latin typeface="Arial"/>
                <a:ea typeface="Microsoft YaHei"/>
              </a:rPr>
              <a:t>(</a:t>
            </a:r>
            <a:r>
              <a:rPr lang="ko-KR" altLang="en-US" dirty="0">
                <a:latin typeface="Arial"/>
                <a:ea typeface="Microsoft YaHei"/>
              </a:rPr>
              <a:t>세법</a:t>
            </a:r>
            <a:r>
              <a:rPr lang="en-US" altLang="ko-KR" dirty="0">
                <a:latin typeface="Arial"/>
                <a:ea typeface="Microsoft YaHei"/>
              </a:rPr>
              <a:t>), </a:t>
            </a:r>
          </a:p>
          <a:p>
            <a:pPr lvl="0" eaLnBrk="1" hangingPunct="1">
              <a:lnSpc>
                <a:spcPct val="130000"/>
              </a:lnSpc>
              <a:buFont typeface="Arial"/>
              <a:buNone/>
              <a:defRPr/>
            </a:pPr>
            <a:r>
              <a:rPr lang="en-US" altLang="ko-KR" dirty="0">
                <a:latin typeface="Arial"/>
                <a:ea typeface="Microsoft YaHei"/>
              </a:rPr>
              <a:t>                  </a:t>
            </a:r>
            <a:r>
              <a:rPr lang="ko-KR" altLang="en-US" dirty="0">
                <a:latin typeface="Arial"/>
                <a:ea typeface="Microsoft YaHei"/>
              </a:rPr>
              <a:t> </a:t>
            </a:r>
            <a:r>
              <a:rPr lang="en-US" altLang="ko-KR" dirty="0">
                <a:latin typeface="Arial"/>
                <a:ea typeface="Microsoft YaHei"/>
              </a:rPr>
              <a:t>(p.326, </a:t>
            </a:r>
            <a:r>
              <a:rPr lang="ko-KR" altLang="en-US" dirty="0">
                <a:latin typeface="Arial"/>
                <a:ea typeface="Microsoft YaHei"/>
              </a:rPr>
              <a:t>표 </a:t>
            </a:r>
            <a:r>
              <a:rPr lang="en-US" altLang="ko-KR" dirty="0">
                <a:latin typeface="Arial"/>
                <a:ea typeface="Microsoft YaHei"/>
              </a:rPr>
              <a:t>11-1 </a:t>
            </a:r>
            <a:r>
              <a:rPr lang="ko-KR" altLang="en-US" dirty="0">
                <a:latin typeface="Arial"/>
                <a:ea typeface="Microsoft YaHei"/>
              </a:rPr>
              <a:t>참조</a:t>
            </a:r>
            <a:r>
              <a:rPr lang="en-US" altLang="ko-KR" dirty="0">
                <a:latin typeface="Arial"/>
                <a:ea typeface="Microsoft YaHei"/>
              </a:rPr>
              <a:t>)</a:t>
            </a:r>
            <a:r>
              <a:rPr lang="ko-KR" altLang="en-US" dirty="0">
                <a:latin typeface="Arial"/>
                <a:ea typeface="Microsoft YaHei"/>
              </a:rPr>
              <a:t> </a:t>
            </a:r>
            <a:r>
              <a:rPr lang="en-US" altLang="ko-KR" dirty="0">
                <a:latin typeface="Arial"/>
                <a:ea typeface="Microsoft YaHei"/>
              </a:rPr>
              <a:t>.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6365" y="801965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2400" b="1"/>
              <a:t>1. </a:t>
            </a:r>
            <a:r>
              <a:rPr lang="ko-KR" altLang="en-US" sz="2400" b="1"/>
              <a:t>은퇴 시기</a:t>
            </a:r>
            <a:endParaRPr lang="en-US" altLang="ko-KR" sz="24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 err="1"/>
              <a:t>은퇴관리</a:t>
            </a:r>
            <a:r>
              <a:rPr lang="en-US" altLang="ko-KR" sz="3200" dirty="0"/>
              <a:t>: </a:t>
            </a:r>
            <a:r>
              <a:rPr lang="ko-KR" altLang="en-US" sz="3200" dirty="0" err="1"/>
              <a:t>은퇴시기</a:t>
            </a:r>
            <a:endParaRPr lang="ko-KR" altLang="en-US" sz="3200" dirty="0"/>
          </a:p>
        </p:txBody>
      </p:sp>
      <p:sp>
        <p:nvSpPr>
          <p:cNvPr id="7" name="직사각형 6"/>
          <p:cNvSpPr/>
          <p:nvPr/>
        </p:nvSpPr>
        <p:spPr>
          <a:xfrm>
            <a:off x="256365" y="668615"/>
            <a:ext cx="39565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2400" b="1" dirty="0"/>
              <a:t>2. </a:t>
            </a:r>
            <a:r>
              <a:rPr lang="ko-KR" altLang="en-US" sz="2400" b="1" dirty="0"/>
              <a:t>사업의 승계를 위한 대책</a:t>
            </a:r>
            <a:endParaRPr lang="en-US" altLang="ko-KR" sz="2400" b="1" dirty="0"/>
          </a:p>
        </p:txBody>
      </p:sp>
      <p:sp>
        <p:nvSpPr>
          <p:cNvPr id="8" name="矩形 2"/>
          <p:cNvSpPr/>
          <p:nvPr/>
        </p:nvSpPr>
        <p:spPr>
          <a:xfrm>
            <a:off x="150654" y="1818283"/>
            <a:ext cx="8843962" cy="4538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just" eaLnBrk="1" hangingPunct="1">
              <a:buClr>
                <a:srgbClr val="0000FF"/>
              </a:buClr>
              <a:buFont typeface="Wingdings"/>
              <a:buNone/>
              <a:defRPr/>
            </a:pPr>
            <a:endParaRPr lang="en-US" altLang="ko-KR" sz="2000" b="1" dirty="0">
              <a:solidFill>
                <a:schemeClr val="tx1"/>
              </a:solidFill>
            </a:endParaRPr>
          </a:p>
          <a:p>
            <a:pPr marL="285750" lvl="0" indent="-28575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r>
              <a:rPr sz="2000" b="1" dirty="0" err="1">
                <a:solidFill>
                  <a:schemeClr val="tx1"/>
                </a:solidFill>
              </a:rPr>
              <a:t>후계자</a:t>
            </a:r>
            <a:r>
              <a:rPr lang="ko-KR" altLang="en-US" sz="2000" b="1" dirty="0" err="1">
                <a:solidFill>
                  <a:schemeClr val="tx1"/>
                </a:solidFill>
              </a:rPr>
              <a:t>와의</a:t>
            </a:r>
            <a:r>
              <a:rPr lang="en-US" altLang="ko-KR" sz="2000" b="1" dirty="0" err="1">
                <a:solidFill>
                  <a:schemeClr val="tx1"/>
                </a:solidFill>
              </a:rPr>
              <a:t> </a:t>
            </a:r>
            <a:r>
              <a:rPr lang="ko-KR" altLang="en-US" sz="2000" b="1" dirty="0" err="1">
                <a:solidFill>
                  <a:schemeClr val="tx1"/>
                </a:solidFill>
              </a:rPr>
              <a:t>관계</a:t>
            </a:r>
            <a:r>
              <a:rPr lang="en-US" altLang="ko-KR" sz="2000" b="1" dirty="0" err="1">
                <a:solidFill>
                  <a:schemeClr val="tx1"/>
                </a:solidFill>
              </a:rPr>
              <a:t>: </a:t>
            </a:r>
            <a:r>
              <a:rPr lang="ko-KR" altLang="en-US" sz="2000" b="1" dirty="0" err="1">
                <a:solidFill>
                  <a:schemeClr val="tx1"/>
                </a:solidFill>
              </a:rPr>
              <a:t>점진적으로</a:t>
            </a:r>
            <a:r>
              <a:rPr lang="en-US" altLang="ko-KR" sz="2000" b="1" dirty="0" err="1">
                <a:solidFill>
                  <a:schemeClr val="tx1"/>
                </a:solidFill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</a:rPr>
              <a:t>경영권 승계</a:t>
            </a:r>
            <a:endParaRPr sz="2000" b="1" dirty="0">
              <a:solidFill>
                <a:schemeClr val="tx1"/>
              </a:solidFill>
            </a:endParaRPr>
          </a:p>
          <a:p>
            <a:pPr marL="392430" lvl="0" indent="-28448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r>
              <a:rPr dirty="0" err="1">
                <a:solidFill>
                  <a:schemeClr val="tx1"/>
                </a:solidFill>
              </a:rPr>
              <a:t>소유경영자인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CEO가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회사를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현실적으로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퇴직하는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경우는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회사의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실질적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경영권을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후계자에게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완전히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이양하고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대·내외적으로는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대주주의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지위로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남는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것을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의미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rgbClr val="FF0000"/>
                </a:solidFill>
              </a:rPr>
              <a:t>경영권 승계는 충분한 시간을 두고 점진적으로 이전</a:t>
            </a:r>
            <a:r>
              <a:rPr lang="ko-KR" altLang="en-US" dirty="0">
                <a:solidFill>
                  <a:schemeClr val="tx1"/>
                </a:solidFill>
              </a:rPr>
              <a:t>하는 것이 좋음</a:t>
            </a:r>
          </a:p>
          <a:p>
            <a:pPr marL="392430" lvl="0" indent="-28448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ko-KR" dirty="0">
              <a:solidFill>
                <a:schemeClr val="tx1"/>
              </a:solidFill>
            </a:endParaRPr>
          </a:p>
          <a:p>
            <a:pPr marL="284480" lvl="0" indent="-28448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r>
              <a:rPr sz="2000" b="1" dirty="0" err="1">
                <a:solidFill>
                  <a:schemeClr val="tx1"/>
                </a:solidFill>
              </a:rPr>
              <a:t>임원퇴직금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지급규정의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sz="2000" b="1" dirty="0" err="1">
                <a:solidFill>
                  <a:schemeClr val="tx1"/>
                </a:solidFill>
              </a:rPr>
              <a:t>제정</a:t>
            </a:r>
            <a:r>
              <a:rPr lang="ko-KR" altLang="en-US" sz="2000" dirty="0">
                <a:solidFill>
                  <a:schemeClr val="tx1"/>
                </a:solidFill>
              </a:rPr>
              <a:t> </a:t>
            </a:r>
          </a:p>
          <a:p>
            <a:pPr marL="393700" lvl="0" indent="-28575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r>
              <a:rPr dirty="0" err="1">
                <a:solidFill>
                  <a:srgbClr val="FF0000"/>
                </a:solidFill>
                <a:sym typeface="+mn-ea"/>
              </a:rPr>
              <a:t>임원퇴직금규정</a:t>
            </a:r>
            <a:r>
              <a:rPr dirty="0" err="1">
                <a:solidFill>
                  <a:schemeClr val="tx1"/>
                </a:solidFill>
                <a:sym typeface="+mn-ea"/>
              </a:rPr>
              <a:t>을</a:t>
            </a:r>
            <a:r>
              <a:rPr dirty="0">
                <a:solidFill>
                  <a:schemeClr val="tx1"/>
                </a:solidFill>
                <a:sym typeface="+mn-ea"/>
              </a:rPr>
              <a:t> </a:t>
            </a:r>
            <a:r>
              <a:rPr dirty="0" err="1">
                <a:solidFill>
                  <a:schemeClr val="tx1"/>
                </a:solidFill>
                <a:sym typeface="+mn-ea"/>
              </a:rPr>
              <a:t>작성해</a:t>
            </a:r>
            <a:r>
              <a:rPr dirty="0">
                <a:solidFill>
                  <a:schemeClr val="tx1"/>
                </a:solidFill>
                <a:sym typeface="+mn-ea"/>
              </a:rPr>
              <a:t> </a:t>
            </a:r>
            <a:r>
              <a:rPr dirty="0" err="1">
                <a:solidFill>
                  <a:schemeClr val="tx1"/>
                </a:solidFill>
                <a:sym typeface="+mn-ea"/>
              </a:rPr>
              <a:t>두는</a:t>
            </a:r>
            <a:r>
              <a:rPr dirty="0">
                <a:solidFill>
                  <a:schemeClr val="tx1"/>
                </a:solidFill>
                <a:sym typeface="+mn-ea"/>
              </a:rPr>
              <a:t> </a:t>
            </a:r>
            <a:r>
              <a:rPr dirty="0" err="1">
                <a:solidFill>
                  <a:schemeClr val="tx1"/>
                </a:solidFill>
                <a:sym typeface="+mn-ea"/>
              </a:rPr>
              <a:t>것이</a:t>
            </a:r>
            <a:r>
              <a:rPr dirty="0">
                <a:solidFill>
                  <a:schemeClr val="tx1"/>
                </a:solidFill>
                <a:sym typeface="+mn-ea"/>
              </a:rPr>
              <a:t> </a:t>
            </a:r>
            <a:r>
              <a:rPr dirty="0" err="1">
                <a:solidFill>
                  <a:schemeClr val="tx1"/>
                </a:solidFill>
                <a:sym typeface="+mn-ea"/>
              </a:rPr>
              <a:t>가장</a:t>
            </a:r>
            <a:r>
              <a:rPr dirty="0">
                <a:solidFill>
                  <a:schemeClr val="tx1"/>
                </a:solidFill>
                <a:sym typeface="+mn-ea"/>
              </a:rPr>
              <a:t> </a:t>
            </a:r>
            <a:r>
              <a:rPr dirty="0" err="1">
                <a:solidFill>
                  <a:schemeClr val="tx1"/>
                </a:solidFill>
                <a:sym typeface="+mn-ea"/>
              </a:rPr>
              <a:t>바람직</a:t>
            </a:r>
            <a:r>
              <a:rPr lang="ko-KR" altLang="en-US" dirty="0">
                <a:solidFill>
                  <a:schemeClr val="tx1"/>
                </a:solidFill>
                <a:sym typeface="+mn-ea"/>
              </a:rPr>
              <a:t>함</a:t>
            </a:r>
          </a:p>
          <a:p>
            <a:pPr marL="393700" lvl="0" indent="-28575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r>
              <a:rPr lang="en-US" altLang="ko-KR" dirty="0" err="1">
                <a:solidFill>
                  <a:schemeClr val="tx1"/>
                </a:solidFill>
                <a:sym typeface="+mn-ea"/>
              </a:rPr>
              <a:t>퇴직금액이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산정된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것이라면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세무상은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당연히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손금으로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인정</a:t>
            </a:r>
          </a:p>
          <a:p>
            <a:pPr marL="393700" lvl="0" indent="-28575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dirty="0">
              <a:solidFill>
                <a:schemeClr val="tx1"/>
              </a:solidFill>
              <a:sym typeface="+mn-ea"/>
            </a:endParaRPr>
          </a:p>
          <a:p>
            <a:pPr marL="284480" lvl="0" indent="-28448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r>
              <a:rPr lang="en-US" altLang="ko-KR" sz="2000" b="1" dirty="0" err="1">
                <a:solidFill>
                  <a:schemeClr val="tx1"/>
                </a:solidFill>
                <a:sym typeface="+mn-ea"/>
              </a:rPr>
              <a:t>임원보수의</a:t>
            </a:r>
            <a:r>
              <a:rPr lang="en-US" altLang="ko-KR" sz="20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sz="2000" b="1" dirty="0" err="1">
                <a:solidFill>
                  <a:schemeClr val="tx1"/>
                </a:solidFill>
                <a:sym typeface="+mn-ea"/>
              </a:rPr>
              <a:t>적정액</a:t>
            </a:r>
            <a:r>
              <a:rPr lang="en-US" altLang="ko-KR" sz="20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sz="2000" b="1" dirty="0" err="1">
                <a:solidFill>
                  <a:schemeClr val="tx1"/>
                </a:solidFill>
                <a:sym typeface="+mn-ea"/>
              </a:rPr>
              <a:t>인상</a:t>
            </a:r>
            <a:endParaRPr lang="en-US" altLang="ko-KR" sz="2000" b="1" dirty="0">
              <a:solidFill>
                <a:schemeClr val="tx1"/>
              </a:solidFill>
              <a:sym typeface="+mn-ea"/>
            </a:endParaRPr>
          </a:p>
          <a:p>
            <a:pPr marL="392430" lvl="0" indent="-28448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경영자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등에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대해서는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적정한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보수를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책정하는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것</a:t>
            </a:r>
            <a:r>
              <a:rPr lang="ko-KR" altLang="en-US" dirty="0">
                <a:solidFill>
                  <a:schemeClr val="tx1"/>
                </a:solidFill>
                <a:sym typeface="+mn-ea"/>
              </a:rPr>
              <a:t>이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세무대책으로서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중요</a:t>
            </a:r>
            <a:endParaRPr lang="en-US" altLang="ko-KR" dirty="0">
              <a:solidFill>
                <a:schemeClr val="tx1"/>
              </a:solidFill>
              <a:sym typeface="+mn-ea"/>
            </a:endParaRPr>
          </a:p>
          <a:p>
            <a:pPr marL="392430" lvl="0" indent="-28448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dirty="0">
              <a:solidFill>
                <a:schemeClr val="tx1"/>
              </a:solidFill>
              <a:sym typeface="+mn-ea"/>
            </a:endParaRPr>
          </a:p>
          <a:p>
            <a:pPr marL="284480" lvl="0" indent="-284480" algn="just" eaLnBrk="1" hangingPunct="1">
              <a:buClr>
                <a:srgbClr val="0000FF"/>
              </a:buClr>
              <a:buFont typeface="Wingdings"/>
              <a:buChar char="p"/>
              <a:defRPr/>
            </a:pPr>
            <a:r>
              <a:rPr lang="ko-KR" altLang="en-US" sz="2000" b="1" dirty="0">
                <a:solidFill>
                  <a:srgbClr val="FF0000"/>
                </a:solidFill>
                <a:sym typeface="+mn-ea"/>
              </a:rPr>
              <a:t>생전퇴직의 효과</a:t>
            </a:r>
            <a:endParaRPr lang="ko-KR" altLang="en-US" sz="2000" b="1" dirty="0">
              <a:solidFill>
                <a:schemeClr val="tx1"/>
              </a:solidFill>
              <a:sym typeface="+mn-ea"/>
            </a:endParaRPr>
          </a:p>
          <a:p>
            <a:pPr marL="392430" lvl="0" indent="-28448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생전퇴직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의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경우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기업가정신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(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企業家精神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, 현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경영자인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CEO의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경영철학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거래처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및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금융기관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관계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,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나아가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종업원과의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관계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등)</a:t>
            </a:r>
            <a:r>
              <a:rPr lang="en-US" altLang="ko-KR" dirty="0">
                <a:solidFill>
                  <a:srgbClr val="FF0000"/>
                </a:solidFill>
                <a:sym typeface="+mn-ea"/>
              </a:rPr>
              <a:t>의 </a:t>
            </a: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이전이</a:t>
            </a:r>
            <a:r>
              <a:rPr lang="en-US" altLang="ko-KR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가능</a:t>
            </a:r>
            <a:endParaRPr lang="en-US" altLang="ko-KR" dirty="0">
              <a:solidFill>
                <a:srgbClr val="FF0000"/>
              </a:solidFill>
              <a:sym typeface="+mn-ea"/>
            </a:endParaRPr>
          </a:p>
          <a:p>
            <a:pPr marL="392430" lvl="0" indent="-28448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경영자의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조기교체에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의한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후계자의</a:t>
            </a:r>
            <a:r>
              <a:rPr lang="en-US" altLang="ko-KR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양성기간</a:t>
            </a:r>
            <a:r>
              <a:rPr lang="en-US" altLang="ko-KR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확보</a:t>
            </a:r>
            <a:r>
              <a:rPr lang="en-US" altLang="ko-KR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가능</a:t>
            </a:r>
            <a:endParaRPr lang="en-US" altLang="ko-KR" dirty="0">
              <a:solidFill>
                <a:schemeClr val="tx1"/>
              </a:solidFill>
              <a:sym typeface="+mn-ea"/>
            </a:endParaRPr>
          </a:p>
          <a:p>
            <a:pPr marL="392430" lvl="0" indent="-28448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후계자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에게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ko-KR" altLang="en-US" dirty="0">
                <a:solidFill>
                  <a:srgbClr val="FF0000"/>
                </a:solidFill>
                <a:sym typeface="+mn-ea"/>
              </a:rPr>
              <a:t>지배권과 경영권도 이전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: </a:t>
            </a:r>
            <a:r>
              <a:rPr lang="ko-KR" altLang="en-US" dirty="0">
                <a:solidFill>
                  <a:schemeClr val="tx1"/>
                </a:solidFill>
                <a:sym typeface="+mn-ea"/>
              </a:rPr>
              <a:t>후계자에게 경영의 </a:t>
            </a:r>
            <a:r>
              <a:rPr lang="ko-KR" altLang="en-US" dirty="0">
                <a:solidFill>
                  <a:srgbClr val="FF0000"/>
                </a:solidFill>
                <a:sym typeface="+mn-ea"/>
              </a:rPr>
              <a:t>참여 기회 </a:t>
            </a:r>
            <a:r>
              <a:rPr lang="ko-KR" altLang="en-US" dirty="0">
                <a:solidFill>
                  <a:schemeClr val="tx1"/>
                </a:solidFill>
                <a:sym typeface="+mn-ea"/>
              </a:rPr>
              <a:t>제공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, </a:t>
            </a:r>
            <a:r>
              <a:rPr lang="ko-KR" altLang="en-US" dirty="0">
                <a:solidFill>
                  <a:schemeClr val="tx1"/>
                </a:solidFill>
                <a:sym typeface="+mn-ea"/>
              </a:rPr>
              <a:t>일정시점이 지나면 오너는 일선에서 물러남</a:t>
            </a:r>
          </a:p>
          <a:p>
            <a:pPr marL="392430" lvl="0" indent="-284480" algn="just">
              <a:buClr>
                <a:srgbClr val="0000FF"/>
              </a:buClr>
              <a:buFont typeface="Wingdings"/>
              <a:buChar char="Ø"/>
              <a:defRPr/>
            </a:pP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생전퇴직은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회사의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지배권인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주식의</a:t>
            </a:r>
            <a:r>
              <a:rPr lang="en-US" altLang="ko-KR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이전도</a:t>
            </a:r>
            <a:r>
              <a:rPr lang="en-US" altLang="ko-KR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rgbClr val="FF0000"/>
                </a:solidFill>
                <a:sym typeface="+mn-ea"/>
              </a:rPr>
              <a:t>순조롭게</a:t>
            </a:r>
            <a:r>
              <a:rPr lang="en-US" altLang="ko-KR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할 수 있</a:t>
            </a:r>
            <a:r>
              <a:rPr lang="ko-KR" altLang="en-US" dirty="0">
                <a:solidFill>
                  <a:schemeClr val="tx1"/>
                </a:solidFill>
                <a:sym typeface="+mn-ea"/>
              </a:rPr>
              <a:t>음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.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회사의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세법상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주식평가의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인하를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altLang="ko-KR" dirty="0" err="1">
                <a:solidFill>
                  <a:schemeClr val="tx1"/>
                </a:solidFill>
                <a:sym typeface="+mn-ea"/>
              </a:rPr>
              <a:t>도모</a:t>
            </a:r>
            <a:r>
              <a:rPr lang="en-US" altLang="ko-KR" dirty="0">
                <a:solidFill>
                  <a:schemeClr val="tx1"/>
                </a:solidFill>
                <a:sym typeface="+mn-ea"/>
              </a:rPr>
              <a:t>, </a:t>
            </a:r>
          </a:p>
          <a:p>
            <a:pPr marL="450850" lvl="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dirty="0">
              <a:solidFill>
                <a:schemeClr val="tx1"/>
              </a:solidFill>
            </a:endParaRPr>
          </a:p>
          <a:p>
            <a:pPr marL="450850" lvl="0" indent="-342900" algn="just" eaLnBrk="1" hangingPunct="1">
              <a:buClr>
                <a:srgbClr val="0000FF"/>
              </a:buClr>
              <a:buFont typeface="Wingdings"/>
              <a:buChar char="Ø"/>
              <a:defRPr/>
            </a:pPr>
            <a:endParaRPr lang="en-US" altLang="ko-K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674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은퇴의 개념과 성격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은퇴의 유형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군주형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장군형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도지사형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대사형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승계과정에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의한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은퇴관리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   1. </a:t>
            </a:r>
            <a:r>
              <a:rPr lang="ko-KR" altLang="en-US" dirty="0">
                <a:latin typeface="Arial"/>
                <a:ea typeface="HY강B" pitchFamily="18" charset="-127"/>
              </a:rPr>
              <a:t>명확한 </a:t>
            </a:r>
            <a:r>
              <a:rPr lang="ko-KR" altLang="en-US" dirty="0" err="1">
                <a:latin typeface="Arial"/>
                <a:ea typeface="HY강B" pitchFamily="18" charset="-127"/>
              </a:rPr>
              <a:t>은퇴스케줄</a:t>
            </a:r>
            <a:r>
              <a:rPr lang="ko-KR" altLang="en-US" dirty="0">
                <a:latin typeface="Arial"/>
                <a:ea typeface="HY강B" pitchFamily="18" charset="-127"/>
              </a:rPr>
              <a:t> 수립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   2. </a:t>
            </a:r>
            <a:r>
              <a:rPr lang="ko-KR" altLang="en-US" dirty="0">
                <a:latin typeface="Arial"/>
                <a:ea typeface="HY강B" pitchFamily="18" charset="-127"/>
              </a:rPr>
              <a:t>은퇴관리시스템 개발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latin typeface="Arial"/>
                <a:ea typeface="HY강B" pitchFamily="18" charset="-127"/>
              </a:rPr>
              <a:t>    3. </a:t>
            </a:r>
            <a:r>
              <a:rPr lang="ko-KR" altLang="en-US" dirty="0" err="1">
                <a:latin typeface="Arial"/>
                <a:ea typeface="HY강B" pitchFamily="18" charset="-127"/>
              </a:rPr>
              <a:t>은퇴계획의</a:t>
            </a:r>
            <a:r>
              <a:rPr lang="ko-KR" altLang="en-US" dirty="0">
                <a:latin typeface="Arial"/>
                <a:ea typeface="HY강B" pitchFamily="18" charset="-127"/>
              </a:rPr>
              <a:t> 충실한 이행</a:t>
            </a: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lang="en-US" altLang="ko-KR" dirty="0"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은퇴시기에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따른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은퇴관리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  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1063</Words>
  <Application>Microsoft Office PowerPoint</Application>
  <PresentationFormat>화면 슬라이드 쇼(4:3)</PresentationFormat>
  <Paragraphs>180</Paragraphs>
  <Slides>13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13</vt:i4>
      </vt:variant>
    </vt:vector>
  </HeadingPairs>
  <TitlesOfParts>
    <vt:vector size="22" baseType="lpstr">
      <vt:lpstr>HY강B</vt:lpstr>
      <vt:lpstr>HY나무B</vt:lpstr>
      <vt:lpstr>HY울릉도M</vt:lpstr>
      <vt:lpstr>굴림체</vt:lpstr>
      <vt:lpstr>맑은 고딕</vt:lpstr>
      <vt:lpstr>Arial</vt:lpstr>
      <vt:lpstr>Wingdings</vt:lpstr>
      <vt:lpstr>Office 테마</vt:lpstr>
      <vt:lpstr>1_Office 테마</vt:lpstr>
      <vt:lpstr>11장. 은  퇴</vt:lpstr>
      <vt:lpstr>PowerPoint 프레젠테이션</vt:lpstr>
      <vt:lpstr>1. 은퇴의 개념과 성격</vt:lpstr>
      <vt:lpstr>1. 은퇴의 개념과 성격</vt:lpstr>
      <vt:lpstr>2. 은퇴의 유형별 특징과 새로운 관점</vt:lpstr>
      <vt:lpstr>2. 은퇴의 유형별 특징과 새로운 관점</vt:lpstr>
      <vt:lpstr>PowerPoint 프레젠테이션</vt:lpstr>
      <vt:lpstr>3. 은퇴관리: 승계과정</vt:lpstr>
      <vt:lpstr>3. 은퇴관리: 승계과정</vt:lpstr>
      <vt:lpstr>4. 은퇴관리: 은퇴시기</vt:lpstr>
      <vt:lpstr>4. 은퇴관리: 은퇴시기</vt:lpstr>
      <vt:lpstr>PowerPoint 프레젠테이션</vt:lpstr>
      <vt:lpstr>THANK  YOU!  &amp; 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220</cp:revision>
  <dcterms:created xsi:type="dcterms:W3CDTF">2013-03-31T21:35:37Z</dcterms:created>
  <dcterms:modified xsi:type="dcterms:W3CDTF">2026-07-26T02:49:15Z</dcterms:modified>
  <cp:version/>
</cp:coreProperties>
</file>