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4" r:id="rId2"/>
  </p:sldMasterIdLst>
  <p:notesMasterIdLst>
    <p:notesMasterId r:id="rId23"/>
  </p:notesMasterIdLst>
  <p:sldIdLst>
    <p:sldId id="321" r:id="rId3"/>
    <p:sldId id="257" r:id="rId4"/>
    <p:sldId id="500" r:id="rId5"/>
    <p:sldId id="763" r:id="rId6"/>
    <p:sldId id="764" r:id="rId7"/>
    <p:sldId id="766" r:id="rId8"/>
    <p:sldId id="767" r:id="rId9"/>
    <p:sldId id="770" r:id="rId10"/>
    <p:sldId id="771" r:id="rId11"/>
    <p:sldId id="772" r:id="rId12"/>
    <p:sldId id="775" r:id="rId13"/>
    <p:sldId id="776" r:id="rId14"/>
    <p:sldId id="777" r:id="rId15"/>
    <p:sldId id="791" r:id="rId16"/>
    <p:sldId id="778" r:id="rId17"/>
    <p:sldId id="779" r:id="rId18"/>
    <p:sldId id="780" r:id="rId19"/>
    <p:sldId id="781" r:id="rId20"/>
    <p:sldId id="522" r:id="rId21"/>
    <p:sldId id="553" r:id="rId22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18" autoAdjust="0"/>
    <p:restoredTop sz="83935" autoAdjust="0"/>
  </p:normalViewPr>
  <p:slideViewPr>
    <p:cSldViewPr>
      <p:cViewPr varScale="1">
        <p:scale>
          <a:sx n="72" d="100"/>
          <a:sy n="72" d="100"/>
        </p:scale>
        <p:origin x="2910" y="54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lvl="0"/>
            <a:fld id="{C68BB49E-9700-4D65-A110-F106A9DBC801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lvl="0"/>
            <a:fld id="{B218D12D-20AA-45BA-B03B-0D67958AE0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6368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4410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7107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5575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4908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43356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18744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5639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94277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04470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72028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2494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89581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7411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A12D9-EAC7-4629-B8F9-0F913AB62E95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71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E87D-3B96-4362-B928-787FC07A5BAE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2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12A3-2481-4359-8D55-F8CAB8439EB7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D705-F9F3-45B4-91F2-8E7257E48674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CC2E-CA37-4410-B152-A5F1777E49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73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201B1-8D8C-45FC-80F3-D591731266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7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BBD23-E92E-4B22-A2F4-2549E481E3A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20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6C52-0D54-4C2C-98BB-16FE86A3BE4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13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DBCEA-8E5D-404D-A102-09DC4C3304BD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0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80" r:id="rId4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0A7B3-6951-4F4E-B610-9A836CBDCA9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34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899592" y="980728"/>
            <a:ext cx="7344816" cy="1697086"/>
          </a:xfrm>
        </p:spPr>
        <p:txBody>
          <a:bodyPr anchor="ctr">
            <a:normAutofit/>
          </a:bodyPr>
          <a:lstStyle/>
          <a:p>
            <a:r>
              <a:rPr lang="en-US" altLang="ko-KR" sz="3200" b="1" dirty="0"/>
              <a:t>10</a:t>
            </a:r>
            <a:r>
              <a:rPr lang="ko-KR" altLang="en-US" sz="3200" b="1" dirty="0"/>
              <a:t>장</a:t>
            </a:r>
            <a:r>
              <a:rPr lang="en-US" altLang="ko-KR" sz="3200" b="1" dirty="0"/>
              <a:t>. </a:t>
            </a:r>
            <a:r>
              <a:rPr lang="ko-KR" altLang="en-US" sz="3200" b="1" dirty="0"/>
              <a:t>후계자 교육훈련과 </a:t>
            </a:r>
            <a:r>
              <a:rPr lang="ko-KR" altLang="en-US" sz="3200" b="1" dirty="0" err="1"/>
              <a:t>리더십개발</a:t>
            </a:r>
            <a:endParaRPr lang="ko-KR" altLang="en-US" sz="3200" b="1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0" y="6334446"/>
            <a:ext cx="2895600" cy="365125"/>
          </a:xfrm>
        </p:spPr>
        <p:txBody>
          <a:bodyPr/>
          <a:lstStyle/>
          <a:p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608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제목 42"/>
          <p:cNvSpPr txBox="1">
            <a:spLocks/>
          </p:cNvSpPr>
          <p:nvPr/>
        </p:nvSpPr>
        <p:spPr>
          <a:xfrm>
            <a:off x="344340" y="669736"/>
            <a:ext cx="7872950" cy="820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3500" b="1" kern="10" spc="-9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3500" b="1" kern="10" spc="-9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970648" y="3071854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1023082" y="3998365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970648" y="2296092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모서리가 둥근 직사각형 172"/>
          <p:cNvSpPr/>
          <p:nvPr/>
        </p:nvSpPr>
        <p:spPr>
          <a:xfrm>
            <a:off x="1246251" y="2954107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모서리가 둥근 직사각형 172"/>
          <p:cNvSpPr/>
          <p:nvPr/>
        </p:nvSpPr>
        <p:spPr>
          <a:xfrm>
            <a:off x="959122" y="3815534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Text Box 2"/>
          <p:cNvSpPr txBox="1">
            <a:spLocks noChangeArrowheads="1"/>
          </p:cNvSpPr>
          <p:nvPr/>
        </p:nvSpPr>
        <p:spPr bwMode="auto">
          <a:xfrm>
            <a:off x="1246251" y="307561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02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1897433" y="3096702"/>
            <a:ext cx="58243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후계자 교육훈련 프로그램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9" name="Text Box 2"/>
          <p:cNvSpPr txBox="1">
            <a:spLocks noChangeArrowheads="1"/>
          </p:cNvSpPr>
          <p:nvPr/>
        </p:nvSpPr>
        <p:spPr bwMode="auto">
          <a:xfrm>
            <a:off x="1268045" y="4021651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03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1904211" y="4011868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후계자의 </a:t>
            </a:r>
            <a:r>
              <a:rPr lang="ko-KR" altLang="en-US" sz="2000" b="1" dirty="0" err="1">
                <a:solidFill>
                  <a:schemeClr val="bg1"/>
                </a:solidFill>
                <a:latin typeface="Arial" charset="0"/>
              </a:rPr>
              <a:t>리더십개발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982615" y="2144613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 </a:t>
            </a:r>
            <a:r>
              <a:rPr lang="en-US" altLang="ko-KR" sz="2000" dirty="0"/>
              <a:t>        </a:t>
            </a:r>
            <a:r>
              <a:rPr lang="ko-KR" altLang="en-US" sz="2000" b="1" dirty="0"/>
              <a:t>후계자 교육훈련의 중요성</a:t>
            </a:r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268045" y="2162361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01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20411" y="6446699"/>
            <a:ext cx="2895600" cy="365125"/>
          </a:xfrm>
        </p:spPr>
        <p:txBody>
          <a:bodyPr/>
          <a:lstStyle/>
          <a:p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1023082" y="4982766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926436" y="4979045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err="1">
                <a:solidFill>
                  <a:schemeClr val="bg1"/>
                </a:solidFill>
                <a:latin typeface="Arial" charset="0"/>
              </a:rPr>
              <a:t>전문경영자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268045" y="4992548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084320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후계자 교육훈련의 중요성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23" name="矩形 2"/>
          <p:cNvSpPr/>
          <p:nvPr/>
        </p:nvSpPr>
        <p:spPr>
          <a:xfrm>
            <a:off x="611188" y="1916113"/>
            <a:ext cx="7920037" cy="4176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</a:rPr>
              <a:t>첫째로, 가족기업의 영속성을 보장하기 위해서</a:t>
            </a:r>
            <a:r>
              <a:rPr lang="en-US" sz="2000" b="1" noProof="1">
                <a:solidFill>
                  <a:schemeClr val="tx1"/>
                </a:solidFill>
              </a:rPr>
              <a:t>: </a:t>
            </a:r>
            <a:r>
              <a:rPr lang="ko-KR" altLang="en-US" sz="2000" b="1" noProof="1">
                <a:solidFill>
                  <a:schemeClr val="tx1"/>
                </a:solidFill>
              </a:rPr>
              <a:t>믿을만한 후계자</a:t>
            </a:r>
            <a:endParaRPr lang="en-US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sz="2000" b="1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ko-KR" altLang="en-US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</a:rPr>
              <a:t>둘째로, 가족기업 자체의 특성 때문</a:t>
            </a:r>
            <a:r>
              <a:rPr lang="ko-KR" sz="2000" b="1" noProof="1">
                <a:solidFill>
                  <a:schemeClr val="tx1"/>
                </a:solidFill>
              </a:rPr>
              <a:t>이다</a:t>
            </a:r>
            <a:r>
              <a:rPr lang="en-US" altLang="ko-KR" sz="2000" b="1" noProof="1">
                <a:solidFill>
                  <a:schemeClr val="tx1"/>
                </a:solidFill>
              </a:rPr>
              <a:t>: </a:t>
            </a:r>
            <a:r>
              <a:rPr lang="ko-KR" altLang="en-US" sz="2000" b="1" noProof="1">
                <a:solidFill>
                  <a:schemeClr val="tx1"/>
                </a:solidFill>
              </a:rPr>
              <a:t>기업과 가정의 리더</a:t>
            </a:r>
            <a:endParaRPr lang="en-US" altLang="ko-KR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ko-KR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ko-KR" sz="2000" b="1" noProof="1">
                <a:solidFill>
                  <a:schemeClr val="tx1"/>
                </a:solidFill>
              </a:rPr>
              <a:t>셋째로, 창업세대의 희망사항</a:t>
            </a:r>
            <a:r>
              <a:rPr lang="en-US" altLang="ko-KR" sz="2000" b="1" noProof="1">
                <a:solidFill>
                  <a:schemeClr val="tx1"/>
                </a:solidFill>
              </a:rPr>
              <a:t>: </a:t>
            </a:r>
            <a:r>
              <a:rPr lang="ko-KR" altLang="en-US" sz="2000" b="1" noProof="1">
                <a:solidFill>
                  <a:schemeClr val="tx1"/>
                </a:solidFill>
              </a:rPr>
              <a:t>능력있는 후계자</a:t>
            </a:r>
            <a:endParaRPr lang="en-US" altLang="ko-KR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ko-KR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ko-KR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ko-KR" sz="2000" b="1" noProof="1">
                <a:solidFill>
                  <a:schemeClr val="tx1"/>
                </a:solidFill>
              </a:rPr>
              <a:t>마지막으로, 사회적 여건의 성숙 때문이다</a:t>
            </a:r>
            <a:r>
              <a:rPr lang="en-US" altLang="ko-KR" sz="2000" b="1" noProof="1">
                <a:solidFill>
                  <a:schemeClr val="tx1"/>
                </a:solidFill>
              </a:rPr>
              <a:t>: </a:t>
            </a:r>
            <a:r>
              <a:rPr lang="ko-KR" altLang="en-US" sz="2000" b="1" noProof="1">
                <a:solidFill>
                  <a:schemeClr val="tx1"/>
                </a:solidFill>
              </a:rPr>
              <a:t>윤리경영</a:t>
            </a:r>
            <a:endParaRPr lang="ko-KR" altLang="ko-KR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ko-KR" sz="2000" b="1" noProof="1">
              <a:solidFill>
                <a:schemeClr val="tx1"/>
              </a:solidFill>
            </a:endParaRPr>
          </a:p>
          <a:p>
            <a:pPr marL="106680"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en-US" altLang="ko-KR" sz="2000" noProof="1">
              <a:solidFill>
                <a:schemeClr val="tx1"/>
              </a:solidFill>
            </a:endParaRPr>
          </a:p>
          <a:p>
            <a:pPr marL="10668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sz="2000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noProof="1">
              <a:solidFill>
                <a:schemeClr val="tx1"/>
              </a:solidFill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754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후계자 교육훈련 프로그램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63161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후계자</a:t>
            </a:r>
            <a:r>
              <a:rPr lang="en-US" altLang="ko-KR" sz="2400" b="1" dirty="0"/>
              <a:t>(whom) </a:t>
            </a:r>
            <a:r>
              <a:rPr lang="ko-KR" altLang="en-US" sz="2400" b="1" dirty="0"/>
              <a:t>교육훈련을 위한 준비사항</a:t>
            </a:r>
            <a:endParaRPr lang="en-US" altLang="ko-KR" sz="2400" b="1" dirty="0"/>
          </a:p>
        </p:txBody>
      </p:sp>
      <p:sp>
        <p:nvSpPr>
          <p:cNvPr id="6" name="矩形 2"/>
          <p:cNvSpPr/>
          <p:nvPr/>
        </p:nvSpPr>
        <p:spPr>
          <a:xfrm>
            <a:off x="358775" y="1916832"/>
            <a:ext cx="8785225" cy="4176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부모가 준비할 사항</a:t>
            </a:r>
            <a:endParaRPr lang="en-US" altLang="ko-KR" sz="2000" b="1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defRPr/>
            </a:pPr>
            <a:endParaRPr lang="ko-KR" altLang="en-US" sz="2000" b="1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</a:rPr>
              <a:t>자식들이 어렸을 때부터 </a:t>
            </a:r>
            <a:r>
              <a:rPr lang="ko-KR" altLang="en-US" sz="2000" noProof="1">
                <a:solidFill>
                  <a:srgbClr val="FF0000"/>
                </a:solidFill>
              </a:rPr>
              <a:t>승계를 위한 기초 작업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</a:rPr>
              <a:t>사업에 관한 좋은 점과 나쁜 점을 모두 자식에게 알려줌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</a:rPr>
              <a:t>자식들에게 가족 기업을 의무로서가 아니라 </a:t>
            </a:r>
            <a:r>
              <a:rPr lang="ko-KR" altLang="en-US" sz="2000" noProof="1">
                <a:solidFill>
                  <a:srgbClr val="FF0000"/>
                </a:solidFill>
              </a:rPr>
              <a:t>경력의 기회</a:t>
            </a:r>
            <a:r>
              <a:rPr lang="ko-KR" altLang="en-US" sz="2000" noProof="1">
                <a:solidFill>
                  <a:schemeClr val="tx1"/>
                </a:solidFill>
              </a:rPr>
              <a:t>로 제공</a:t>
            </a:r>
            <a:endParaRPr lang="en-US" altLang="ko-KR" sz="2000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dirty="0">
                <a:solidFill>
                  <a:srgbClr val="000000"/>
                </a:solidFill>
                <a:latin typeface="+mn-ea"/>
              </a:rPr>
              <a:t>남자</a:t>
            </a:r>
            <a:r>
              <a:rPr lang="en-US" altLang="ko-KR" sz="2000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2000" dirty="0">
                <a:solidFill>
                  <a:srgbClr val="000000"/>
                </a:solidFill>
                <a:latin typeface="+mn-ea"/>
              </a:rPr>
              <a:t>장남</a:t>
            </a:r>
            <a:r>
              <a:rPr lang="en-US" altLang="ko-KR" sz="2000" dirty="0">
                <a:solidFill>
                  <a:srgbClr val="000000"/>
                </a:solidFill>
                <a:latin typeface="+mn-ea"/>
              </a:rPr>
              <a:t>), </a:t>
            </a:r>
            <a:r>
              <a:rPr lang="ko-KR" altLang="en-US" sz="2000" dirty="0">
                <a:solidFill>
                  <a:srgbClr val="000000"/>
                </a:solidFill>
                <a:latin typeface="+mn-ea"/>
              </a:rPr>
              <a:t>여자 </a:t>
            </a:r>
            <a:r>
              <a:rPr lang="ko-KR" altLang="en-US" sz="2000" dirty="0">
                <a:solidFill>
                  <a:srgbClr val="FF3399"/>
                </a:solidFill>
                <a:latin typeface="+mn-ea"/>
              </a:rPr>
              <a:t>동등한 기회</a:t>
            </a:r>
            <a:r>
              <a:rPr lang="ko-KR" altLang="en-US" sz="2000" dirty="0">
                <a:solidFill>
                  <a:srgbClr val="000000"/>
                </a:solidFill>
                <a:latin typeface="+mn-ea"/>
              </a:rPr>
              <a:t> 제공</a:t>
            </a:r>
            <a:r>
              <a:rPr lang="en-US" altLang="ko-KR" sz="2000" dirty="0">
                <a:solidFill>
                  <a:srgbClr val="000000"/>
                </a:solidFill>
                <a:latin typeface="+mn-ea"/>
              </a:rPr>
              <a:t>:  </a:t>
            </a:r>
            <a:r>
              <a:rPr lang="ko-KR" altLang="en-US" sz="2000" dirty="0">
                <a:solidFill>
                  <a:srgbClr val="000000"/>
                </a:solidFill>
                <a:latin typeface="+mn-ea"/>
              </a:rPr>
              <a:t>차기 </a:t>
            </a:r>
            <a:r>
              <a:rPr lang="en-US" altLang="ko-KR" sz="2000" dirty="0">
                <a:solidFill>
                  <a:srgbClr val="000000"/>
                </a:solidFill>
                <a:latin typeface="+mn-ea"/>
              </a:rPr>
              <a:t>CEO</a:t>
            </a:r>
            <a:r>
              <a:rPr lang="ko-KR" altLang="en-US" sz="2000" dirty="0">
                <a:solidFill>
                  <a:srgbClr val="000000"/>
                </a:solidFill>
                <a:latin typeface="+mn-ea"/>
              </a:rPr>
              <a:t>로 여성</a:t>
            </a:r>
            <a:r>
              <a:rPr lang="en-US" altLang="ko-KR" sz="2000" dirty="0">
                <a:solidFill>
                  <a:srgbClr val="000000"/>
                </a:solidFill>
                <a:latin typeface="+mn-ea"/>
              </a:rPr>
              <a:t>, 34% </a:t>
            </a:r>
            <a:r>
              <a:rPr lang="ko-KR" altLang="en-US" sz="2000" dirty="0">
                <a:solidFill>
                  <a:srgbClr val="000000"/>
                </a:solidFill>
                <a:latin typeface="+mn-ea"/>
              </a:rPr>
              <a:t>이상</a:t>
            </a:r>
            <a:r>
              <a:rPr lang="ko-KR" altLang="en-US" sz="1400" b="1" dirty="0">
                <a:solidFill>
                  <a:srgbClr val="000000"/>
                </a:solidFill>
              </a:rPr>
              <a:t>   </a:t>
            </a:r>
          </a:p>
          <a:p>
            <a:pPr lvl="1"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ko-KR" altLang="en-US" sz="1400" b="1" dirty="0">
                <a:solidFill>
                  <a:srgbClr val="000000"/>
                </a:solidFill>
              </a:rPr>
              <a:t>				</a:t>
            </a:r>
            <a:r>
              <a:rPr lang="ko-KR" altLang="en-US" sz="1400" dirty="0">
                <a:solidFill>
                  <a:srgbClr val="000000"/>
                </a:solidFill>
              </a:rPr>
              <a:t>             </a:t>
            </a:r>
            <a:r>
              <a:rPr lang="en-US" altLang="ko-KR" sz="1400" dirty="0">
                <a:solidFill>
                  <a:srgbClr val="000000"/>
                </a:solidFill>
              </a:rPr>
              <a:t>( 2002 American Family Business Survey) </a:t>
            </a:r>
            <a:endParaRPr lang="en-US" altLang="ko-KR" sz="1400" dirty="0"/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</a:endParaRPr>
          </a:p>
          <a:p>
            <a:pPr marL="1079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ko-KR" altLang="en-US" sz="2000" noProof="1">
              <a:solidFill>
                <a:schemeClr val="tx1"/>
              </a:solidFill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</a:rPr>
              <a:t>후계자가 준비할 사항</a:t>
            </a:r>
            <a:endParaRPr lang="en-US" sz="2000" b="1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defRPr/>
            </a:pPr>
            <a:endParaRPr sz="2000" b="1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sz="2000" noProof="1">
                <a:solidFill>
                  <a:schemeClr val="tx1"/>
                </a:solidFill>
              </a:rPr>
              <a:t>먼저 가족기업에 대한 </a:t>
            </a:r>
            <a:r>
              <a:rPr sz="2000" noProof="1">
                <a:solidFill>
                  <a:srgbClr val="FF0000"/>
                </a:solidFill>
              </a:rPr>
              <a:t>관심과 열정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기업의 (참여에 관한) </a:t>
            </a:r>
            <a:r>
              <a:rPr lang="en-US" altLang="ko-KR" sz="2000" noProof="1">
                <a:solidFill>
                  <a:srgbClr val="FF0000"/>
                </a:solidFill>
              </a:rPr>
              <a:t>규칙</a:t>
            </a:r>
            <a:r>
              <a:rPr lang="ko-KR" altLang="en-US" sz="2000" noProof="1">
                <a:solidFill>
                  <a:srgbClr val="FF0000"/>
                </a:solidFill>
              </a:rPr>
              <a:t>준수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현재 가족기업을 통하여 평생 동안 </a:t>
            </a:r>
            <a:r>
              <a:rPr lang="en-US" altLang="ko-KR" sz="2000" noProof="1">
                <a:solidFill>
                  <a:srgbClr val="FF0000"/>
                </a:solidFill>
              </a:rPr>
              <a:t>즐기며 일을 할 수 있는</a:t>
            </a:r>
            <a:r>
              <a:rPr lang="ko-KR" altLang="en-US" sz="2000" noProof="1">
                <a:solidFill>
                  <a:srgbClr val="FF0000"/>
                </a:solidFill>
              </a:rPr>
              <a:t>가</a:t>
            </a:r>
            <a:r>
              <a:rPr lang="en-US" altLang="ko-KR" sz="2000" noProof="1">
                <a:solidFill>
                  <a:schemeClr val="tx1"/>
                </a:solidFill>
              </a:rPr>
              <a:t>?</a:t>
            </a:r>
            <a:r>
              <a:rPr lang="ko-KR" altLang="en-US" sz="2000" noProof="1">
                <a:solidFill>
                  <a:schemeClr val="tx1"/>
                </a:solidFill>
              </a:rPr>
              <a:t> 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</a:rPr>
              <a:t>혜택보다는 가능한 최대한의 </a:t>
            </a:r>
            <a:r>
              <a:rPr lang="ko-KR" altLang="en-US" sz="2000" noProof="1">
                <a:solidFill>
                  <a:srgbClr val="FF0000"/>
                </a:solidFill>
              </a:rPr>
              <a:t>공헌</a:t>
            </a:r>
            <a:r>
              <a:rPr lang="ko-KR" altLang="en-US" sz="2000" noProof="1">
                <a:solidFill>
                  <a:schemeClr val="tx1"/>
                </a:solidFill>
              </a:rPr>
              <a:t>을 하겠다는 생각을 가져야 함 </a:t>
            </a:r>
            <a:endParaRPr lang="en-US" altLang="ko-KR" sz="2000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162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후계자 교육훈련 프로그램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63161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후계자</a:t>
            </a:r>
            <a:r>
              <a:rPr lang="en-US" altLang="ko-KR" sz="2400" b="1" dirty="0"/>
              <a:t>(whom) </a:t>
            </a:r>
            <a:r>
              <a:rPr lang="ko-KR" altLang="en-US" sz="2400" b="1" dirty="0"/>
              <a:t>교육훈련을 위한 준비사항</a:t>
            </a:r>
            <a:endParaRPr lang="en-US" altLang="ko-KR" sz="2400" b="1" dirty="0"/>
          </a:p>
        </p:txBody>
      </p:sp>
      <p:sp>
        <p:nvSpPr>
          <p:cNvPr id="7" name="矩形 6"/>
          <p:cNvSpPr/>
          <p:nvPr/>
        </p:nvSpPr>
        <p:spPr>
          <a:xfrm>
            <a:off x="468313" y="1343025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 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 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9-1 &gt; 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1세대(부모)와 2,3세대(자식)의 관점 차이 </a:t>
            </a:r>
            <a:r>
              <a:rPr lang="ko-KR" altLang="en-US" noProof="1">
                <a:solidFill>
                  <a:srgbClr val="000000"/>
                </a:solidFill>
                <a:latin typeface="굴림체" panose="020B0609000101010101" charset="-127"/>
                <a:ea typeface="굴림체" panose="020B0609000101010101" charset="-127"/>
              </a:rPr>
              <a:t> </a:t>
            </a:r>
          </a:p>
        </p:txBody>
      </p:sp>
      <p:graphicFrame>
        <p:nvGraphicFramePr>
          <p:cNvPr id="8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78765"/>
              </p:ext>
            </p:extLst>
          </p:nvPr>
        </p:nvGraphicFramePr>
        <p:xfrm>
          <a:off x="971550" y="1917700"/>
          <a:ext cx="7221538" cy="2995613"/>
        </p:xfrm>
        <a:graphic>
          <a:graphicData uri="http://schemas.openxmlformats.org/drawingml/2006/table">
            <a:tbl>
              <a:tblPr/>
              <a:tblGrid>
                <a:gridCol w="371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292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1세대(부  모)</a:t>
                      </a:r>
                    </a:p>
                  </a:txBody>
                  <a:tcPr marL="91444" marR="9144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2,3세대(자  식)</a:t>
                      </a: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12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정치적 혼란기, 극도의 가난</a:t>
                      </a:r>
                    </a:p>
                  </a:txBody>
                  <a:tcPr marL="91444" marR="9144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번영, 행운</a:t>
                      </a: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053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공식적 교육의 기회 적거나 부재</a:t>
                      </a:r>
                    </a:p>
                  </a:txBody>
                  <a:tcPr marL="91444" marR="9144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선진국의 </a:t>
                      </a: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서구교육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MBA </a:t>
                      </a: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12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근면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검소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희생</a:t>
                      </a:r>
                      <a:endParaRPr kumimoji="1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44" marR="9144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자신의 꿈과 목표 추구</a:t>
                      </a: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895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집단주의</a:t>
                      </a:r>
                    </a:p>
                  </a:txBody>
                  <a:tcPr marL="91444" marR="9144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개인주의</a:t>
                      </a: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895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대부분의 시간을 기업에서 보냄</a:t>
                      </a:r>
                    </a:p>
                  </a:txBody>
                  <a:tcPr marL="91444" marR="9144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다른 경력을 쌓기에 민감함 </a:t>
                      </a: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矩形 2"/>
          <p:cNvSpPr/>
          <p:nvPr/>
        </p:nvSpPr>
        <p:spPr>
          <a:xfrm>
            <a:off x="971550" y="4941888"/>
            <a:ext cx="3690938" cy="1339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(기업에 적용)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-수탁자의 역할, 부의 보존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-증권시장(IPO)의 불신,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-다수 지분으로 통제 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-부채를 조심(빌리는 것은 나쁘다고 생각)</a:t>
            </a:r>
          </a:p>
        </p:txBody>
      </p:sp>
      <p:sp>
        <p:nvSpPr>
          <p:cNvPr id="10" name="矩形 5"/>
          <p:cNvSpPr/>
          <p:nvPr/>
        </p:nvSpPr>
        <p:spPr>
          <a:xfrm>
            <a:off x="4678288" y="4941888"/>
            <a:ext cx="3690938" cy="17065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(기업에 적용)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-경영자의 역할, 글로벌로 성장 추구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-유동성 대(對) IPO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-비가족 이해관계자와 편안히 지냄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-부채는 낮은 자본비용으로 인식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sz="1400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400" noProof="1">
                <a:solidFill>
                  <a:schemeClr val="tx1"/>
                </a:solidFill>
              </a:rPr>
              <a:t>(자료: INSEAD/ABN-AMRO study, 2006)</a:t>
            </a:r>
          </a:p>
        </p:txBody>
      </p:sp>
    </p:spTree>
    <p:extLst>
      <p:ext uri="{BB962C8B-B14F-4D97-AF65-F5344CB8AC3E}">
        <p14:creationId xmlns:p14="http://schemas.microsoft.com/office/powerpoint/2010/main" val="2326580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후계자 교육훈련 프로그램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39909" y="753578"/>
            <a:ext cx="3659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누가 가르치는가</a:t>
            </a:r>
            <a:r>
              <a:rPr lang="en-US" altLang="ko-KR" sz="2400" b="1" dirty="0"/>
              <a:t>(who)</a:t>
            </a:r>
          </a:p>
        </p:txBody>
      </p:sp>
      <p:sp>
        <p:nvSpPr>
          <p:cNvPr id="6" name="矩形 6"/>
          <p:cNvSpPr/>
          <p:nvPr/>
        </p:nvSpPr>
        <p:spPr>
          <a:xfrm>
            <a:off x="476279" y="1957838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 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10-1&gt; 멘토의 세 가지 기능</a:t>
            </a:r>
          </a:p>
        </p:txBody>
      </p:sp>
      <p:graphicFrame>
        <p:nvGraphicFramePr>
          <p:cNvPr id="8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9711771"/>
              </p:ext>
            </p:extLst>
          </p:nvPr>
        </p:nvGraphicFramePr>
        <p:xfrm>
          <a:off x="363858" y="2552463"/>
          <a:ext cx="8059738" cy="2244388"/>
        </p:xfrm>
        <a:graphic>
          <a:graphicData uri="http://schemas.openxmlformats.org/drawingml/2006/table">
            <a:tbl>
              <a:tblPr/>
              <a:tblGrid>
                <a:gridCol w="2792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9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826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경력개발 기능</a:t>
                      </a:r>
                    </a:p>
                  </a:txBody>
                  <a:tcPr marL="91444" marR="91444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심리사회적 기능</a:t>
                      </a:r>
                    </a:p>
                  </a:txBody>
                  <a:tcPr marL="91444" marR="91444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역할모델 기능</a:t>
                      </a:r>
                    </a:p>
                  </a:txBody>
                  <a:tcPr marL="91444" marR="91444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863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charset="0"/>
                        <a:buChar char="l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후원(</a:t>
                      </a: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sponsorship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charset="0"/>
                        <a:buChar char="l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노출 및 소개(</a:t>
                      </a: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expose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&amp; </a:t>
                      </a: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visibility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charset="0"/>
                        <a:buChar char="l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지도(</a:t>
                      </a: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coaching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charset="0"/>
                        <a:buChar char="l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보호(</a:t>
                      </a: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protection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charset="0"/>
                        <a:buChar char="l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도전적 </a:t>
                      </a: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임무부여</a:t>
                      </a: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(</a:t>
                      </a: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challenging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assignment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</a:txBody>
                  <a:tcPr marL="91444" marR="91444" marT="45716" marB="4571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charset="0"/>
                        <a:buChar char="l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수용 및 지원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(</a:t>
                      </a:r>
                      <a:r>
                        <a:rPr kumimoji="1" lang="ko-KR" alt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acceptance</a:t>
                      </a: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&amp; </a:t>
                      </a:r>
                      <a:r>
                        <a:rPr kumimoji="1" lang="en-US" altLang="ko-K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c</a:t>
                      </a:r>
                      <a:r>
                        <a:rPr kumimoji="1" lang="ko-KR" alt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onfirmation</a:t>
                      </a: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charset="0"/>
                        <a:buChar char="l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상담(</a:t>
                      </a: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counseling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charset="0"/>
                        <a:buChar char="l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우정(</a:t>
                      </a: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friendship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</a:txBody>
                  <a:tcPr marL="91444" marR="91444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charset="0"/>
                        <a:buChar char="l"/>
                      </a:pP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역할모델</a:t>
                      </a: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  (</a:t>
                      </a: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role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modeling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</a:txBody>
                  <a:tcPr marL="91444" marR="91444" marT="45716" marB="4571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39909" y="4817831"/>
            <a:ext cx="83076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dirty="0"/>
              <a:t>멘토의 요건</a:t>
            </a:r>
            <a:endParaRPr lang="en-US" altLang="ko-KR" dirty="0"/>
          </a:p>
          <a:p>
            <a:pPr marL="342900" indent="-342900">
              <a:buFont typeface="+mj-ea"/>
              <a:buAutoNum type="circleNumDbPlain"/>
            </a:pPr>
            <a:r>
              <a:rPr lang="ko-KR" altLang="en-US" dirty="0"/>
              <a:t>사람의</a:t>
            </a:r>
            <a:r>
              <a:rPr lang="en-US" altLang="ko-KR" dirty="0"/>
              <a:t> </a:t>
            </a:r>
            <a:r>
              <a:rPr lang="ko-KR" altLang="en-US" dirty="0">
                <a:solidFill>
                  <a:srgbClr val="FF0000"/>
                </a:solidFill>
              </a:rPr>
              <a:t>잠재력</a:t>
            </a:r>
            <a:r>
              <a:rPr lang="ko-KR" altLang="en-US" dirty="0"/>
              <a:t>을 볼 줄 아는 능력의 소유자</a:t>
            </a:r>
            <a:endParaRPr lang="en-US" altLang="ko-KR" dirty="0"/>
          </a:p>
          <a:p>
            <a:pPr marL="342900" indent="-342900">
              <a:buFont typeface="+mj-ea"/>
              <a:buAutoNum type="circleNumDbPlain"/>
            </a:pPr>
            <a:r>
              <a:rPr lang="ko-KR" altLang="en-US" dirty="0">
                <a:solidFill>
                  <a:srgbClr val="FF0000"/>
                </a:solidFill>
              </a:rPr>
              <a:t>함께 시간을 보내고</a:t>
            </a:r>
            <a:r>
              <a:rPr lang="en-US" altLang="ko-KR" dirty="0"/>
              <a:t>, </a:t>
            </a:r>
            <a:r>
              <a:rPr lang="ko-KR" altLang="en-US" dirty="0"/>
              <a:t>개발과 성장을 도울만한 잠재력의 소유자</a:t>
            </a:r>
            <a:endParaRPr lang="en-US" altLang="ko-KR" dirty="0"/>
          </a:p>
          <a:p>
            <a:pPr marL="342900" indent="-342900">
              <a:buFont typeface="+mj-ea"/>
              <a:buAutoNum type="circleNumDbPlain"/>
            </a:pPr>
            <a:r>
              <a:rPr lang="ko-KR" altLang="en-US" dirty="0"/>
              <a:t>한 사람의 </a:t>
            </a:r>
            <a:r>
              <a:rPr lang="ko-KR" altLang="en-US" dirty="0">
                <a:solidFill>
                  <a:srgbClr val="FF0000"/>
                </a:solidFill>
              </a:rPr>
              <a:t>실수</a:t>
            </a:r>
            <a:r>
              <a:rPr lang="ko-KR" altLang="en-US" dirty="0"/>
              <a:t>와 성품의 </a:t>
            </a:r>
            <a:r>
              <a:rPr lang="ko-KR" altLang="en-US" dirty="0">
                <a:solidFill>
                  <a:srgbClr val="FF0000"/>
                </a:solidFill>
              </a:rPr>
              <a:t>약점</a:t>
            </a:r>
            <a:r>
              <a:rPr lang="ko-KR" altLang="en-US" dirty="0"/>
              <a:t>을 품을 수 있는 사람</a:t>
            </a:r>
            <a:endParaRPr lang="en-US" altLang="ko-KR" dirty="0"/>
          </a:p>
          <a:p>
            <a:pPr marL="342900" indent="-342900">
              <a:buFont typeface="+mj-ea"/>
              <a:buAutoNum type="circleNumDbPlain"/>
            </a:pPr>
            <a:r>
              <a:rPr lang="ko-KR" altLang="en-US" dirty="0">
                <a:solidFill>
                  <a:srgbClr val="FF0000"/>
                </a:solidFill>
              </a:rPr>
              <a:t>내재된 은사와 능력을 개발</a:t>
            </a:r>
            <a:r>
              <a:rPr lang="ko-KR" altLang="en-US" dirty="0"/>
              <a:t>하는데 융통성을 가진 사람</a:t>
            </a:r>
            <a:endParaRPr lang="en-US" altLang="ko-KR" dirty="0"/>
          </a:p>
          <a:p>
            <a:pPr marL="342900" indent="-342900">
              <a:buFont typeface="+mj-ea"/>
              <a:buAutoNum type="circleNumDbPlain"/>
            </a:pPr>
            <a:r>
              <a:rPr lang="ko-KR" altLang="en-US" dirty="0"/>
              <a:t>격려와 안정된 분위기를 조성하며</a:t>
            </a:r>
            <a:r>
              <a:rPr lang="en-US" altLang="ko-KR" dirty="0"/>
              <a:t>, </a:t>
            </a:r>
            <a:r>
              <a:rPr lang="ko-KR" altLang="en-US" dirty="0"/>
              <a:t>그 사람을 </a:t>
            </a:r>
            <a:r>
              <a:rPr lang="ko-KR" altLang="en-US" dirty="0">
                <a:solidFill>
                  <a:srgbClr val="FF0000"/>
                </a:solidFill>
              </a:rPr>
              <a:t>신뢰</a:t>
            </a:r>
            <a:r>
              <a:rPr lang="ko-KR" altLang="en-US" dirty="0"/>
              <a:t>할 줄 아는 사람</a:t>
            </a:r>
            <a:endParaRPr lang="en-US" altLang="ko-KR" dirty="0"/>
          </a:p>
          <a:p>
            <a:pPr marL="342900" indent="-342900">
              <a:buFont typeface="+mj-ea"/>
              <a:buAutoNum type="circleNumDbPlain"/>
            </a:pPr>
            <a:r>
              <a:rPr lang="ko-KR" altLang="en-US" dirty="0"/>
              <a:t>다른 사람을 위해 </a:t>
            </a:r>
            <a:r>
              <a:rPr lang="ko-KR" altLang="en-US" dirty="0">
                <a:solidFill>
                  <a:srgbClr val="FF0000"/>
                </a:solidFill>
              </a:rPr>
              <a:t>기꺼이 희생</a:t>
            </a:r>
            <a:r>
              <a:rPr lang="ko-KR" altLang="en-US" dirty="0"/>
              <a:t>할 줄 아는 사람  </a:t>
            </a:r>
            <a:r>
              <a:rPr lang="en-US" altLang="ko-KR" dirty="0"/>
              <a:t>(</a:t>
            </a:r>
            <a:r>
              <a:rPr lang="ko-KR" altLang="en-US" dirty="0" err="1"/>
              <a:t>맥클렁</a:t>
            </a:r>
            <a:r>
              <a:rPr lang="en-US" altLang="ko-KR" dirty="0"/>
              <a:t>)</a:t>
            </a:r>
          </a:p>
          <a:p>
            <a:pPr marL="342900" indent="-342900">
              <a:buFont typeface="+mj-ea"/>
              <a:buAutoNum type="circleNumDbPlain"/>
            </a:pP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40363" y="1202195"/>
            <a:ext cx="878497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b="1" noProof="1">
                <a:solidFill>
                  <a:prstClr val="black"/>
                </a:solidFill>
              </a:rPr>
              <a:t>멘토(Mentor: 후견인)</a:t>
            </a:r>
            <a:r>
              <a:rPr lang="en-US" altLang="ko-KR" b="1" noProof="1">
                <a:solidFill>
                  <a:prstClr val="black"/>
                </a:solidFill>
              </a:rPr>
              <a:t>:</a:t>
            </a:r>
            <a:r>
              <a:rPr lang="ko-KR" altLang="en-US" noProof="1">
                <a:solidFill>
                  <a:prstClr val="black"/>
                </a:solidFill>
              </a:rPr>
              <a:t> 상대방보다 경험이나 경륜이 많은 사람으로서 </a:t>
            </a:r>
            <a:r>
              <a:rPr lang="ko-KR" altLang="en-US" noProof="1">
                <a:solidFill>
                  <a:srgbClr val="FF0000"/>
                </a:solidFill>
              </a:rPr>
              <a:t>상대방</a:t>
            </a:r>
            <a:r>
              <a:rPr lang="en-US" altLang="ko-KR" noProof="1">
                <a:solidFill>
                  <a:srgbClr val="FF0000"/>
                </a:solidFill>
              </a:rPr>
              <a:t>(</a:t>
            </a:r>
            <a:r>
              <a:rPr lang="ko-KR" altLang="en-US" noProof="1">
                <a:solidFill>
                  <a:srgbClr val="FF0000"/>
                </a:solidFill>
              </a:rPr>
              <a:t>멘티</a:t>
            </a:r>
            <a:r>
              <a:rPr lang="en-US" altLang="ko-KR" noProof="1">
                <a:solidFill>
                  <a:srgbClr val="FF0000"/>
                </a:solidFill>
              </a:rPr>
              <a:t>)</a:t>
            </a:r>
            <a:r>
              <a:rPr lang="ko-KR" altLang="en-US" noProof="1">
                <a:solidFill>
                  <a:srgbClr val="FF0000"/>
                </a:solidFill>
              </a:rPr>
              <a:t>의 잠재력</a:t>
            </a:r>
            <a:r>
              <a:rPr lang="ko-KR" altLang="en-US" noProof="1">
                <a:solidFill>
                  <a:prstClr val="black"/>
                </a:solidFill>
              </a:rPr>
              <a:t>을 볼 줄 알며, 그가 자신의 분야에서 </a:t>
            </a:r>
            <a:r>
              <a:rPr lang="ko-KR" altLang="en-US" noProof="1">
                <a:solidFill>
                  <a:srgbClr val="FF0000"/>
                </a:solidFill>
              </a:rPr>
              <a:t>꿈과 비전을 이루도록 도움</a:t>
            </a:r>
            <a:r>
              <a:rPr lang="ko-KR" altLang="en-US" noProof="1">
                <a:solidFill>
                  <a:prstClr val="black"/>
                </a:solidFill>
              </a:rPr>
              <a:t>을 주며, 때로는 </a:t>
            </a:r>
            <a:r>
              <a:rPr lang="ko-KR" altLang="en-US" noProof="1">
                <a:solidFill>
                  <a:srgbClr val="FF0000"/>
                </a:solidFill>
              </a:rPr>
              <a:t>도전</a:t>
            </a:r>
            <a:r>
              <a:rPr lang="ko-KR" altLang="en-US" noProof="1">
                <a:solidFill>
                  <a:prstClr val="black"/>
                </a:solidFill>
              </a:rPr>
              <a:t>도 해줄 수 있는 사람</a:t>
            </a:r>
            <a:endParaRPr lang="en-US" altLang="ko-KR" noProof="1">
              <a:solidFill>
                <a:prstClr val="black"/>
              </a:solidFill>
            </a:endParaRPr>
          </a:p>
          <a:p>
            <a:pPr marL="285750" lvl="0" indent="-285750" algn="just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en-US" sz="2000" noProof="1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210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후계자 교육훈련 프로그램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1520" y="701878"/>
            <a:ext cx="3967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/>
              <a:t>어떻게 가르치는가</a:t>
            </a:r>
            <a:r>
              <a:rPr lang="en-US" altLang="ko-KR" sz="2400" b="1" dirty="0"/>
              <a:t>(how)</a:t>
            </a:r>
          </a:p>
        </p:txBody>
      </p:sp>
      <p:sp>
        <p:nvSpPr>
          <p:cNvPr id="11" name="矩形 6"/>
          <p:cNvSpPr/>
          <p:nvPr/>
        </p:nvSpPr>
        <p:spPr>
          <a:xfrm>
            <a:off x="242268" y="1179076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10-2&gt;어떻게 가르치는가</a:t>
            </a:r>
          </a:p>
        </p:txBody>
      </p:sp>
      <p:sp>
        <p:nvSpPr>
          <p:cNvPr id="12" name="圆角矩形 1"/>
          <p:cNvSpPr/>
          <p:nvPr/>
        </p:nvSpPr>
        <p:spPr>
          <a:xfrm>
            <a:off x="539750" y="1674282"/>
            <a:ext cx="8064500" cy="4406097"/>
          </a:xfrm>
          <a:prstGeom prst="roundRect">
            <a:avLst/>
          </a:prstGeom>
          <a:solidFill>
            <a:srgbClr val="FCE066">
              <a:lumMod val="50000"/>
              <a:lumOff val="50000"/>
            </a:srgbClr>
          </a:solidFill>
          <a:ln w="34925" cap="flat" cmpd="sng" algn="ctr">
            <a:solidFill>
              <a:srgbClr val="34C5D4"/>
            </a:solidFill>
            <a:prstDash val="sysDot"/>
            <a:miter lim="800000"/>
          </a:ln>
          <a:effectLst/>
        </p:spPr>
        <p:txBody>
          <a:bodyPr anchor="ctr"/>
          <a:lstStyle/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rPr>
              <a:t>주니어 미팅</a:t>
            </a: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rPr>
              <a:t>(젊은 사장단모임과 같은 수평 그룹이나 다른 회사의 방문)</a:t>
            </a: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rPr>
              <a:t>산업(실무) 교육</a:t>
            </a:r>
            <a:endParaRPr kumimoji="0" lang="en-US" altLang="zh-CN" sz="18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18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rPr>
              <a:t>팀 구축</a:t>
            </a: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rPr>
              <a:t>(태스크 포스, 외근 팀, 연합출장)</a:t>
            </a: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rPr>
              <a:t>순환/교환 훈련</a:t>
            </a:r>
            <a:endParaRPr kumimoji="0" lang="en-US" altLang="zh-CN" sz="18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18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rPr>
              <a:t>사업에 참여</a:t>
            </a: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rPr>
              <a:t>(이사회 회의, 전략기획 회의, 회사친목 모임과 행사 등)</a:t>
            </a: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rPr>
              <a:t>정보흐름 분석</a:t>
            </a:r>
            <a:endParaRPr kumimoji="0" lang="en-US" altLang="zh-CN" sz="18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18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rPr>
              <a:t>회사 밖의 동료 모임</a:t>
            </a:r>
            <a:endParaRPr kumimoji="0" lang="en-US" altLang="zh-CN" sz="18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18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rPr>
              <a:t>재무제표 분석</a:t>
            </a:r>
          </a:p>
        </p:txBody>
      </p:sp>
      <p:sp>
        <p:nvSpPr>
          <p:cNvPr id="13" name="矩形 4"/>
          <p:cNvSpPr/>
          <p:nvPr/>
        </p:nvSpPr>
        <p:spPr>
          <a:xfrm>
            <a:off x="1502569" y="6080380"/>
            <a:ext cx="6138862" cy="584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sz="1200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200" noProof="1">
                <a:solidFill>
                  <a:schemeClr val="tx1"/>
                </a:solidFill>
              </a:rPr>
              <a:t>자료: 크레이그 아라노프, 존 워드 지음(남영호 역)(2000), 가족기업의 승계전략, 명경사, p.41.  169-174</a:t>
            </a:r>
          </a:p>
        </p:txBody>
      </p:sp>
    </p:spTree>
    <p:extLst>
      <p:ext uri="{BB962C8B-B14F-4D97-AF65-F5344CB8AC3E}">
        <p14:creationId xmlns:p14="http://schemas.microsoft.com/office/powerpoint/2010/main" val="208789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후계자 교육훈련 프로그램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1520" y="701878"/>
            <a:ext cx="83857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4. </a:t>
            </a:r>
            <a:r>
              <a:rPr lang="ko-KR" altLang="en-US" sz="2400" b="1" dirty="0"/>
              <a:t>어디서</a:t>
            </a:r>
            <a:r>
              <a:rPr lang="en-US" altLang="ko-KR" sz="2400" b="1" dirty="0"/>
              <a:t>(where) </a:t>
            </a:r>
            <a:r>
              <a:rPr lang="ko-KR" altLang="en-US" sz="2400" b="1" dirty="0"/>
              <a:t>무엇을</a:t>
            </a:r>
            <a:r>
              <a:rPr lang="en-US" altLang="ko-KR" sz="2400" b="1" dirty="0"/>
              <a:t>(what) </a:t>
            </a:r>
            <a:r>
              <a:rPr lang="ko-KR" altLang="en-US" sz="2400" b="1" dirty="0"/>
              <a:t>가르치는가</a:t>
            </a:r>
            <a:r>
              <a:rPr lang="en-US" altLang="ko-KR" sz="2400" b="1" dirty="0"/>
              <a:t>(</a:t>
            </a:r>
            <a:r>
              <a:rPr lang="ko-KR" altLang="en-US" sz="2400" b="1" dirty="0" err="1"/>
              <a:t>무어스와</a:t>
            </a:r>
            <a:r>
              <a:rPr lang="ko-KR" altLang="en-US" sz="2400" b="1" dirty="0"/>
              <a:t> </a:t>
            </a:r>
            <a:r>
              <a:rPr lang="ko-KR" altLang="en-US" sz="2400" b="1" dirty="0" err="1"/>
              <a:t>배럿</a:t>
            </a:r>
            <a:r>
              <a:rPr lang="en-US" altLang="ko-KR" sz="2400" b="1" dirty="0"/>
              <a:t>)</a:t>
            </a:r>
          </a:p>
        </p:txBody>
      </p:sp>
      <p:sp>
        <p:nvSpPr>
          <p:cNvPr id="8" name="矩形 2"/>
          <p:cNvSpPr/>
          <p:nvPr/>
        </p:nvSpPr>
        <p:spPr>
          <a:xfrm>
            <a:off x="107504" y="1706017"/>
            <a:ext cx="8856984" cy="51466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1단계: 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외부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에서 일반기업 공부하기</a:t>
            </a:r>
          </a:p>
          <a:p>
            <a:pPr marL="10795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일반적인 경영기술(general skills)로,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개인적인 능숙성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을 우선순위로 하는데 이에는 자기관리기술과 타인관리기술(대인기술), 실천적인 기술과 계속교육이 포함</a:t>
            </a:r>
          </a:p>
          <a:p>
            <a:pPr marL="10795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448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2단계: 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내부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에서 우리기업 공부하기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가치관을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영속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시키는 것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448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3단계: 우리기업 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리드하는 방법 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공부하기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기업의 내·외부 환경과 발달단계에 적합한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관리시스템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의 도입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리드는 일관된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전략, 구조, 시스템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을 설계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관리시스템은 기업의 성장에 따라 진화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관리의 전문화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는 시스템의 발달에 필수적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승계계획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은 기업의 전문화와 함께 고려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448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4단계: 우리기업에서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은퇴하는 방법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공부하기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은퇴계획의 조기수립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은퇴관리시스템의 개발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모든 과정을 명확하게 만들고 이를 충실히 이행</a:t>
            </a:r>
          </a:p>
          <a:p>
            <a:pPr marL="39370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10668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9573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후계자 교육훈련 프로그램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1520" y="701878"/>
            <a:ext cx="63194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4. </a:t>
            </a:r>
            <a:r>
              <a:rPr lang="ko-KR" altLang="en-US" sz="2400" b="1" dirty="0"/>
              <a:t>어디서</a:t>
            </a:r>
            <a:r>
              <a:rPr lang="en-US" altLang="ko-KR" sz="2400" b="1" dirty="0"/>
              <a:t>(where) </a:t>
            </a:r>
            <a:r>
              <a:rPr lang="ko-KR" altLang="en-US" sz="2400" b="1" dirty="0"/>
              <a:t>무엇을</a:t>
            </a:r>
            <a:r>
              <a:rPr lang="en-US" altLang="ko-KR" sz="2400" b="1" dirty="0"/>
              <a:t>(what) </a:t>
            </a:r>
            <a:r>
              <a:rPr lang="ko-KR" altLang="en-US" sz="2400" b="1" dirty="0"/>
              <a:t>가르치는가</a:t>
            </a:r>
            <a:endParaRPr lang="en-US" altLang="ko-KR" sz="24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340768"/>
            <a:ext cx="7848872" cy="501558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564" y="1340768"/>
            <a:ext cx="7848872" cy="501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489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후계자 교육훈련 프로그램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41559" y="852319"/>
            <a:ext cx="63194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4. </a:t>
            </a:r>
            <a:r>
              <a:rPr lang="ko-KR" altLang="en-US" sz="2400" b="1" dirty="0"/>
              <a:t>어디서</a:t>
            </a:r>
            <a:r>
              <a:rPr lang="en-US" altLang="ko-KR" sz="2400" b="1" dirty="0"/>
              <a:t>(where) </a:t>
            </a:r>
            <a:r>
              <a:rPr lang="ko-KR" altLang="en-US" sz="2400" b="1" dirty="0"/>
              <a:t>무엇을</a:t>
            </a:r>
            <a:r>
              <a:rPr lang="en-US" altLang="ko-KR" sz="2400" b="1" dirty="0"/>
              <a:t>(what) </a:t>
            </a:r>
            <a:r>
              <a:rPr lang="ko-KR" altLang="en-US" sz="2400" b="1" dirty="0"/>
              <a:t>가르치는가</a:t>
            </a:r>
            <a:endParaRPr lang="en-US" altLang="ko-KR" sz="2400" b="1" dirty="0"/>
          </a:p>
        </p:txBody>
      </p:sp>
      <p:sp>
        <p:nvSpPr>
          <p:cNvPr id="6" name="矩形 6"/>
          <p:cNvSpPr/>
          <p:nvPr/>
        </p:nvSpPr>
        <p:spPr>
          <a:xfrm>
            <a:off x="241559" y="1228978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10-3&gt; 어디서, 무엇을 가르치는가</a:t>
            </a:r>
          </a:p>
        </p:txBody>
      </p:sp>
      <p:graphicFrame>
        <p:nvGraphicFramePr>
          <p:cNvPr id="7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82322"/>
              </p:ext>
            </p:extLst>
          </p:nvPr>
        </p:nvGraphicFramePr>
        <p:xfrm>
          <a:off x="241559" y="1830611"/>
          <a:ext cx="8640959" cy="4333981"/>
        </p:xfrm>
        <a:graphic>
          <a:graphicData uri="http://schemas.openxmlformats.org/drawingml/2006/table">
            <a:tbl>
              <a:tblPr/>
              <a:tblGrid>
                <a:gridCol w="1811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4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00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813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415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교육훈련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(어디서, 무엇을)</a:t>
                      </a:r>
                    </a:p>
                  </a:txBody>
                  <a:tcPr marL="91436" marR="91436" marT="45694" marB="4569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우선순위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패러독스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해결방법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조직수명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주기영향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68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외부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에서 일반기업 공부하기</a:t>
                      </a:r>
                    </a:p>
                  </a:txBody>
                  <a:tcPr marL="91436" marR="91436" marT="45694" marB="4569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능숙성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내부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?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/외부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?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외부 기업에서 공부하기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최소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272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내부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에서 우리기업 공부하기</a:t>
                      </a:r>
                    </a:p>
                  </a:txBody>
                  <a:tcPr marL="91436" marR="91436" marT="45694" marB="4569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가치관의 </a:t>
                      </a: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영속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같이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?/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다르게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?</a:t>
                      </a: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이어가기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1)큰 철학은 같이 이어가기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유지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2)세부적인 것은 시대 및 가치관에 맞게 다르게 이어가기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*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약간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556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우리기업 </a:t>
                      </a: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리드</a:t>
                      </a: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하는방법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공부하기</a:t>
                      </a:r>
                    </a:p>
                  </a:txBody>
                  <a:tcPr marL="91436" marR="91436" marT="45694" marB="4569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통찰력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공식적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?/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비공식적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?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비공식적 </a:t>
                      </a: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공식성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큼 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235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우리기업에서 은퇴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하는 방법 공부하기</a:t>
                      </a:r>
                    </a:p>
                  </a:txBody>
                  <a:tcPr marL="91436" marR="91436" marT="45694" marB="4569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선견지명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은퇴관리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?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물러나기 위해 </a:t>
                      </a: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이끔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1)은퇴계획의 수립</a:t>
                      </a: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2)은퇴관리시스템의 개발</a:t>
                      </a: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3)은퇴계획의 충실이행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큼 </a:t>
                      </a:r>
                    </a:p>
                  </a:txBody>
                  <a:tcPr marL="91436" marR="91436" marT="45694" marB="4569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6E89CE2-3795-91FA-1268-997D4402D6AE}"/>
              </a:ext>
            </a:extLst>
          </p:cNvPr>
          <p:cNvSpPr txBox="1"/>
          <p:nvPr/>
        </p:nvSpPr>
        <p:spPr>
          <a:xfrm>
            <a:off x="395536" y="6109645"/>
            <a:ext cx="7334854" cy="938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</a:pP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*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일본의 </a:t>
            </a:r>
            <a:r>
              <a:rPr lang="ko-KR" altLang="en-US" sz="1200" kern="0" spc="0" dirty="0" err="1">
                <a:solidFill>
                  <a:srgbClr val="000000"/>
                </a:solidFill>
                <a:effectLst/>
                <a:latin typeface="+mj-ea"/>
                <a:ea typeface="+mj-ea"/>
              </a:rPr>
              <a:t>긴쓰기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(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金継ざ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)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문화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: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그릇이 깨졌을 때 옻으로 붙이고 금분이나 은분으로 장식하는 전통공예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,</a:t>
            </a:r>
          </a:p>
          <a:p>
            <a:pPr marL="0" marR="0" indent="0" algn="just" fontAlgn="base" latinLnBrk="1">
              <a:lnSpc>
                <a:spcPct val="160000"/>
              </a:lnSpc>
            </a:pPr>
            <a:r>
              <a:rPr lang="ko-KR" altLang="en-US" sz="1200" b="1" kern="0" dirty="0">
                <a:solidFill>
                  <a:srgbClr val="000000"/>
                </a:solidFill>
                <a:latin typeface="+mj-ea"/>
                <a:ea typeface="+mj-ea"/>
              </a:rPr>
              <a:t>  원래 모양과 본질은 이어가되 새로운 </a:t>
            </a:r>
            <a:r>
              <a:rPr lang="ko-KR" altLang="en-US" sz="1200" b="1" kern="0" dirty="0" err="1">
                <a:solidFill>
                  <a:srgbClr val="000000"/>
                </a:solidFill>
                <a:latin typeface="+mj-ea"/>
                <a:ea typeface="+mj-ea"/>
              </a:rPr>
              <a:t>무언가가</a:t>
            </a:r>
            <a:r>
              <a:rPr lang="ko-KR" altLang="en-US" sz="1200" b="1" kern="0" dirty="0">
                <a:solidFill>
                  <a:srgbClr val="000000"/>
                </a:solidFill>
                <a:latin typeface="+mj-ea"/>
                <a:ea typeface="+mj-ea"/>
              </a:rPr>
              <a:t> 첨가된 미학</a:t>
            </a:r>
            <a:r>
              <a:rPr lang="en-US" altLang="ko-KR" sz="12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200" kern="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endParaRPr lang="en-US" altLang="ko-KR" sz="1200" kern="0" spc="0" dirty="0"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0" marR="0" indent="0" algn="just" fontAlgn="base" latinLnBrk="1">
              <a:lnSpc>
                <a:spcPct val="160000"/>
              </a:lnSpc>
            </a:pP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 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46723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후계자의 </a:t>
            </a:r>
            <a:r>
              <a:rPr lang="ko-KR" altLang="en-US" sz="3200" dirty="0" err="1"/>
              <a:t>리더십개발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1520" y="701878"/>
            <a:ext cx="3430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후계자의 </a:t>
            </a:r>
            <a:r>
              <a:rPr lang="ko-KR" altLang="en-US" sz="2400" b="1" dirty="0" err="1"/>
              <a:t>리더십개발</a:t>
            </a:r>
            <a:endParaRPr lang="en-US" altLang="ko-KR" sz="2400" b="1" dirty="0"/>
          </a:p>
        </p:txBody>
      </p:sp>
      <p:sp>
        <p:nvSpPr>
          <p:cNvPr id="9" name="矩形 2"/>
          <p:cNvSpPr/>
          <p:nvPr/>
        </p:nvSpPr>
        <p:spPr>
          <a:xfrm>
            <a:off x="179387" y="1586384"/>
            <a:ext cx="8785225" cy="5146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후계자의 선발 후 후계자 나이 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30~35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세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/  </a:t>
            </a:r>
          </a:p>
          <a:p>
            <a:pPr algn="just" eaLnBrk="1" hangingPunct="1">
              <a:buClr>
                <a:srgbClr val="0000FF"/>
              </a:buClr>
              <a:defRPr/>
            </a:pP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                                      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최고경영자 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50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대 중반 이후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 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시작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(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이상적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)</a:t>
            </a:r>
          </a:p>
          <a:p>
            <a:pPr algn="just" eaLnBrk="1" hangingPunct="1">
              <a:buClr>
                <a:srgbClr val="0000FF"/>
              </a:buClr>
              <a:defRPr/>
            </a:pPr>
            <a:endParaRPr lang="ko-KR" altLang="en-US" sz="2000" noProof="1">
              <a:solidFill>
                <a:srgbClr val="000000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noProof="1">
                <a:solidFill>
                  <a:srgbClr val="FF0000"/>
                </a:solidFill>
                <a:sym typeface="+mn-ea"/>
              </a:rPr>
              <a:t>승계계획자</a:t>
            </a:r>
            <a:r>
              <a:rPr lang="ko-KR" altLang="en-US" sz="2000" noProof="1">
                <a:solidFill>
                  <a:srgbClr val="000000"/>
                </a:solidFill>
                <a:sym typeface="+mn-ea"/>
              </a:rPr>
              <a:t>는 후계자의 교육이 필요한 분야에 대한 </a:t>
            </a:r>
            <a:r>
              <a:rPr lang="ko-KR" altLang="en-US" sz="2000" noProof="1">
                <a:solidFill>
                  <a:srgbClr val="FF0000"/>
                </a:solidFill>
                <a:sym typeface="+mn-ea"/>
              </a:rPr>
              <a:t>경력경로 계획 수립</a:t>
            </a:r>
            <a:r>
              <a:rPr lang="en-US" altLang="ko-KR" sz="2000" noProof="1">
                <a:solidFill>
                  <a:srgbClr val="000000"/>
                </a:solidFill>
                <a:sym typeface="+mn-ea"/>
              </a:rPr>
              <a:t>, </a:t>
            </a:r>
          </a:p>
          <a:p>
            <a:pPr algn="just" eaLnBrk="1" hangingPunct="1">
              <a:buClr>
                <a:srgbClr val="0000FF"/>
              </a:buClr>
              <a:defRPr/>
            </a:pPr>
            <a:r>
              <a:rPr lang="en-US" altLang="ko-KR" sz="2000" noProof="1">
                <a:solidFill>
                  <a:srgbClr val="000000"/>
                </a:solidFill>
                <a:sym typeface="+mn-ea"/>
              </a:rPr>
              <a:t>      </a:t>
            </a:r>
            <a:r>
              <a:rPr lang="ko-KR" altLang="en-US" sz="2000" noProof="1">
                <a:solidFill>
                  <a:srgbClr val="000000"/>
                </a:solidFill>
                <a:sym typeface="+mn-ea"/>
              </a:rPr>
              <a:t>후계자의 고과기준 성문화</a:t>
            </a:r>
            <a:r>
              <a:rPr lang="en-US" altLang="ko-KR" sz="2000" noProof="1">
                <a:solidFill>
                  <a:srgbClr val="000000"/>
                </a:solidFill>
                <a:sym typeface="+mn-ea"/>
              </a:rPr>
              <a:t>, </a:t>
            </a:r>
            <a:r>
              <a:rPr lang="ko-KR" altLang="en-US" sz="2000" noProof="1">
                <a:solidFill>
                  <a:srgbClr val="000000"/>
                </a:solidFill>
                <a:sym typeface="+mn-ea"/>
              </a:rPr>
              <a:t>정기적인 평가 계획</a:t>
            </a:r>
            <a:r>
              <a:rPr lang="en-US" altLang="ko-KR" sz="2000" noProof="1">
                <a:solidFill>
                  <a:srgbClr val="000000"/>
                </a:solidFill>
                <a:sym typeface="+mn-ea"/>
              </a:rPr>
              <a:t>.</a:t>
            </a:r>
          </a:p>
          <a:p>
            <a:pPr algn="just" eaLnBrk="1" hangingPunct="1">
              <a:buClr>
                <a:srgbClr val="0000FF"/>
              </a:buClr>
              <a:defRPr/>
            </a:pPr>
            <a:r>
              <a:rPr lang="ko-KR" altLang="en-US" sz="2000" noProof="1">
                <a:solidFill>
                  <a:schemeClr val="tx1"/>
                </a:solidFill>
              </a:rPr>
              <a:t> </a:t>
            </a:r>
            <a:endParaRPr lang="en-US" altLang="ko-KR" sz="2000" noProof="1">
              <a:solidFill>
                <a:schemeClr val="tx1"/>
              </a:solidFill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noProof="1">
                <a:solidFill>
                  <a:srgbClr val="000000"/>
                </a:solidFill>
                <a:sym typeface="+mn-ea"/>
              </a:rPr>
              <a:t>후계자들의 모임에 참석</a:t>
            </a:r>
            <a:r>
              <a:rPr lang="en-US" altLang="ko-KR" sz="2000" noProof="1">
                <a:solidFill>
                  <a:srgbClr val="000000"/>
                </a:solidFill>
                <a:sym typeface="+mn-ea"/>
              </a:rPr>
              <a:t>, </a:t>
            </a:r>
            <a:r>
              <a:rPr lang="ko-KR" altLang="en-US" sz="2000" noProof="1">
                <a:solidFill>
                  <a:srgbClr val="000000"/>
                </a:solidFill>
                <a:sym typeface="+mn-ea"/>
              </a:rPr>
              <a:t>경험 공유 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승계 계획자는 후계자가 기업에 종사할 수 있는 개인적인 합리성의 개발을 도와주어야 </a:t>
            </a:r>
            <a:r>
              <a:rPr lang="ko-KR" altLang="en-US" sz="2000" noProof="1">
                <a:solidFill>
                  <a:schemeClr val="tx1"/>
                </a:solidFill>
              </a:rPr>
              <a:t>함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noProof="1">
                <a:solidFill>
                  <a:schemeClr val="tx1"/>
                </a:solidFill>
              </a:rPr>
              <a:t>승계 후보자들은 또한 기업에서 다른 가족 구성원들이나 창업자 가족들의 능력을 상호 보완하도록 개발되어져야 함 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noProof="1">
                <a:solidFill>
                  <a:schemeClr val="tx1"/>
                </a:solidFill>
              </a:rPr>
              <a:t>승계 후보자가 가족기업에 참여할 경우 그는 현존하는 직무에 고용되어져야 함 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noProof="1">
                <a:solidFill>
                  <a:schemeClr val="tx1"/>
                </a:solidFill>
              </a:rPr>
              <a:t>후계자는 또한 가족 밖의 멘토(유능하면서 충성스런 종업원, 사외이사, 컨설턴트나 가족의 친구, 가까운 가족기업의 경영자 등)로부터 배울 기회를 가져야 함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</a:endParaRPr>
          </a:p>
          <a:p>
            <a:pPr marL="393700" indent="-2857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b="1" noProof="1">
              <a:solidFill>
                <a:schemeClr val="tx1"/>
              </a:solidFill>
            </a:endParaRPr>
          </a:p>
          <a:p>
            <a:pPr marL="106680"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en-US" alt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63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후계자의 </a:t>
            </a:r>
            <a:r>
              <a:rPr lang="ko-KR" altLang="en-US" sz="3200" dirty="0" err="1"/>
              <a:t>리더십개발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1520" y="701878"/>
            <a:ext cx="3539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리더로서 함께 일하기</a:t>
            </a:r>
            <a:endParaRPr lang="en-US" altLang="ko-KR" sz="2400" b="1" dirty="0"/>
          </a:p>
        </p:txBody>
      </p:sp>
      <p:sp>
        <p:nvSpPr>
          <p:cNvPr id="6" name="矩形 6"/>
          <p:cNvSpPr/>
          <p:nvPr/>
        </p:nvSpPr>
        <p:spPr>
          <a:xfrm>
            <a:off x="467544" y="1179319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&gt;</a:t>
            </a:r>
            <a:r>
              <a:rPr kumimoji="1" lang="en-US" altLang="ko-KR" b="1" noProof="1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+mn-ea"/>
              </a:rPr>
              <a:t> </a:t>
            </a:r>
            <a:r>
              <a:rPr kumimoji="1" lang="ko-KR" altLang="en-US" b="1" noProof="1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  <a:sym typeface="+mn-ea"/>
              </a:rPr>
              <a:t>리더로서 함께 일하기 주로 관심 사항 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</a:p>
        </p:txBody>
      </p:sp>
      <p:graphicFrame>
        <p:nvGraphicFramePr>
          <p:cNvPr id="7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862763"/>
              </p:ext>
            </p:extLst>
          </p:nvPr>
        </p:nvGraphicFramePr>
        <p:xfrm>
          <a:off x="420687" y="1742778"/>
          <a:ext cx="8302625" cy="4621212"/>
        </p:xfrm>
        <a:graphic>
          <a:graphicData uri="http://schemas.openxmlformats.org/drawingml/2006/table">
            <a:tbl>
              <a:tblPr/>
              <a:tblGrid>
                <a:gridCol w="1463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39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278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47" marR="91447" marT="45708" marB="4570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주로 관심을 가져야 할 사항</a:t>
                      </a:r>
                    </a:p>
                  </a:txBody>
                  <a:tcPr marL="91447" marR="91447" marT="45708" marB="4570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45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함께 일하기</a:t>
                      </a:r>
                    </a:p>
                  </a:txBody>
                  <a:tcPr marL="91447" marR="91447" marT="45708" marB="4570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차기 우리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가족기업의 리더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는 누구인가?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당신이 테이블로 가져올 수 있는 능력은 무엇인가? 잠재력을 키우기 위해 네가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가장 배우고 싶은 것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은 무엇인가?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당신은 </a:t>
                      </a: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공식교육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이외에 어떻게 계속해서 배울 것인가? 당신은 젊은 리더들의 동료 집단을 갖고 있는가?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멘토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 역할은 누가 하고 있는가?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성과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는 어떻게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평가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받을 것인가? 재무적 성과는 이 성과와 관련이 있는가?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당신은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소유권/리더십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을 남매나 사촌들과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공유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할 것인가? 성공적인 기업과 조화로운 가정을 위한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바람직한 팀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은 어떻게 구성할 것인가? </a:t>
                      </a:r>
                    </a:p>
                  </a:txBody>
                  <a:tcPr marL="91447" marR="91447" marT="45708" marB="4570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8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과거의 교훈</a:t>
                      </a:r>
                    </a:p>
                  </a:txBody>
                  <a:tcPr marL="91447" marR="91447" marT="45708" marB="4570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과거에서 지켜야 할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가장 중요한 것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은 무엇인가?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앞 세대의 가장 큰 공헌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은 무엇인가?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당신 기업의 성공에 가장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핵심적인 가치관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은 무엇인가?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현재의 기업을 만든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핵심역량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은 무엇인가?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가족기업의 유산을 강화시킨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가족의 규칙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은 무엇인가?</a:t>
                      </a:r>
                    </a:p>
                  </a:txBody>
                  <a:tcPr marL="91447" marR="91447" marT="45708" marB="4570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798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미래를</a:t>
                      </a:r>
                      <a:r>
                        <a:rPr kumimoji="1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endParaRPr kumimoji="1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위한</a:t>
                      </a:r>
                      <a:r>
                        <a:rPr kumimoji="1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비전</a:t>
                      </a:r>
                      <a:endParaRPr kumimoji="1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47" marR="91447" marT="45708" marB="4570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우리와 함께 기업을 토론할 뿐만 아니라 우리의 아이디어를 들어줄 사람이 있는가?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기업의 다른 부분을 우리에게 가르쳐 주며 튼튼한 승계계획을 세우도록 도와주는 사람이 누구인지 앎 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자문위원, 금융기관 관계자, 컨설턴트, 회계사, 핵심 후원자, 핵심 고객 등을 우리에게 소개시켜 주고 이런 회의에 우리를 참여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당신은 “비 사업 영역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”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을 만들고 이를 존경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개방 커뮤니케이션</a:t>
                      </a:r>
                    </a:p>
                  </a:txBody>
                  <a:tcPr marL="91447" marR="91447" marT="45708" marB="4570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0022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4. </a:t>
            </a:r>
            <a:r>
              <a:rPr lang="ko-KR" altLang="en-US" sz="3200" dirty="0" err="1"/>
              <a:t>전문경영자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1520" y="701878"/>
            <a:ext cx="3430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전문경영자의 필요성</a:t>
            </a:r>
            <a:endParaRPr lang="en-US" altLang="ko-KR" sz="2400" b="1" dirty="0"/>
          </a:p>
        </p:txBody>
      </p:sp>
      <p:sp>
        <p:nvSpPr>
          <p:cNvPr id="8" name="矩形 2"/>
          <p:cNvSpPr/>
          <p:nvPr/>
        </p:nvSpPr>
        <p:spPr>
          <a:xfrm>
            <a:off x="323529" y="1763589"/>
            <a:ext cx="8568951" cy="5146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sym typeface="+mn-ea"/>
              </a:rPr>
              <a:t>전문</a:t>
            </a:r>
            <a:r>
              <a:rPr lang="ko-KR" altLang="en-US" sz="2000" b="1" noProof="1">
                <a:solidFill>
                  <a:schemeClr val="tx1"/>
                </a:solidFill>
                <a:sym typeface="+mn-ea"/>
              </a:rPr>
              <a:t>경영자</a:t>
            </a:r>
            <a:r>
              <a:rPr lang="en-US" altLang="ko-KR" sz="2000" b="1" noProof="1">
                <a:solidFill>
                  <a:schemeClr val="tx1"/>
                </a:solidFill>
                <a:sym typeface="+mn-ea"/>
              </a:rPr>
              <a:t>(professional manager)</a:t>
            </a:r>
            <a:r>
              <a:rPr lang="ko-KR" altLang="en-US" sz="2000" b="1" noProof="1">
                <a:solidFill>
                  <a:schemeClr val="tx1"/>
                </a:solidFill>
                <a:sym typeface="+mn-ea"/>
              </a:rPr>
              <a:t>의 필요성</a:t>
            </a: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경영능력의 부족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기업경영의 규범과 가치관을 바꾸기 위해서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후계자에 대한 준비를 위해서</a:t>
            </a: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noProof="1">
              <a:solidFill>
                <a:schemeClr val="tx1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en-US" sz="2000" b="1" noProof="1">
              <a:solidFill>
                <a:schemeClr val="tx1"/>
              </a:solidFill>
              <a:sym typeface="+mn-ea"/>
            </a:endParaRPr>
          </a:p>
          <a:p>
            <a:pPr algn="just" eaLnBrk="1" hangingPunct="1">
              <a:buClr>
                <a:srgbClr val="0000FF"/>
              </a:buClr>
              <a:defRPr/>
            </a:pPr>
            <a:endParaRPr lang="en-US" sz="2000" b="1" noProof="1">
              <a:solidFill>
                <a:schemeClr val="tx1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sym typeface="+mn-ea"/>
              </a:rPr>
              <a:t>전문경영제도의 문제점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noProof="1">
                <a:solidFill>
                  <a:schemeClr val="tx1"/>
                </a:solidFill>
                <a:sym typeface="+mn-ea"/>
              </a:rPr>
              <a:t>기업가의 가치관, 경영방식과 전문경영자의 가치관과 경영방식의 차이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noProof="1">
                <a:solidFill>
                  <a:schemeClr val="tx1"/>
                </a:solidFill>
                <a:sym typeface="+mn-ea"/>
              </a:rPr>
              <a:t>전문경영자와 기업가는 자주 관점이나 가정이 다른 세계관을 가지고 있을 수도 있</a:t>
            </a:r>
            <a:r>
              <a:rPr lang="ko-KR" noProof="1">
                <a:solidFill>
                  <a:schemeClr val="tx1"/>
                </a:solidFill>
                <a:sym typeface="+mn-ea"/>
              </a:rPr>
              <a:t>음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전문적으로 교육받은 전문경영자의 기능과 역할이 기업가의 그것과 일치하기는 쉽지 않음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전문경영제도의 유형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noProof="1">
                <a:solidFill>
                  <a:srgbClr val="000000"/>
                </a:solidFill>
                <a:sym typeface="+mn-ea"/>
              </a:rPr>
              <a:t>가족구성원의 전문경영자화</a:t>
            </a:r>
            <a:endParaRPr lang="ko-KR" altLang="en-US" noProof="1">
              <a:solidFill>
                <a:schemeClr val="tx1"/>
              </a:solidFill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noProof="1">
                <a:solidFill>
                  <a:srgbClr val="000000"/>
                </a:solidFill>
                <a:sym typeface="+mn-ea"/>
              </a:rPr>
              <a:t>비 가족종업원의 전문경영자화 </a:t>
            </a:r>
            <a:r>
              <a:rPr lang="en-US" altLang="ko-KR" noProof="1">
                <a:solidFill>
                  <a:srgbClr val="000000"/>
                </a:solidFill>
                <a:sym typeface="+mn-ea"/>
              </a:rPr>
              <a:t>: </a:t>
            </a:r>
            <a:r>
              <a:rPr lang="ko-KR" altLang="en-US" noProof="1">
                <a:solidFill>
                  <a:srgbClr val="000000"/>
                </a:solidFill>
                <a:sym typeface="+mn-ea"/>
              </a:rPr>
              <a:t>온정주의 → 협력주의</a:t>
            </a:r>
            <a:endParaRPr lang="ko-KR" altLang="en-US" noProof="1">
              <a:solidFill>
                <a:schemeClr val="tx1"/>
              </a:solidFill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noProof="1">
                <a:solidFill>
                  <a:srgbClr val="000000"/>
                </a:solidFill>
                <a:sym typeface="+mn-ea"/>
              </a:rPr>
              <a:t>외부</a:t>
            </a:r>
            <a:r>
              <a:rPr lang="en-US" altLang="ko-KR" noProof="1">
                <a:solidFill>
                  <a:srgbClr val="000000"/>
                </a:solidFill>
                <a:sym typeface="+mn-ea"/>
              </a:rPr>
              <a:t> </a:t>
            </a:r>
            <a:r>
              <a:rPr lang="ko-KR" altLang="en-US" noProof="1">
                <a:solidFill>
                  <a:srgbClr val="000000"/>
                </a:solidFill>
                <a:sym typeface="+mn-ea"/>
              </a:rPr>
              <a:t>전문경영자의 영입</a:t>
            </a:r>
            <a:endParaRPr lang="ko-KR" altLang="en-US" noProof="1">
              <a:solidFill>
                <a:schemeClr val="tx1"/>
              </a:solidFill>
            </a:endParaRPr>
          </a:p>
          <a:p>
            <a:pPr marL="393700" indent="-2857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b="1" noProof="1">
              <a:solidFill>
                <a:schemeClr val="tx1"/>
              </a:solidFill>
            </a:endParaRPr>
          </a:p>
          <a:p>
            <a:pPr marL="106680"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en-US" altLang="ko-KR" noProof="1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C7278E-75F7-690D-3977-3EC32ACF108C}"/>
              </a:ext>
            </a:extLst>
          </p:cNvPr>
          <p:cNvSpPr txBox="1"/>
          <p:nvPr/>
        </p:nvSpPr>
        <p:spPr>
          <a:xfrm>
            <a:off x="251520" y="2780928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+mj-lt"/>
              </a:rPr>
              <a:t>2. </a:t>
            </a:r>
            <a:r>
              <a:rPr lang="ko-KR" altLang="en-US" sz="2400" b="1" dirty="0">
                <a:latin typeface="+mj-lt"/>
              </a:rPr>
              <a:t>전문경영제도의 문제점</a:t>
            </a:r>
          </a:p>
        </p:txBody>
      </p:sp>
    </p:spTree>
    <p:extLst>
      <p:ext uri="{BB962C8B-B14F-4D97-AF65-F5344CB8AC3E}">
        <p14:creationId xmlns:p14="http://schemas.microsoft.com/office/powerpoint/2010/main" val="1376732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73099F9-820D-9303-D861-5E736BBFE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8A55170-9B6D-7E42-8A6A-5487CD2DB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685" y="-4866"/>
            <a:ext cx="6450127" cy="859611"/>
          </a:xfrm>
          <a:prstGeom prst="rect">
            <a:avLst/>
          </a:prstGeom>
        </p:spPr>
      </p:pic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0CE2446F-3BD9-261C-F2FA-E6E3AC6E2F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796772"/>
              </p:ext>
            </p:extLst>
          </p:nvPr>
        </p:nvGraphicFramePr>
        <p:xfrm>
          <a:off x="323527" y="1780210"/>
          <a:ext cx="8496945" cy="34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3">
                  <a:extLst>
                    <a:ext uri="{9D8B030D-6E8A-4147-A177-3AD203B41FA5}">
                      <a16:colId xmlns:a16="http://schemas.microsoft.com/office/drawing/2014/main" val="1910017191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744701170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2814230645"/>
                    </a:ext>
                  </a:extLst>
                </a:gridCol>
              </a:tblGrid>
              <a:tr h="519832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장   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단   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891439"/>
                  </a:ext>
                </a:extLst>
              </a:tr>
              <a:tr h="142141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오너경영</a:t>
                      </a:r>
                      <a:endParaRPr lang="en-US" altLang="ko-KR" dirty="0">
                        <a:solidFill>
                          <a:srgbClr val="FF0000"/>
                        </a:solidFill>
                      </a:endParaRPr>
                    </a:p>
                    <a:p>
                      <a:pPr latinLnBrk="1"/>
                      <a:r>
                        <a:rPr lang="en-US" altLang="ko-KR" dirty="0">
                          <a:solidFill>
                            <a:srgbClr val="FF0000"/>
                          </a:solidFill>
                        </a:rPr>
                        <a:t>  (</a:t>
                      </a:r>
                      <a:r>
                        <a:rPr lang="ko-KR" altLang="en-US" dirty="0">
                          <a:solidFill>
                            <a:srgbClr val="FF0000"/>
                          </a:solidFill>
                        </a:rPr>
                        <a:t>소유경영</a:t>
                      </a:r>
                      <a:r>
                        <a:rPr lang="en-US" altLang="ko-KR" dirty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ko-KR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/>
                        <a:t>확고한 주인의식</a:t>
                      </a:r>
                      <a:endParaRPr lang="en-US" altLang="ko-KR" dirty="0"/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/>
                        <a:t>강력한 리더십과 추진력</a:t>
                      </a:r>
                      <a:endParaRPr lang="en-US" altLang="ko-KR" dirty="0"/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/>
                        <a:t>장기적인 비전</a:t>
                      </a:r>
                      <a:endParaRPr lang="en-US" altLang="ko-KR" dirty="0"/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/>
                        <a:t>신속한 경영전략</a:t>
                      </a:r>
                      <a:endParaRPr lang="en-US" altLang="ko-KR" dirty="0"/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/>
                        <a:t>과감한 투자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/>
                        <a:t>의사결정에 대한 견제장치 미흡</a:t>
                      </a:r>
                      <a:endParaRPr lang="en-US" altLang="ko-KR" dirty="0"/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/>
                        <a:t>이사의 오너 일가의 거수기</a:t>
                      </a:r>
                      <a:endParaRPr lang="en-US" altLang="ko-KR" dirty="0"/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800" dirty="0"/>
                        <a:t>의사결정이 독단적일 가능성 높음</a:t>
                      </a:r>
                      <a:endParaRPr lang="en-US" altLang="ko-KR" sz="1800" dirty="0"/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/>
                        <a:t>경영권의 오남용 가능</a:t>
                      </a:r>
                      <a:endParaRPr lang="en-US" altLang="ko-KR" dirty="0"/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/>
                        <a:t>사익추구 가능성 농후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427742"/>
                  </a:ext>
                </a:extLst>
              </a:tr>
              <a:tr h="142141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전문경영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/>
                        <a:t>민주적 의사소통 가능</a:t>
                      </a:r>
                      <a:endParaRPr lang="en-US" altLang="ko-KR" dirty="0"/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/>
                        <a:t>객관적인 견제장치 가능</a:t>
                      </a:r>
                      <a:endParaRPr lang="en-US" altLang="ko-KR" dirty="0"/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dirty="0"/>
                        <a:t>1</a:t>
                      </a:r>
                      <a:r>
                        <a:rPr lang="ko-KR" altLang="en-US" dirty="0"/>
                        <a:t>인 독단경영 방지</a:t>
                      </a:r>
                      <a:endParaRPr lang="en-US" altLang="ko-KR" dirty="0"/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/>
                        <a:t>기업구조의 투명성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/>
                        <a:t>단기적인 성과에 치중</a:t>
                      </a:r>
                      <a:endParaRPr lang="en-US" altLang="ko-KR" dirty="0"/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/>
                        <a:t>장기 성장에 부정적</a:t>
                      </a:r>
                      <a:endParaRPr lang="en-US" altLang="ko-KR" dirty="0"/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/>
                        <a:t>책임회피 경향 강함</a:t>
                      </a:r>
                      <a:endParaRPr lang="en-US" altLang="ko-KR" dirty="0"/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/>
                        <a:t>신속하고 과감한 결정이 어려움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81090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5B0EBE4-3E0B-4ADE-65D7-DD23ADD22D76}"/>
              </a:ext>
            </a:extLst>
          </p:cNvPr>
          <p:cNvSpPr txBox="1"/>
          <p:nvPr/>
        </p:nvSpPr>
        <p:spPr>
          <a:xfrm>
            <a:off x="827584" y="1196752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&lt;</a:t>
            </a:r>
            <a:r>
              <a:rPr lang="ko-KR" altLang="en-US" dirty="0"/>
              <a:t>표 </a:t>
            </a:r>
            <a:r>
              <a:rPr lang="en-US" altLang="ko-KR" dirty="0"/>
              <a:t>10-4&gt; </a:t>
            </a:r>
            <a:r>
              <a:rPr lang="ko-KR" altLang="en-US" dirty="0"/>
              <a:t>오너경영과 전문경영의 장단점</a:t>
            </a:r>
          </a:p>
        </p:txBody>
      </p:sp>
    </p:spTree>
    <p:extLst>
      <p:ext uri="{BB962C8B-B14F-4D97-AF65-F5344CB8AC3E}">
        <p14:creationId xmlns:p14="http://schemas.microsoft.com/office/powerpoint/2010/main" val="398727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4. </a:t>
            </a:r>
            <a:r>
              <a:rPr lang="ko-KR" altLang="en-US" sz="3200" dirty="0" err="1"/>
              <a:t>전문경영자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1520" y="701878"/>
            <a:ext cx="3430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/>
              <a:t>전문경영제도의 유형</a:t>
            </a:r>
            <a:endParaRPr lang="en-US" altLang="ko-KR" sz="2400" b="1" dirty="0"/>
          </a:p>
        </p:txBody>
      </p:sp>
      <p:sp>
        <p:nvSpPr>
          <p:cNvPr id="6" name="矩形 2"/>
          <p:cNvSpPr/>
          <p:nvPr/>
        </p:nvSpPr>
        <p:spPr>
          <a:xfrm>
            <a:off x="244475" y="2095500"/>
            <a:ext cx="8915400" cy="5146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b="1" noProof="1">
                <a:solidFill>
                  <a:srgbClr val="FF0000"/>
                </a:solidFill>
                <a:sym typeface="+mn-ea"/>
              </a:rPr>
              <a:t>가족구성원의 전문경영자화</a:t>
            </a:r>
            <a:endParaRPr lang="en-US" sz="2000" b="1" noProof="1">
              <a:solidFill>
                <a:srgbClr val="FF0000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sz="2000" b="1" noProof="1">
              <a:solidFill>
                <a:schemeClr val="tx1"/>
              </a:solidFill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b="1" noProof="1">
                <a:solidFill>
                  <a:schemeClr val="tx1"/>
                </a:solidFill>
                <a:sym typeface="+mn-ea"/>
              </a:rPr>
              <a:t>다음과 같은 경우 유리</a:t>
            </a: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가족구성원 중 필요한 경영자 자질을 획득할 수 있거나 하려는 의욕이 있으며 또한 이들이 자사에서 일하기를 원할 때 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가족의 가치관은 영속될 필요가 있으며 가족이 이 가치관의 영속성을 최고로 여기고 있음을 기업가가 느낄 때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가족은 계속해서 기업을 소유하고 경영하기를 원할 때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기업의 전략적 초점이 가까운 미래에 변할 것 같지 않을 때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ko-KR" sz="2000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sz="2000" b="1" noProof="1">
                <a:solidFill>
                  <a:schemeClr val="tx1"/>
                </a:solidFill>
                <a:sym typeface="+mn-ea"/>
              </a:rPr>
              <a:t>단점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 </a:t>
            </a:r>
          </a:p>
          <a:p>
            <a:pPr marL="393700" indent="-28575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altLang="ko-KR" noProof="1">
                <a:solidFill>
                  <a:schemeClr val="tx1"/>
                </a:solidFill>
                <a:sym typeface="+mn-ea"/>
              </a:rPr>
              <a:t>가족구성원 중 어떤 자식들은 가족기업으로 돌아오라는 은근한 압력을 받거나, </a:t>
            </a:r>
          </a:p>
          <a:p>
            <a:pPr marL="107950" algn="just" eaLnBrk="1" hangingPunct="1">
              <a:buClr>
                <a:srgbClr val="0000FF"/>
              </a:buClr>
              <a:defRPr/>
            </a:pPr>
            <a:r>
              <a:rPr lang="en-US" altLang="ko-KR" noProof="1">
                <a:solidFill>
                  <a:schemeClr val="tx1"/>
                </a:solidFill>
                <a:sym typeface="+mn-ea"/>
              </a:rPr>
              <a:t>    혹은 외부에서 일하는 것을 부모에 대한 죄의식</a:t>
            </a: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준비사항</a:t>
            </a:r>
            <a:endParaRPr lang="en-US" altLang="ko-KR" sz="2000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noProof="1">
                <a:solidFill>
                  <a:schemeClr val="tx1"/>
                </a:solidFill>
                <a:sym typeface="+mn-ea"/>
              </a:rPr>
              <a:t>가족구성원의 교육훈련과 프로그램 개발</a:t>
            </a: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noProof="1">
                <a:solidFill>
                  <a:schemeClr val="tx1"/>
                </a:solidFill>
                <a:sym typeface="+mn-ea"/>
              </a:rPr>
              <a:t>가족구성원의 경력에 대한 희망사항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, 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기업이 필요로 하는 기술과 능력 등을 터놓고 대화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: 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가족회의</a:t>
            </a: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</a:endParaRPr>
          </a:p>
          <a:p>
            <a:pPr marL="393700" indent="-2857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b="1" noProof="1">
              <a:solidFill>
                <a:schemeClr val="tx1"/>
              </a:solidFill>
            </a:endParaRPr>
          </a:p>
          <a:p>
            <a:pPr marL="106680"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en-US" alt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977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4. </a:t>
            </a:r>
            <a:r>
              <a:rPr lang="ko-KR" altLang="en-US" sz="3200" dirty="0" err="1"/>
              <a:t>전문경영자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1520" y="701878"/>
            <a:ext cx="3430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전문경영제도의 유형</a:t>
            </a:r>
            <a:endParaRPr lang="en-US" altLang="ko-KR" sz="2400" b="1" dirty="0"/>
          </a:p>
        </p:txBody>
      </p:sp>
      <p:sp>
        <p:nvSpPr>
          <p:cNvPr id="7" name="矩形 2"/>
          <p:cNvSpPr/>
          <p:nvPr/>
        </p:nvSpPr>
        <p:spPr>
          <a:xfrm>
            <a:off x="251520" y="932710"/>
            <a:ext cx="8915400" cy="5146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b="1" noProof="1">
                <a:solidFill>
                  <a:srgbClr val="FF0000"/>
                </a:solidFill>
                <a:sym typeface="+mn-ea"/>
              </a:rPr>
              <a:t>비가족종업원의 전문경영자화</a:t>
            </a:r>
            <a:endParaRPr lang="en-US" sz="2000" b="1" noProof="1">
              <a:solidFill>
                <a:srgbClr val="FF0000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sz="2000" b="1" noProof="1">
              <a:solidFill>
                <a:schemeClr val="tx1"/>
              </a:solidFill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b="1" noProof="1">
                <a:solidFill>
                  <a:schemeClr val="tx1"/>
                </a:solidFill>
                <a:sym typeface="+mn-ea"/>
              </a:rPr>
              <a:t>다음과 같은 경우 유리</a:t>
            </a: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가족구성원이 가족기업에서 일하기를 싫어하거나 관심조차 없을 때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비가족종업원 중에서 기업의 경영성과를 향상시킬 경영자로서 필요한 자질과 능력을 갖고 있을 때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rgbClr val="FF0000"/>
                </a:solidFill>
                <a:sym typeface="+mn-ea"/>
              </a:rPr>
              <a:t>기업가와 비가족종업원 간의 신뢰수준이 아주 높을 때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기업가가 회사의 전략적 관심사와 그의 가치관을 연속시키고 싶을 때</a:t>
            </a: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sz="2000" b="1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b="1" noProof="1">
                <a:solidFill>
                  <a:schemeClr val="tx1"/>
                </a:solidFill>
                <a:sym typeface="+mn-ea"/>
              </a:rPr>
              <a:t>준비</a:t>
            </a:r>
            <a:r>
              <a:rPr sz="2000" b="1" noProof="1">
                <a:solidFill>
                  <a:schemeClr val="tx1"/>
                </a:solidFill>
                <a:sym typeface="+mn-ea"/>
              </a:rPr>
              <a:t>사항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 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altLang="ko-KR" noProof="1">
                <a:solidFill>
                  <a:schemeClr val="tx1"/>
                </a:solidFill>
                <a:sym typeface="+mn-ea"/>
              </a:rPr>
              <a:t>비가족종업원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의 능력과 자질을 평가할 </a:t>
            </a:r>
            <a:r>
              <a:rPr lang="en-US" altLang="ko-KR" noProof="1">
                <a:solidFill>
                  <a:srgbClr val="FF0000"/>
                </a:solidFill>
                <a:sym typeface="+mn-ea"/>
              </a:rPr>
              <a:t>평가시스템을 개발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altLang="ko-KR" noProof="1">
                <a:solidFill>
                  <a:schemeClr val="tx1"/>
                </a:solidFill>
              </a:rPr>
              <a:t>비가족종업원 중에서 추가적인 교육이 필요한 경우 이들에게 수강료, 워크숍 및 세미나 등에 소요되는 일체의 경비와 더불어 자체교육의 기회도 제공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en-US" altLang="ko-KR" noProof="1">
                <a:solidFill>
                  <a:schemeClr val="tx1"/>
                </a:solidFill>
              </a:rPr>
              <a:t>기업가는 </a:t>
            </a:r>
            <a:r>
              <a:rPr lang="ko-KR" altLang="en-US" noProof="1">
                <a:solidFill>
                  <a:srgbClr val="FF0000"/>
                </a:solidFill>
              </a:rPr>
              <a:t>오너 가족과 똑같은 각종 </a:t>
            </a:r>
            <a:r>
              <a:rPr lang="en-US" altLang="ko-KR" noProof="1">
                <a:solidFill>
                  <a:srgbClr val="FF0000"/>
                </a:solidFill>
              </a:rPr>
              <a:t>혜택</a:t>
            </a:r>
            <a:r>
              <a:rPr lang="en-US" altLang="ko-KR" noProof="1">
                <a:solidFill>
                  <a:schemeClr val="tx1"/>
                </a:solidFill>
              </a:rPr>
              <a:t>을 비가족종업원에게도 제공</a:t>
            </a:r>
            <a:r>
              <a:rPr lang="ko-KR" altLang="en-US" noProof="1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4693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4. </a:t>
            </a:r>
            <a:r>
              <a:rPr lang="ko-KR" altLang="en-US" sz="3200" dirty="0" err="1"/>
              <a:t>전문경영자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1520" y="701878"/>
            <a:ext cx="3430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전문경영제도의 유형</a:t>
            </a:r>
            <a:endParaRPr lang="en-US" altLang="ko-KR" sz="2400" b="1" dirty="0"/>
          </a:p>
        </p:txBody>
      </p:sp>
      <p:sp>
        <p:nvSpPr>
          <p:cNvPr id="6" name="矩形 7"/>
          <p:cNvSpPr/>
          <p:nvPr/>
        </p:nvSpPr>
        <p:spPr>
          <a:xfrm>
            <a:off x="395537" y="1071640"/>
            <a:ext cx="8137276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 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10-5&gt; 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비가족종업원의 전문경영자화: 온정주의에서 협력주의로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기업가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lang="ko-KR" altLang="en-US" noProof="1">
                <a:solidFill>
                  <a:srgbClr val="000000"/>
                </a:solidFill>
                <a:latin typeface="굴림체" panose="020B0609000101010101" charset="-127"/>
                <a:ea typeface="굴림체" panose="020B0609000101010101" charset="-127"/>
              </a:rPr>
              <a:t> </a:t>
            </a:r>
          </a:p>
        </p:txBody>
      </p:sp>
      <p:graphicFrame>
        <p:nvGraphicFramePr>
          <p:cNvPr id="9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305224"/>
              </p:ext>
            </p:extLst>
          </p:nvPr>
        </p:nvGraphicFramePr>
        <p:xfrm>
          <a:off x="611187" y="1697573"/>
          <a:ext cx="7559675" cy="4451346"/>
        </p:xfrm>
        <a:graphic>
          <a:graphicData uri="http://schemas.openxmlformats.org/drawingml/2006/table">
            <a:tbl>
              <a:tblPr/>
              <a:tblGrid>
                <a:gridCol w="427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37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온정주의 에서 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협력주의 로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① 설립자는 특별한 힘을 갖고 있다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공유된 힘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② 설립자만이 핵심정보를 알고 있다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개방된 커뮤니케이션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③ 모든 통제는 설립자와 함께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경영 팀이 통제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④ 무엇을 해야 될지를 나는 안다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같이 해답을 찾아보자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⑤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설립자는 자신과 가족만을 믿는다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종업원도 믿는다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⑥ 설립자는 기업에 체화되어 있다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조직의 정체성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⑦ 설립자는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개인적인 직감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에 의해 운영한다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계획과 직감에 의해 운영한다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⑧ 단일제품(서비스)을 선호. 변화를 꺼림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복수제품(서비스) 선호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⑨ 남의 충고를 잘 듣지 않는다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충고를 듣기위해 충고할 사람을 찾아다닌다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⑩ 로열 종업원을 중시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능력 있는 종업원을 중시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⑪ 아는 사람을 주로 채용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직무를 아는 사람을 주로 채용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⑫ 전통중시(우리가 항상 해왔던 방법)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비전중시(우리가 그것을 어떻게 좋아할까)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⑬ 확실성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불확실성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⑭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안정성 추구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계속적인 변화 추구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39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⑮ 훌륭한 직감에 의해 경영</a:t>
                      </a:r>
                    </a:p>
                  </a:txBody>
                  <a:tcPr marT="45733" marB="4573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탁월한 기능에 의해 경영</a:t>
                      </a:r>
                    </a:p>
                  </a:txBody>
                  <a:tcPr marT="45733" marB="4573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0" name="矩形 4"/>
          <p:cNvSpPr/>
          <p:nvPr/>
        </p:nvSpPr>
        <p:spPr>
          <a:xfrm>
            <a:off x="971600" y="5941488"/>
            <a:ext cx="6649988" cy="6111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sz="1200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200" noProof="1">
                <a:solidFill>
                  <a:schemeClr val="tx1"/>
                </a:solidFill>
              </a:rPr>
              <a:t>자료: Dennis T. Jaffe, ｢Working with the ones you love｣, Conari Press, 1991, pp.255-256</a:t>
            </a:r>
          </a:p>
        </p:txBody>
      </p:sp>
    </p:spTree>
    <p:extLst>
      <p:ext uri="{BB962C8B-B14F-4D97-AF65-F5344CB8AC3E}">
        <p14:creationId xmlns:p14="http://schemas.microsoft.com/office/powerpoint/2010/main" val="3026526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4. </a:t>
            </a:r>
            <a:r>
              <a:rPr lang="ko-KR" altLang="en-US" sz="3200" dirty="0" err="1"/>
              <a:t>전문경영자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1520" y="701878"/>
            <a:ext cx="3430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전문경영제도의 유형</a:t>
            </a:r>
            <a:endParaRPr lang="en-US" altLang="ko-KR" sz="2400" b="1" dirty="0"/>
          </a:p>
        </p:txBody>
      </p:sp>
      <p:sp>
        <p:nvSpPr>
          <p:cNvPr id="6" name="矩形 2"/>
          <p:cNvSpPr/>
          <p:nvPr/>
        </p:nvSpPr>
        <p:spPr>
          <a:xfrm>
            <a:off x="139700" y="1544638"/>
            <a:ext cx="8936038" cy="5146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b="1" noProof="1">
                <a:solidFill>
                  <a:srgbClr val="FF0000"/>
                </a:solidFill>
                <a:sym typeface="+mn-ea"/>
              </a:rPr>
              <a:t>외부전문가의 전문경영자화</a:t>
            </a:r>
            <a:endParaRPr lang="en-US" sz="2000" b="1" noProof="1">
              <a:solidFill>
                <a:srgbClr val="FF0000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sz="2000" b="1" noProof="1">
              <a:solidFill>
                <a:schemeClr val="tx1"/>
              </a:solidFill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sz="2000" b="1" noProof="1">
                <a:solidFill>
                  <a:schemeClr val="tx1"/>
                </a:solidFill>
                <a:sym typeface="+mn-ea"/>
              </a:rPr>
              <a:t>다음과 같은 경우 유리</a:t>
            </a: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chemeClr val="tx1"/>
                </a:solidFill>
                <a:sym typeface="+mn-ea"/>
              </a:rPr>
              <a:t>가족 구성원이나 비가족종업원 중에서 기업을 경영할 능력이나 전문지식이 없거나 아예 관심조차 없을 때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rgbClr val="FF0000"/>
                </a:solidFill>
                <a:sym typeface="+mn-ea"/>
              </a:rPr>
              <a:t>기업전략이나 가치관을 변경할 필요가 있을 때 </a:t>
            </a: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sz="2000" b="1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sz="2000" b="1" noProof="1">
                <a:solidFill>
                  <a:schemeClr val="tx1"/>
                </a:solidFill>
                <a:sym typeface="+mn-ea"/>
              </a:rPr>
              <a:t>경영성과를 향상시키기 위해서 몇 가지 방안을 실행에 옮겨야 함 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noProof="1">
                <a:solidFill>
                  <a:schemeClr val="tx1"/>
                </a:solidFill>
                <a:sym typeface="+mn-ea"/>
              </a:rPr>
              <a:t>외부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전문경영자로 하여금 가족과 기업 내부의 장․단점을 이해할 수 있는 시간을 주어야 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함 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noProof="1">
                <a:solidFill>
                  <a:schemeClr val="tx1"/>
                </a:solidFill>
              </a:rPr>
              <a:t>외부</a:t>
            </a:r>
            <a:r>
              <a:rPr lang="en-US" altLang="ko-KR" noProof="1">
                <a:solidFill>
                  <a:schemeClr val="tx1"/>
                </a:solidFill>
              </a:rPr>
              <a:t>전문경영자의 관심사를 기업에 묶어두어야 </a:t>
            </a:r>
            <a:r>
              <a:rPr lang="ko-KR" altLang="en-US" noProof="1">
                <a:solidFill>
                  <a:schemeClr val="tx1"/>
                </a:solidFill>
              </a:rPr>
              <a:t>함 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noProof="1">
                <a:solidFill>
                  <a:schemeClr val="tx1"/>
                </a:solidFill>
              </a:rPr>
              <a:t>외부</a:t>
            </a:r>
            <a:r>
              <a:rPr noProof="1">
                <a:solidFill>
                  <a:schemeClr val="tx1"/>
                </a:solidFill>
              </a:rPr>
              <a:t>전문경영자로 하여금 지역사회의 한 구성원이 되도록 도와주어야 </a:t>
            </a:r>
            <a:r>
              <a:rPr lang="ko-KR" noProof="1">
                <a:solidFill>
                  <a:schemeClr val="tx1"/>
                </a:solidFill>
              </a:rPr>
              <a:t>함 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ko-KR" altLang="en-US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ko-KR" altLang="en-US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ko-KR" altLang="en-US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ko-KR" altLang="en-US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ko-KR" altLang="en-US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endParaRPr lang="ko-KR" altLang="en-US" noProof="1">
              <a:solidFill>
                <a:schemeClr val="tx1"/>
              </a:solidFill>
            </a:endParaRPr>
          </a:p>
          <a:p>
            <a:pPr marL="1079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ko-KR" altLang="en-US" noProof="1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5959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899592" y="908720"/>
            <a:ext cx="3357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sz="2000" b="1" dirty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  </a:t>
            </a:r>
            <a:r>
              <a:rPr lang="ko-KR" altLang="en-US" sz="3600" b="1" dirty="0" err="1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학습정리</a:t>
            </a:r>
            <a:endParaRPr lang="en-US" altLang="ko-KR" sz="2000" b="1" dirty="0">
              <a:solidFill>
                <a:srgbClr val="5F5F5F"/>
              </a:solidFill>
              <a:latin typeface="HY나무B"/>
              <a:ea typeface="HY나무B"/>
              <a:cs typeface="HY나무B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457200" y="658948"/>
            <a:ext cx="82296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후계자 교육훈련의 중요성과 성격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후계자 교육훈련 프로그램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후계자의 리더십개발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전문경영자</a:t>
            </a: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solidFill>
                  <a:srgbClr val="5F5F5F"/>
                </a:solidFill>
                <a:latin typeface="Arial"/>
                <a:ea typeface="HY강B" pitchFamily="18" charset="-127"/>
              </a:rPr>
              <a:t>    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285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657350" y="2877741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 YOU!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dirty="0"/>
            </a:br>
            <a:r>
              <a:rPr lang="en-US" altLang="ko-K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75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2012</Words>
  <Application>Microsoft Office PowerPoint</Application>
  <PresentationFormat>화면 슬라이드 쇼(4:3)</PresentationFormat>
  <Paragraphs>390</Paragraphs>
  <Slides>20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20</vt:i4>
      </vt:variant>
    </vt:vector>
  </HeadingPairs>
  <TitlesOfParts>
    <vt:vector size="30" baseType="lpstr">
      <vt:lpstr>HY강B</vt:lpstr>
      <vt:lpstr>HY나무B</vt:lpstr>
      <vt:lpstr>HY울릉도M</vt:lpstr>
      <vt:lpstr>굴림</vt:lpstr>
      <vt:lpstr>굴림체</vt:lpstr>
      <vt:lpstr>맑은 고딕</vt:lpstr>
      <vt:lpstr>Arial</vt:lpstr>
      <vt:lpstr>Wingdings</vt:lpstr>
      <vt:lpstr>Office 테마</vt:lpstr>
      <vt:lpstr>1_Office 테마</vt:lpstr>
      <vt:lpstr>10장. 후계자 교육훈련과 리더십개발</vt:lpstr>
      <vt:lpstr>PowerPoint 프레젠테이션</vt:lpstr>
      <vt:lpstr>1. 후계자 교육훈련의 중요성</vt:lpstr>
      <vt:lpstr>2. 후계자 교육훈련 프로그램</vt:lpstr>
      <vt:lpstr>2. 후계자 교육훈련 프로그램</vt:lpstr>
      <vt:lpstr>2. 후계자 교육훈련 프로그램</vt:lpstr>
      <vt:lpstr>2. 후계자 교육훈련 프로그램</vt:lpstr>
      <vt:lpstr>2. 후계자 교육훈련 프로그램</vt:lpstr>
      <vt:lpstr>2. 후계자 교육훈련 프로그램</vt:lpstr>
      <vt:lpstr>2. 후계자 교육훈련 프로그램</vt:lpstr>
      <vt:lpstr>3. 후계자의 리더십개발</vt:lpstr>
      <vt:lpstr>3. 후계자의 리더십개발</vt:lpstr>
      <vt:lpstr>4. 전문경영자</vt:lpstr>
      <vt:lpstr>PowerPoint 프레젠테이션</vt:lpstr>
      <vt:lpstr>4. 전문경영자</vt:lpstr>
      <vt:lpstr>4. 전문경영자</vt:lpstr>
      <vt:lpstr>4. 전문경영자</vt:lpstr>
      <vt:lpstr>4. 전문경영자</vt:lpstr>
      <vt:lpstr>PowerPoint 프레젠테이션</vt:lpstr>
      <vt:lpstr>THANK  YOU!  &amp;  Q&amp;A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권재욱</dc:creator>
  <cp:lastModifiedBy>Youngho Nam</cp:lastModifiedBy>
  <cp:revision>215</cp:revision>
  <cp:lastPrinted>2025-09-22T05:11:04Z</cp:lastPrinted>
  <dcterms:created xsi:type="dcterms:W3CDTF">2013-04-01T06:35:37Z</dcterms:created>
  <dcterms:modified xsi:type="dcterms:W3CDTF">2026-07-26T02:48:34Z</dcterms:modified>
  <cp:version/>
</cp:coreProperties>
</file>