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0"/>
  </p:notesMasterIdLst>
  <p:sldIdLst>
    <p:sldId id="321" r:id="rId3"/>
    <p:sldId id="257" r:id="rId4"/>
    <p:sldId id="536" r:id="rId5"/>
    <p:sldId id="589" r:id="rId6"/>
    <p:sldId id="572" r:id="rId7"/>
    <p:sldId id="598" r:id="rId8"/>
    <p:sldId id="592" r:id="rId9"/>
    <p:sldId id="591" r:id="rId10"/>
    <p:sldId id="593" r:id="rId11"/>
    <p:sldId id="595" r:id="rId12"/>
    <p:sldId id="597" r:id="rId13"/>
    <p:sldId id="599" r:id="rId14"/>
    <p:sldId id="601" r:id="rId15"/>
    <p:sldId id="600" r:id="rId16"/>
    <p:sldId id="586" r:id="rId17"/>
    <p:sldId id="584" r:id="rId18"/>
    <p:sldId id="553" r:id="rId19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8" autoAdjust="0"/>
    <p:restoredTop sz="95693" autoAdjust="0"/>
  </p:normalViewPr>
  <p:slideViewPr>
    <p:cSldViewPr>
      <p:cViewPr varScale="1">
        <p:scale>
          <a:sx n="103" d="100"/>
          <a:sy n="103" d="100"/>
        </p:scale>
        <p:origin x="25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2022-09-13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365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4168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062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2022-09-13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2022-09-13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2022-09-13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2022-09-13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2022-09-13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2022-09-13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2022-09-13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2022-09-13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2022-09-13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619672" y="1233879"/>
            <a:ext cx="6415088" cy="1697086"/>
          </a:xfrm>
        </p:spPr>
        <p:txBody>
          <a:bodyPr anchor="ctr">
            <a:normAutofit/>
          </a:bodyPr>
          <a:lstStyle/>
          <a:p>
            <a:r>
              <a:rPr lang="ko-KR" altLang="en-US" sz="3600" b="1" dirty="0" smtClean="0"/>
              <a:t>가업승계의 성공전략</a:t>
            </a:r>
            <a:endParaRPr lang="ko-KR" alt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440700" y="4653136"/>
            <a:ext cx="73448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800" dirty="0" smtClean="0"/>
              <a:t>발표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남  영 호 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건국대 경영학과 교수</a:t>
            </a:r>
            <a:r>
              <a:rPr lang="en-US" altLang="ko-KR" sz="2800" dirty="0" smtClean="0"/>
              <a:t>)</a:t>
            </a:r>
          </a:p>
          <a:p>
            <a:endParaRPr lang="en-US" altLang="ko-KR" sz="2400" dirty="0" smtClean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3781278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800" dirty="0" smtClean="0"/>
              <a:t>일시</a:t>
            </a:r>
            <a:r>
              <a:rPr lang="en-US" altLang="ko-KR" sz="2800" dirty="0" smtClean="0"/>
              <a:t>: 2022. 02. 04</a:t>
            </a:r>
            <a:endParaRPr lang="ko-KR" alt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3265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100</a:t>
            </a:r>
            <a:r>
              <a:rPr lang="ko-KR" altLang="en-US" b="1" dirty="0" err="1" smtClean="0"/>
              <a:t>인포럼</a:t>
            </a:r>
            <a:r>
              <a:rPr lang="ko-KR" altLang="en-US" b="1" dirty="0" smtClean="0"/>
              <a:t> 발표 자료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9" y="2935545"/>
            <a:ext cx="7204924" cy="43879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/>
              <a:t>가업승계 현황</a:t>
            </a:r>
            <a:r>
              <a:rPr lang="en-US" altLang="ko-KR" sz="2000" b="1"/>
              <a:t>: </a:t>
            </a:r>
            <a:r>
              <a:rPr lang="ko-KR" altLang="en-US" sz="2000" b="1"/>
              <a:t>우리나라</a:t>
            </a:r>
            <a:r>
              <a:rPr lang="en-US" altLang="ko-KR" sz="2000" b="1"/>
              <a:t>, </a:t>
            </a:r>
            <a:r>
              <a:rPr lang="ko-KR" altLang="en-US" sz="2000" b="1"/>
              <a:t>해외</a:t>
            </a:r>
            <a:endParaRPr lang="ko-KR" altLang="en-US" sz="2000" b="1" dirty="0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13542" y="402159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60374" y="4085794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결론</a:t>
            </a:r>
            <a:r>
              <a:rPr lang="en-US" altLang="ko-KR" sz="2000" b="1" dirty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정책적 제언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150128" y="292243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150128" y="3990658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185382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b="1" dirty="0" smtClean="0"/>
              <a:t>가족기업과 가업승계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150128" y="190034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01</a:t>
            </a:r>
            <a:endParaRPr lang="en-US" altLang="ko-KR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107504" y="853651"/>
            <a:ext cx="3826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경제적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460" y="1400050"/>
            <a:ext cx="5276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ko-KR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경제적 역할</a:t>
            </a:r>
            <a:r>
              <a:rPr kumimoji="0" lang="en-US" altLang="ko-KR" sz="20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미국의 경우 경제의 </a:t>
            </a:r>
            <a:r>
              <a:rPr kumimoji="0" lang="ko-KR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등뼈</a:t>
            </a:r>
            <a:endParaRPr kumimoji="0" lang="ko-KR" altLang="en-US" sz="20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3183957" y="0"/>
            <a:ext cx="5652120" cy="568945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en-US" altLang="ko-KR" sz="3200" b="1" dirty="0" smtClean="0"/>
              <a:t>1.</a:t>
            </a:r>
            <a:r>
              <a:rPr lang="ko-KR" altLang="en-US" sz="3200" b="1" dirty="0"/>
              <a:t> </a:t>
            </a:r>
            <a:r>
              <a:rPr lang="ko-KR" altLang="en-US" sz="3200" b="1" dirty="0" smtClean="0"/>
              <a:t>가족기업과 가업승계</a:t>
            </a:r>
            <a:endParaRPr lang="ko-KR" altLang="en-US" sz="3200" dirty="0"/>
          </a:p>
        </p:txBody>
      </p:sp>
      <p:pic>
        <p:nvPicPr>
          <p:cNvPr id="16" name="图片 6" descr="(8[1I}L~BDIR{RGXT3H1]~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84894"/>
            <a:ext cx="7177088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7"/>
          <p:cNvSpPr/>
          <p:nvPr/>
        </p:nvSpPr>
        <p:spPr>
          <a:xfrm>
            <a:off x="2267744" y="6266990"/>
            <a:ext cx="5040313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b="1" noProof="1">
                <a:solidFill>
                  <a:schemeClr val="tx1"/>
                </a:solidFill>
              </a:rPr>
              <a:t>주) Tapies Josep &amp; John L. Ward(2008), 「Family Values and Value Creation: fostering of enduring values within family-owned businesses」, Palgrave Macmillan, p.199. </a:t>
            </a:r>
          </a:p>
        </p:txBody>
      </p:sp>
    </p:spTree>
    <p:extLst>
      <p:ext uri="{BB962C8B-B14F-4D97-AF65-F5344CB8AC3E}">
        <p14:creationId xmlns:p14="http://schemas.microsoft.com/office/powerpoint/2010/main" val="68160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81826" y="841954"/>
            <a:ext cx="3102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가업승계의 중요성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3183957" y="0"/>
            <a:ext cx="5652120" cy="568945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en-US" altLang="ko-KR" sz="3200" b="1" dirty="0" smtClean="0"/>
              <a:t>1.</a:t>
            </a:r>
            <a:r>
              <a:rPr lang="ko-KR" altLang="en-US" sz="3200" b="1" dirty="0"/>
              <a:t> </a:t>
            </a:r>
            <a:r>
              <a:rPr lang="ko-KR" altLang="en-US" sz="3200" b="1" dirty="0" smtClean="0"/>
              <a:t>가족기업과 가업승계</a:t>
            </a:r>
            <a:endParaRPr lang="ko-KR" alt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81826" y="1301064"/>
            <a:ext cx="895467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dirty="0" err="1" smtClean="0"/>
              <a:t>가업승계는</a:t>
            </a:r>
            <a:r>
              <a:rPr lang="en-US" altLang="ko-KR" dirty="0" smtClean="0"/>
              <a:t> </a:t>
            </a:r>
            <a:r>
              <a:rPr lang="ko-KR" altLang="en-US" b="1" dirty="0" smtClean="0"/>
              <a:t>가족기업의 존폐를 결정</a:t>
            </a:r>
            <a:r>
              <a:rPr lang="ko-KR" altLang="en-US" dirty="0" smtClean="0"/>
              <a:t>하는 아주 중요한 과제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altLang="ko-K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dirty="0" err="1" smtClean="0"/>
              <a:t>가족기업은</a:t>
            </a:r>
            <a:r>
              <a:rPr lang="ko-KR" altLang="en-US" dirty="0" smtClean="0"/>
              <a:t> 오직 세 가지 문제만 가지고 있는데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첫번째 문제는 </a:t>
            </a:r>
            <a:r>
              <a:rPr lang="ko-KR" altLang="en-US" dirty="0" err="1" smtClean="0">
                <a:solidFill>
                  <a:srgbClr val="FF0000"/>
                </a:solidFill>
              </a:rPr>
              <a:t>승계</a:t>
            </a:r>
            <a:r>
              <a:rPr lang="ko-KR" altLang="en-US" dirty="0" err="1" smtClean="0"/>
              <a:t>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두번째 문제도 </a:t>
            </a:r>
            <a:r>
              <a:rPr lang="ko-KR" altLang="en-US" dirty="0" err="1" smtClean="0">
                <a:solidFill>
                  <a:srgbClr val="FF0000"/>
                </a:solidFill>
              </a:rPr>
              <a:t>승계</a:t>
            </a:r>
            <a:r>
              <a:rPr lang="ko-KR" altLang="en-US" dirty="0" err="1" smtClean="0"/>
              <a:t>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마지막 세번째 문제도 </a:t>
            </a:r>
            <a:r>
              <a:rPr lang="ko-KR" altLang="en-US" dirty="0" smtClean="0">
                <a:solidFill>
                  <a:srgbClr val="FF0000"/>
                </a:solidFill>
              </a:rPr>
              <a:t>승계</a:t>
            </a:r>
            <a:r>
              <a:rPr lang="ko-KR" altLang="en-US" dirty="0" smtClean="0"/>
              <a:t>다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Aronoff</a:t>
            </a:r>
            <a:r>
              <a:rPr lang="en-US" altLang="ko-KR" dirty="0" smtClean="0"/>
              <a:t> &amp; Ward).</a:t>
            </a:r>
            <a:endParaRPr lang="en-US" altLang="ko-K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dirty="0" smtClean="0"/>
              <a:t>해외</a:t>
            </a:r>
            <a:endParaRPr lang="en-US" altLang="ko-KR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dirty="0" smtClean="0"/>
              <a:t>미국</a:t>
            </a:r>
            <a:r>
              <a:rPr lang="en-US" altLang="ko-KR" dirty="0" smtClean="0"/>
              <a:t>: </a:t>
            </a:r>
            <a:r>
              <a:rPr lang="ko-KR" altLang="en-US" dirty="0" smtClean="0"/>
              <a:t>향후 </a:t>
            </a:r>
            <a:r>
              <a:rPr lang="en-US" altLang="ko-KR" dirty="0" smtClean="0"/>
              <a:t>10</a:t>
            </a:r>
            <a:r>
              <a:rPr lang="ko-KR" altLang="en-US" dirty="0" smtClean="0"/>
              <a:t>년 이내 </a:t>
            </a:r>
            <a:r>
              <a:rPr lang="en-US" altLang="ko-KR" dirty="0" smtClean="0"/>
              <a:t>CEO</a:t>
            </a:r>
            <a:r>
              <a:rPr lang="ko-KR" altLang="en-US" dirty="0" smtClean="0"/>
              <a:t>의 과반수가 은퇴</a:t>
            </a:r>
            <a:endParaRPr lang="en-US" altLang="ko-KR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dirty="0" smtClean="0"/>
              <a:t>EU : </a:t>
            </a:r>
            <a:r>
              <a:rPr lang="ko-KR" altLang="en-US" dirty="0" smtClean="0"/>
              <a:t>향후</a:t>
            </a:r>
            <a:r>
              <a:rPr lang="en-US" altLang="ko-KR" dirty="0" smtClean="0"/>
              <a:t> 5</a:t>
            </a:r>
            <a:r>
              <a:rPr lang="ko-KR" altLang="en-US" dirty="0" smtClean="0"/>
              <a:t>년 이내</a:t>
            </a:r>
            <a:r>
              <a:rPr lang="en-US" altLang="ko-KR" dirty="0" smtClean="0"/>
              <a:t> </a:t>
            </a:r>
            <a:r>
              <a:rPr lang="ko-KR" altLang="en-US" dirty="0" smtClean="0"/>
              <a:t>승계문제에 직면한 기업 </a:t>
            </a:r>
            <a:r>
              <a:rPr lang="en-US" altLang="ko-KR" dirty="0" smtClean="0"/>
              <a:t>5</a:t>
            </a:r>
            <a:r>
              <a:rPr lang="ko-KR" altLang="en-US" dirty="0" smtClean="0"/>
              <a:t>백만 사 이상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 중 </a:t>
            </a:r>
            <a:r>
              <a:rPr lang="en-US" altLang="ko-KR" dirty="0" smtClean="0"/>
              <a:t>1</a:t>
            </a:r>
            <a:r>
              <a:rPr lang="ko-KR" altLang="en-US" dirty="0" smtClean="0"/>
              <a:t>백</a:t>
            </a:r>
            <a:r>
              <a:rPr lang="en-US" altLang="ko-KR" dirty="0" smtClean="0"/>
              <a:t>5</a:t>
            </a:r>
            <a:r>
              <a:rPr lang="ko-KR" altLang="en-US" dirty="0" smtClean="0"/>
              <a:t>십만 사는 사라질 것</a:t>
            </a:r>
            <a:r>
              <a:rPr lang="en-US" altLang="ko-KR" dirty="0" smtClean="0"/>
              <a:t>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dirty="0" smtClean="0"/>
              <a:t>일본</a:t>
            </a:r>
            <a:r>
              <a:rPr lang="en-US" altLang="ko-KR" dirty="0" smtClean="0"/>
              <a:t>: 2025</a:t>
            </a:r>
            <a:r>
              <a:rPr lang="ko-KR" altLang="en-US" dirty="0" smtClean="0"/>
              <a:t>년 중소기업의 </a:t>
            </a:r>
            <a:r>
              <a:rPr lang="en-US" altLang="ko-KR" dirty="0" smtClean="0"/>
              <a:t>60%(245</a:t>
            </a:r>
            <a:r>
              <a:rPr lang="ko-KR" altLang="en-US" dirty="0" smtClean="0"/>
              <a:t>만개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CEO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70</a:t>
            </a:r>
            <a:r>
              <a:rPr lang="ko-KR" altLang="en-US" dirty="0" smtClean="0"/>
              <a:t>세를 넘을 것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 중 </a:t>
            </a:r>
            <a:r>
              <a:rPr lang="en-US" altLang="ko-KR" dirty="0" smtClean="0"/>
              <a:t>127</a:t>
            </a:r>
            <a:r>
              <a:rPr lang="ko-KR" altLang="en-US" dirty="0" smtClean="0"/>
              <a:t>만개 기업이 후계자를 찾지 못할 것</a:t>
            </a:r>
            <a:r>
              <a:rPr lang="en-US" altLang="ko-KR" dirty="0" smtClean="0"/>
              <a:t>. 73</a:t>
            </a:r>
            <a:r>
              <a:rPr lang="ko-KR" altLang="en-US" dirty="0" smtClean="0"/>
              <a:t>만개가 폐업해 </a:t>
            </a:r>
            <a:r>
              <a:rPr lang="ko-KR" altLang="en-US" b="1" dirty="0" smtClean="0"/>
              <a:t>약 </a:t>
            </a:r>
            <a:r>
              <a:rPr lang="en-US" altLang="ko-KR" b="1" dirty="0" smtClean="0"/>
              <a:t>650</a:t>
            </a:r>
            <a:r>
              <a:rPr lang="ko-KR" altLang="en-US" b="1" dirty="0" smtClean="0"/>
              <a:t>만 명이 일자리를 잃을 것</a:t>
            </a:r>
            <a:r>
              <a:rPr lang="en-US" altLang="ko-KR" dirty="0" smtClean="0"/>
              <a:t>. 22</a:t>
            </a:r>
            <a:r>
              <a:rPr lang="ko-KR" altLang="en-US" dirty="0" smtClean="0"/>
              <a:t>조엔의 </a:t>
            </a:r>
            <a:r>
              <a:rPr lang="en-US" altLang="ko-KR" dirty="0" smtClean="0"/>
              <a:t>GDP</a:t>
            </a:r>
            <a:r>
              <a:rPr lang="ko-KR" altLang="en-US" dirty="0" smtClean="0"/>
              <a:t>가 사라질 것</a:t>
            </a:r>
            <a:r>
              <a:rPr lang="en-US" altLang="ko-KR" dirty="0" smtClean="0"/>
              <a:t>(</a:t>
            </a:r>
            <a:r>
              <a:rPr lang="ko-KR" altLang="en-US" dirty="0" smtClean="0"/>
              <a:t>일본경제산업성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en-US" altLang="ko-K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dirty="0" smtClean="0"/>
              <a:t>우리나라</a:t>
            </a:r>
            <a:r>
              <a:rPr lang="en-US" altLang="ko-KR" dirty="0" smtClean="0"/>
              <a:t>: </a:t>
            </a:r>
            <a:r>
              <a:rPr lang="ko-KR" altLang="en-US" dirty="0" smtClean="0"/>
              <a:t>중소기업 경영자 연령</a:t>
            </a:r>
            <a:r>
              <a:rPr lang="en-US" altLang="ko-KR" dirty="0" smtClean="0"/>
              <a:t>(2017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 </a:t>
            </a:r>
            <a:r>
              <a:rPr lang="ko-KR" altLang="en-US" dirty="0" smtClean="0"/>
              <a:t>통계청</a:t>
            </a:r>
            <a:r>
              <a:rPr lang="en-US" altLang="ko-KR" dirty="0" smtClean="0"/>
              <a:t>): 60</a:t>
            </a:r>
            <a:r>
              <a:rPr lang="ko-KR" altLang="en-US" dirty="0" smtClean="0"/>
              <a:t>세 이상</a:t>
            </a:r>
            <a:r>
              <a:rPr lang="en-US" altLang="ko-KR" dirty="0" smtClean="0"/>
              <a:t>(23.11%)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                              (2017</a:t>
            </a:r>
            <a:r>
              <a:rPr lang="ko-KR" altLang="en-US" dirty="0" smtClean="0"/>
              <a:t>년 한국기업데이터</a:t>
            </a:r>
            <a:r>
              <a:rPr lang="en-US" altLang="ko-KR" dirty="0" smtClean="0"/>
              <a:t>): 60</a:t>
            </a:r>
            <a:r>
              <a:rPr lang="ko-KR" altLang="en-US" dirty="0" smtClean="0"/>
              <a:t>세 이상</a:t>
            </a:r>
            <a:r>
              <a:rPr lang="en-US" altLang="ko-KR" dirty="0" smtClean="0"/>
              <a:t>(33.2%)</a:t>
            </a:r>
            <a:endParaRPr lang="en-US" altLang="ko-KR" dirty="0"/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94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2900" b="1" dirty="0" smtClean="0"/>
              <a:t>1. </a:t>
            </a:r>
            <a:r>
              <a:rPr lang="ko-KR" altLang="en-US" sz="2900" b="1" dirty="0" smtClean="0"/>
              <a:t>가족기업과 가업승계</a:t>
            </a:r>
            <a:endParaRPr lang="ko-KR" altLang="en-US" sz="2900" b="1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가업승계의 성격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7" name="矩形 10"/>
          <p:cNvSpPr/>
          <p:nvPr/>
        </p:nvSpPr>
        <p:spPr>
          <a:xfrm>
            <a:off x="683568" y="2177428"/>
            <a:ext cx="7969250" cy="4485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defRPr/>
            </a:pPr>
            <a:endParaRPr lang="en-US" sz="2000" b="1" noProof="1">
              <a:solidFill>
                <a:srgbClr val="0B44A8"/>
              </a:solidFill>
              <a:sym typeface="+mn-ea"/>
            </a:endParaRPr>
          </a:p>
          <a:p>
            <a:pPr marL="342900" indent="-342900" algn="just" eaLnBrk="1" hangingPunct="1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v"/>
              <a:defRPr/>
            </a:pPr>
            <a:r>
              <a:rPr lang="ko-KR" altLang="en-US" sz="2000" b="1" noProof="1" smtClean="0">
                <a:solidFill>
                  <a:srgbClr val="0B44A8"/>
                </a:solidFill>
                <a:sym typeface="+mn-ea"/>
              </a:rPr>
              <a:t>중소기업진흥에 관한 법률</a:t>
            </a:r>
            <a:r>
              <a:rPr lang="en-US" altLang="ko-KR" sz="1600" b="1" noProof="1" smtClean="0">
                <a:solidFill>
                  <a:srgbClr val="0B44A8"/>
                </a:solidFill>
                <a:sym typeface="+mn-ea"/>
              </a:rPr>
              <a:t>(</a:t>
            </a:r>
            <a:r>
              <a:rPr lang="ko-KR" altLang="en-US" sz="1600" b="1" noProof="1" smtClean="0">
                <a:solidFill>
                  <a:srgbClr val="0B44A8"/>
                </a:solidFill>
                <a:sym typeface="+mn-ea"/>
              </a:rPr>
              <a:t>제</a:t>
            </a:r>
            <a:r>
              <a:rPr lang="en-US" altLang="ko-KR" sz="1600" b="1" noProof="1" smtClean="0">
                <a:solidFill>
                  <a:srgbClr val="0B44A8"/>
                </a:solidFill>
                <a:sym typeface="+mn-ea"/>
              </a:rPr>
              <a:t>2</a:t>
            </a:r>
            <a:r>
              <a:rPr lang="ko-KR" altLang="en-US" sz="1600" b="1" noProof="1" smtClean="0">
                <a:solidFill>
                  <a:srgbClr val="0B44A8"/>
                </a:solidFill>
                <a:sym typeface="+mn-ea"/>
              </a:rPr>
              <a:t>조</a:t>
            </a:r>
            <a:r>
              <a:rPr lang="en-US" altLang="ko-KR" sz="1600" b="1" noProof="1" smtClean="0">
                <a:solidFill>
                  <a:srgbClr val="0B44A8"/>
                </a:solidFill>
                <a:sym typeface="+mn-ea"/>
              </a:rPr>
              <a:t>10</a:t>
            </a:r>
            <a:r>
              <a:rPr lang="ko-KR" altLang="en-US" sz="1600" b="1" noProof="1" smtClean="0">
                <a:solidFill>
                  <a:srgbClr val="0B44A8"/>
                </a:solidFill>
                <a:sym typeface="+mn-ea"/>
              </a:rPr>
              <a:t>호</a:t>
            </a:r>
            <a:r>
              <a:rPr lang="en-US" altLang="ko-KR" sz="1600" b="1" noProof="1" smtClean="0">
                <a:solidFill>
                  <a:srgbClr val="0B44A8"/>
                </a:solidFill>
                <a:sym typeface="+mn-ea"/>
              </a:rPr>
              <a:t>)</a:t>
            </a:r>
            <a:r>
              <a:rPr lang="en-US" altLang="ko-KR" sz="2000" b="1" noProof="1" smtClean="0">
                <a:solidFill>
                  <a:srgbClr val="0B44A8"/>
                </a:solidFill>
                <a:sym typeface="+mn-ea"/>
              </a:rPr>
              <a:t>: </a:t>
            </a:r>
            <a:r>
              <a:rPr lang="en-US" altLang="ko-KR" sz="2000" b="1" dirty="0">
                <a:solidFill>
                  <a:schemeClr val="tx1"/>
                </a:solidFill>
              </a:rPr>
              <a:t>"</a:t>
            </a:r>
            <a:r>
              <a:rPr lang="ko-KR" altLang="en-US" sz="2000" b="1" dirty="0">
                <a:solidFill>
                  <a:schemeClr val="tx1"/>
                </a:solidFill>
              </a:rPr>
              <a:t>가업승계</a:t>
            </a:r>
            <a:r>
              <a:rPr lang="en-US" altLang="ko-KR" sz="2000" b="1" dirty="0">
                <a:solidFill>
                  <a:schemeClr val="tx1"/>
                </a:solidFill>
              </a:rPr>
              <a:t>" </a:t>
            </a:r>
            <a:r>
              <a:rPr lang="ko-KR" altLang="en-US" sz="2000" b="1" dirty="0">
                <a:solidFill>
                  <a:schemeClr val="tx1"/>
                </a:solidFill>
              </a:rPr>
              <a:t>란 중소기업이 동일성을 유지하면서 상속이나 증여를 통하여 그 기업의 </a:t>
            </a:r>
            <a:r>
              <a:rPr lang="ko-KR" altLang="en-US" sz="2000" b="1" dirty="0">
                <a:solidFill>
                  <a:srgbClr val="FF0000"/>
                </a:solidFill>
              </a:rPr>
              <a:t>소유권</a:t>
            </a:r>
            <a:r>
              <a:rPr lang="ko-KR" altLang="en-US" sz="2000" b="1" dirty="0">
                <a:solidFill>
                  <a:schemeClr val="tx1"/>
                </a:solidFill>
              </a:rPr>
              <a:t> 또는 </a:t>
            </a:r>
            <a:r>
              <a:rPr lang="ko-KR" altLang="en-US" sz="2000" b="1" dirty="0">
                <a:solidFill>
                  <a:srgbClr val="FF0000"/>
                </a:solidFill>
              </a:rPr>
              <a:t>경영권</a:t>
            </a:r>
            <a:r>
              <a:rPr lang="ko-KR" altLang="en-US" sz="2000" b="1" dirty="0">
                <a:solidFill>
                  <a:schemeClr val="tx1"/>
                </a:solidFill>
              </a:rPr>
              <a:t>을 친족에게 이전하는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것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marL="285750" indent="-285750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rgbClr val="000000"/>
              </a:solidFill>
              <a:sym typeface="+mn-ea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pitchFamily="2" charset="2"/>
              <a:buChar char="v"/>
              <a:defRPr/>
            </a:pPr>
            <a:r>
              <a:rPr lang="ko-KR" altLang="en-US" sz="2000" b="1" noProof="1" smtClean="0">
                <a:solidFill>
                  <a:schemeClr val="tx1"/>
                </a:solidFill>
                <a:sym typeface="+mn-ea"/>
              </a:rPr>
              <a:t>가업승계는 </a:t>
            </a:r>
            <a:r>
              <a:rPr lang="ko-KR" altLang="en-US" sz="2000" b="1" noProof="1" smtClean="0">
                <a:solidFill>
                  <a:srgbClr val="FF0000"/>
                </a:solidFill>
                <a:sym typeface="+mn-ea"/>
              </a:rPr>
              <a:t>정책적으로 지원</a:t>
            </a:r>
            <a:r>
              <a:rPr lang="en-US" altLang="ko-KR" sz="2000" b="1" noProof="1" smtClean="0">
                <a:solidFill>
                  <a:schemeClr val="tx1"/>
                </a:solidFill>
                <a:sym typeface="+mn-ea"/>
              </a:rPr>
              <a:t>(</a:t>
            </a:r>
            <a:r>
              <a:rPr lang="ko-KR" altLang="en-US" sz="2000" b="1" noProof="1" smtClean="0">
                <a:solidFill>
                  <a:schemeClr val="tx1"/>
                </a:solidFill>
                <a:sym typeface="+mn-ea"/>
              </a:rPr>
              <a:t>부의 이전이 아님</a:t>
            </a:r>
            <a:r>
              <a:rPr lang="en-US" altLang="ko-KR" sz="2000" b="1" noProof="1" smtClean="0">
                <a:solidFill>
                  <a:schemeClr val="tx1"/>
                </a:solidFill>
                <a:sym typeface="+mn-ea"/>
              </a:rPr>
              <a:t>)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sz="2000" b="1" noProof="1">
              <a:solidFill>
                <a:schemeClr val="tx1"/>
              </a:solidFill>
              <a:sym typeface="+mn-ea"/>
            </a:endParaRPr>
          </a:p>
          <a:p>
            <a:pPr marL="800100" lvl="1" indent="-342900" algn="just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ko-KR" altLang="en-US" sz="2000" b="1" noProof="1" smtClean="0">
                <a:solidFill>
                  <a:srgbClr val="FF0000"/>
                </a:solidFill>
                <a:sym typeface="+mn-ea"/>
              </a:rPr>
              <a:t>기업가정신의 이전 </a:t>
            </a:r>
            <a:r>
              <a:rPr lang="en-US" altLang="ko-KR" sz="2000" b="1" noProof="1" smtClean="0">
                <a:solidFill>
                  <a:srgbClr val="FF0000"/>
                </a:solidFill>
                <a:sym typeface="+mn-ea"/>
              </a:rPr>
              <a:t>/  </a:t>
            </a:r>
            <a:r>
              <a:rPr lang="ko-KR" altLang="en-US" sz="2000" b="1" noProof="1" smtClean="0">
                <a:solidFill>
                  <a:srgbClr val="FF0000"/>
                </a:solidFill>
                <a:sym typeface="+mn-ea"/>
              </a:rPr>
              <a:t>책임의 이전</a:t>
            </a:r>
            <a:r>
              <a:rPr lang="en-US" altLang="ko-KR" sz="2000" b="1" noProof="1" smtClean="0">
                <a:solidFill>
                  <a:srgbClr val="FF0000"/>
                </a:solidFill>
                <a:sym typeface="+mn-ea"/>
              </a:rPr>
              <a:t>/</a:t>
            </a:r>
            <a:r>
              <a:rPr lang="ko-KR" altLang="en-US" sz="2000" b="1" noProof="1" smtClean="0">
                <a:solidFill>
                  <a:srgbClr val="FF0000"/>
                </a:solidFill>
                <a:sym typeface="+mn-ea"/>
              </a:rPr>
              <a:t>기술의 이전</a:t>
            </a:r>
            <a:endParaRPr lang="en-US" altLang="ko-KR" sz="2000" b="1" noProof="1" smtClean="0">
              <a:solidFill>
                <a:srgbClr val="FF0000"/>
              </a:solidFill>
              <a:sym typeface="+mn-ea"/>
            </a:endParaRPr>
          </a:p>
          <a:p>
            <a:pPr marL="800100" lvl="1" indent="-342900" algn="just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endParaRPr lang="en-US" sz="2000" b="1" noProof="1">
              <a:solidFill>
                <a:schemeClr val="tx1"/>
              </a:solidFill>
              <a:sym typeface="+mn-ea"/>
            </a:endParaRPr>
          </a:p>
          <a:p>
            <a:pPr marL="800100" lvl="1" indent="-342900" algn="just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ko-KR" altLang="en-US" sz="2000" b="1" noProof="1" smtClean="0">
                <a:solidFill>
                  <a:schemeClr val="tx1"/>
                </a:solidFill>
                <a:sym typeface="+mn-ea"/>
              </a:rPr>
              <a:t>고용창출</a:t>
            </a:r>
            <a:r>
              <a:rPr lang="en-US" altLang="ko-KR" sz="2000" b="1" noProof="1" smtClean="0">
                <a:solidFill>
                  <a:schemeClr val="tx1"/>
                </a:solidFill>
                <a:sym typeface="+mn-ea"/>
              </a:rPr>
              <a:t>(OECD: </a:t>
            </a:r>
            <a:r>
              <a:rPr lang="ko-KR" altLang="en-US" sz="2000" b="1" noProof="1" smtClean="0">
                <a:solidFill>
                  <a:schemeClr val="tx1"/>
                </a:solidFill>
                <a:sym typeface="+mn-ea"/>
              </a:rPr>
              <a:t>가업승계</a:t>
            </a:r>
            <a:r>
              <a:rPr lang="en-US" altLang="ko-KR" sz="2000" b="1" noProof="1" smtClean="0">
                <a:solidFill>
                  <a:schemeClr val="tx1"/>
                </a:solidFill>
                <a:sym typeface="+mn-ea"/>
              </a:rPr>
              <a:t> 5</a:t>
            </a:r>
            <a:r>
              <a:rPr lang="ko-KR" altLang="en-US" sz="2000" b="1" noProof="1" smtClean="0">
                <a:solidFill>
                  <a:schemeClr val="tx1"/>
                </a:solidFill>
                <a:sym typeface="+mn-ea"/>
              </a:rPr>
              <a:t>명</a:t>
            </a:r>
            <a:r>
              <a:rPr lang="en-US" altLang="ko-KR" sz="2000" b="1" noProof="1" smtClean="0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sz="2000" b="1" noProof="1" smtClean="0">
                <a:solidFill>
                  <a:schemeClr val="tx1"/>
                </a:solidFill>
                <a:sym typeface="+mn-ea"/>
              </a:rPr>
              <a:t>창업 </a:t>
            </a:r>
            <a:r>
              <a:rPr lang="en-US" altLang="ko-KR" sz="2000" b="1" noProof="1" smtClean="0">
                <a:solidFill>
                  <a:schemeClr val="tx1"/>
                </a:solidFill>
                <a:sym typeface="+mn-ea"/>
              </a:rPr>
              <a:t>2</a:t>
            </a:r>
            <a:r>
              <a:rPr lang="ko-KR" altLang="en-US" sz="2000" b="1" noProof="1" smtClean="0">
                <a:solidFill>
                  <a:schemeClr val="tx1"/>
                </a:solidFill>
                <a:sym typeface="+mn-ea"/>
              </a:rPr>
              <a:t>명</a:t>
            </a:r>
            <a:r>
              <a:rPr lang="en-US" altLang="ko-KR" sz="2000" b="1" noProof="1" smtClean="0">
                <a:solidFill>
                  <a:schemeClr val="tx1"/>
                </a:solidFill>
                <a:sym typeface="+mn-ea"/>
              </a:rPr>
              <a:t>)</a:t>
            </a:r>
          </a:p>
          <a:p>
            <a:pPr marL="800100" lvl="1" indent="-342900" algn="just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endParaRPr lang="en-US" altLang="ko-KR" sz="2000" b="1" noProof="1">
              <a:solidFill>
                <a:schemeClr val="tx1"/>
              </a:solidFill>
              <a:sym typeface="+mn-ea"/>
            </a:endParaRPr>
          </a:p>
          <a:p>
            <a:pPr marL="800100" lvl="1" indent="-342900" algn="just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ko-KR" altLang="en-US" sz="2000" b="1" noProof="1" smtClean="0">
                <a:solidFill>
                  <a:schemeClr val="tx1"/>
                </a:solidFill>
                <a:sym typeface="+mn-ea"/>
              </a:rPr>
              <a:t>경제성장과 </a:t>
            </a:r>
            <a:r>
              <a:rPr lang="en-US" altLang="ko-KR" sz="2000" b="1" noProof="1" smtClean="0">
                <a:solidFill>
                  <a:schemeClr val="tx1"/>
                </a:solidFill>
                <a:sym typeface="+mn-ea"/>
              </a:rPr>
              <a:t>GDP</a:t>
            </a:r>
            <a:r>
              <a:rPr lang="ko-KR" altLang="en-US" sz="2000" b="1" noProof="1" smtClean="0">
                <a:solidFill>
                  <a:schemeClr val="tx1"/>
                </a:solidFill>
                <a:sym typeface="+mn-ea"/>
              </a:rPr>
              <a:t>에</a:t>
            </a:r>
            <a:r>
              <a:rPr lang="en-US" altLang="ko-KR" sz="2000" b="1" noProof="1" smtClean="0">
                <a:solidFill>
                  <a:schemeClr val="tx1"/>
                </a:solidFill>
                <a:sym typeface="+mn-ea"/>
              </a:rPr>
              <a:t> </a:t>
            </a:r>
            <a:r>
              <a:rPr lang="ko-KR" altLang="en-US" sz="2000" b="1" noProof="1" smtClean="0">
                <a:solidFill>
                  <a:schemeClr val="tx1"/>
                </a:solidFill>
                <a:sym typeface="+mn-ea"/>
              </a:rPr>
              <a:t>기여</a:t>
            </a:r>
            <a:endParaRPr lang="en-US" altLang="ko-KR" sz="2000" b="1" noProof="1" smtClean="0">
              <a:solidFill>
                <a:schemeClr val="tx1"/>
              </a:solidFill>
              <a:sym typeface="+mn-ea"/>
            </a:endParaRPr>
          </a:p>
          <a:p>
            <a:pPr marL="800100" lvl="1" indent="-342900" algn="just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endParaRPr lang="en-US" altLang="ko-KR" sz="2000" b="1" noProof="1">
              <a:solidFill>
                <a:schemeClr val="tx1"/>
              </a:solidFill>
              <a:sym typeface="+mn-ea"/>
            </a:endParaRPr>
          </a:p>
          <a:p>
            <a:pPr marL="800100" lvl="1" indent="-342900" algn="just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ko-KR" altLang="en-US" sz="2000" b="1" noProof="1" smtClean="0">
                <a:solidFill>
                  <a:schemeClr val="tx1"/>
                </a:solidFill>
                <a:sym typeface="+mn-ea"/>
              </a:rPr>
              <a:t>가족구성원의 화합</a:t>
            </a:r>
            <a:endParaRPr lang="en-US" altLang="ko-KR" sz="2000" b="1" noProof="1" smtClean="0">
              <a:solidFill>
                <a:schemeClr val="tx1"/>
              </a:solidFill>
              <a:sym typeface="+mn-ea"/>
            </a:endParaRPr>
          </a:p>
          <a:p>
            <a:pPr marL="800100" lvl="1" indent="-342900" algn="just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endParaRPr lang="en-US" sz="2000" b="1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rgbClr val="FF0000"/>
              </a:solidFill>
              <a:sym typeface="+mn-ea"/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738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730884"/>
            <a:ext cx="8496944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400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TRREE SEVEN(</a:t>
            </a:r>
            <a:r>
              <a:rPr lang="ko-KR" altLang="en-US" dirty="0" err="1" smtClean="0"/>
              <a:t>쓰리세븐</a:t>
            </a:r>
            <a:r>
              <a:rPr lang="en-US" altLang="ko-KR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-</a:t>
            </a:r>
            <a:r>
              <a:rPr lang="ko-KR" altLang="en-US" dirty="0" smtClean="0"/>
              <a:t>세계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위 </a:t>
            </a:r>
            <a:r>
              <a:rPr lang="ko-KR" altLang="en-US" dirty="0" err="1" smtClean="0"/>
              <a:t>손톱깍기</a:t>
            </a:r>
            <a:r>
              <a:rPr lang="ko-KR" altLang="en-US" dirty="0" smtClean="0"/>
              <a:t> 기업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    </a:t>
            </a:r>
            <a:r>
              <a:rPr lang="en-US" altLang="ko-KR" dirty="0" smtClean="0"/>
              <a:t>-</a:t>
            </a:r>
            <a:r>
              <a:rPr lang="ko-KR" altLang="en-US" dirty="0" smtClean="0"/>
              <a:t>세계 인구 절반이 자사 제품 사용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-2009</a:t>
            </a:r>
            <a:r>
              <a:rPr lang="ko-KR" altLang="en-US" dirty="0" smtClean="0"/>
              <a:t>년 창업주 사망으로 막대한 상속세 부담</a:t>
            </a:r>
            <a:r>
              <a:rPr lang="en-US" altLang="ko-KR" dirty="0" smtClean="0"/>
              <a:t>(</a:t>
            </a:r>
            <a:r>
              <a:rPr lang="ko-KR" altLang="en-US" dirty="0" smtClean="0"/>
              <a:t>사전 증여하였지만 증여 후 </a:t>
            </a:r>
            <a:r>
              <a:rPr lang="en-US" altLang="ko-KR" dirty="0" smtClean="0"/>
              <a:t>2</a:t>
            </a:r>
            <a:r>
              <a:rPr lang="ko-KR" altLang="en-US" dirty="0" smtClean="0"/>
              <a:t>년 만에 사망</a:t>
            </a:r>
            <a:r>
              <a:rPr lang="en-US" altLang="ko-KR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-</a:t>
            </a:r>
            <a:r>
              <a:rPr lang="ko-KR" altLang="en-US" dirty="0" smtClean="0"/>
              <a:t>가족과 임직원에게 </a:t>
            </a:r>
            <a:r>
              <a:rPr lang="en-US" altLang="ko-KR" dirty="0" smtClean="0"/>
              <a:t>370</a:t>
            </a:r>
            <a:r>
              <a:rPr lang="ko-KR" altLang="en-US" dirty="0" smtClean="0"/>
              <a:t>억 사전 증여하였지만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en-US" altLang="ko-KR" dirty="0" smtClean="0"/>
              <a:t>5</a:t>
            </a:r>
            <a:r>
              <a:rPr lang="ko-KR" altLang="en-US" dirty="0" smtClean="0"/>
              <a:t>년이 도래하지 않아 상속세 </a:t>
            </a:r>
            <a:r>
              <a:rPr lang="en-US" altLang="ko-KR" dirty="0" smtClean="0"/>
              <a:t>150</a:t>
            </a:r>
            <a:r>
              <a:rPr lang="ko-KR" altLang="en-US" dirty="0" smtClean="0"/>
              <a:t>억 납부 위해 지분 매각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-</a:t>
            </a:r>
            <a:r>
              <a:rPr lang="ko-KR" altLang="en-US" dirty="0" smtClean="0"/>
              <a:t>결국 세금을 납부하지 못해 회사를 매각함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dirty="0" smtClean="0"/>
              <a:t>대한전선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-2004</a:t>
            </a:r>
            <a:r>
              <a:rPr lang="ko-KR" altLang="en-US" dirty="0" smtClean="0"/>
              <a:t>년 부친 </a:t>
            </a:r>
            <a:r>
              <a:rPr lang="ko-KR" altLang="en-US" dirty="0" err="1" smtClean="0"/>
              <a:t>설원량</a:t>
            </a:r>
            <a:r>
              <a:rPr lang="ko-KR" altLang="en-US" dirty="0" smtClean="0"/>
              <a:t> 회장</a:t>
            </a:r>
            <a:r>
              <a:rPr lang="en-US" altLang="ko-KR" dirty="0" smtClean="0"/>
              <a:t>(62</a:t>
            </a:r>
            <a:r>
              <a:rPr lang="ko-KR" altLang="en-US" dirty="0" smtClean="0"/>
              <a:t>세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갑작스런 사망으로 상속재산 </a:t>
            </a:r>
            <a:r>
              <a:rPr lang="en-US" altLang="ko-KR" dirty="0" smtClean="0"/>
              <a:t>3,340</a:t>
            </a:r>
            <a:r>
              <a:rPr lang="ko-KR" altLang="en-US" dirty="0" smtClean="0"/>
              <a:t>억원 대한 상속세 </a:t>
            </a:r>
            <a:r>
              <a:rPr lang="en-US" altLang="ko-KR" dirty="0" smtClean="0"/>
              <a:t>1,355</a:t>
            </a:r>
            <a:r>
              <a:rPr lang="ko-KR" altLang="en-US" dirty="0" smtClean="0"/>
              <a:t>억원 납부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-24</a:t>
            </a:r>
            <a:r>
              <a:rPr lang="ko-KR" altLang="en-US" dirty="0" smtClean="0"/>
              <a:t>세 자녀가 가업을 물려받았지만 </a:t>
            </a:r>
            <a:r>
              <a:rPr lang="en-US" altLang="ko-KR" dirty="0" smtClean="0"/>
              <a:t>9</a:t>
            </a:r>
            <a:r>
              <a:rPr lang="ko-KR" altLang="en-US" dirty="0" smtClean="0"/>
              <a:t>년 후 가업을 포기</a:t>
            </a:r>
            <a:r>
              <a:rPr lang="en-US" altLang="ko-KR" dirty="0" smtClean="0"/>
              <a:t>. </a:t>
            </a:r>
          </a:p>
          <a:p>
            <a:pPr algn="r">
              <a:lnSpc>
                <a:spcPct val="150000"/>
              </a:lnSpc>
            </a:pPr>
            <a:r>
              <a:rPr lang="en-US" altLang="ko-KR" sz="1200" dirty="0" smtClean="0"/>
              <a:t>(</a:t>
            </a:r>
            <a:r>
              <a:rPr lang="ko-KR" altLang="en-US" sz="1200" dirty="0" smtClean="0"/>
              <a:t>자료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조남철 세무사 블로그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 </a:t>
            </a:r>
            <a:endParaRPr lang="ko-KR" altLang="en-US" sz="1200" dirty="0"/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2900" b="1" dirty="0" smtClean="0"/>
              <a:t>1. </a:t>
            </a:r>
            <a:r>
              <a:rPr lang="ko-KR" altLang="en-US" sz="2900" b="1" dirty="0" smtClean="0"/>
              <a:t>가족기업과 가업승계</a:t>
            </a:r>
            <a:endParaRPr lang="ko-KR" altLang="en-US" sz="2900" b="1" dirty="0"/>
          </a:p>
        </p:txBody>
      </p:sp>
      <p:sp>
        <p:nvSpPr>
          <p:cNvPr id="8" name="직사각형 7"/>
          <p:cNvSpPr/>
          <p:nvPr/>
        </p:nvSpPr>
        <p:spPr>
          <a:xfrm>
            <a:off x="256365" y="801965"/>
            <a:ext cx="1167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4. </a:t>
            </a:r>
            <a:r>
              <a:rPr lang="ko-KR" altLang="en-US" sz="2400" b="1" dirty="0" smtClean="0"/>
              <a:t>사례</a:t>
            </a:r>
            <a:endParaRPr lang="en-US" alt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614229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7584" y="1916832"/>
            <a:ext cx="5558790" cy="21451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직사각형 5"/>
          <p:cNvSpPr/>
          <p:nvPr/>
        </p:nvSpPr>
        <p:spPr>
          <a:xfrm>
            <a:off x="539552" y="938103"/>
            <a:ext cx="7704856" cy="463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160000"/>
              </a:lnSpc>
            </a:pPr>
            <a:r>
              <a:rPr lang="en-US" altLang="ko-KR" b="1" kern="0" dirty="0">
                <a:solidFill>
                  <a:srgbClr val="000000"/>
                </a:solidFill>
                <a:latin typeface="KBIZ한마음고딕 L"/>
                <a:ea typeface="KBIZ한마음고딕 L"/>
              </a:rPr>
              <a:t>&lt;</a:t>
            </a:r>
            <a:r>
              <a:rPr lang="ko-KR" altLang="en-US" b="1" kern="0" dirty="0">
                <a:solidFill>
                  <a:srgbClr val="000000"/>
                </a:solidFill>
                <a:latin typeface="KBIZ한마음고딕 L"/>
                <a:ea typeface="KBIZ한마음고딕 L"/>
              </a:rPr>
              <a:t>그림 </a:t>
            </a:r>
            <a:r>
              <a:rPr lang="en-US" altLang="ko-KR" b="1" kern="0" dirty="0">
                <a:solidFill>
                  <a:srgbClr val="000000"/>
                </a:solidFill>
                <a:latin typeface="KBIZ한마음고딕 L"/>
                <a:ea typeface="KBIZ한마음고딕 L"/>
              </a:rPr>
              <a:t>&gt; </a:t>
            </a:r>
            <a:r>
              <a:rPr lang="ko-KR" altLang="en-US" b="1" kern="0" dirty="0">
                <a:solidFill>
                  <a:srgbClr val="000000"/>
                </a:solidFill>
                <a:latin typeface="KBIZ한마음고딕 L"/>
                <a:ea typeface="KBIZ한마음고딕 L"/>
              </a:rPr>
              <a:t>가업승계 과정에서 겪었거나 예상되는 주된 어려움 </a:t>
            </a:r>
            <a:r>
              <a:rPr lang="en-US" altLang="ko-KR" b="1" kern="0" dirty="0">
                <a:solidFill>
                  <a:srgbClr val="000000"/>
                </a:solidFill>
                <a:latin typeface="KBIZ한마음고딕 L"/>
                <a:ea typeface="KBIZ한마음고딕 L"/>
              </a:rPr>
              <a:t>(</a:t>
            </a:r>
            <a:r>
              <a:rPr lang="ko-KR" altLang="en-US" b="1" kern="0" dirty="0">
                <a:solidFill>
                  <a:srgbClr val="000000"/>
                </a:solidFill>
                <a:latin typeface="KBIZ한마음고딕 L"/>
                <a:ea typeface="KBIZ한마음고딕 L"/>
              </a:rPr>
              <a:t>복수응답</a:t>
            </a:r>
            <a:r>
              <a:rPr lang="en-US" altLang="ko-KR" b="1" kern="0" dirty="0">
                <a:solidFill>
                  <a:srgbClr val="000000"/>
                </a:solidFill>
                <a:latin typeface="KBIZ한마음고딕 L"/>
                <a:ea typeface="KBIZ한마음고딕 L"/>
              </a:rPr>
              <a:t>)</a:t>
            </a:r>
            <a:endParaRPr lang="ko-KR" altLang="en-US" b="1" kern="0" dirty="0">
              <a:solidFill>
                <a:srgbClr val="000000"/>
              </a:solidFill>
              <a:latin typeface="바탕" panose="02030600000101010101" pitchFamily="18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b="1" dirty="0"/>
              <a:t>2</a:t>
            </a:r>
            <a:r>
              <a:rPr lang="en-US" altLang="ko-KR" sz="3200" b="1" dirty="0" smtClean="0"/>
              <a:t>. </a:t>
            </a:r>
            <a:r>
              <a:rPr lang="ko-KR" altLang="en-US" sz="3200" b="1" dirty="0" smtClean="0"/>
              <a:t>가업승계 현황</a:t>
            </a:r>
            <a:r>
              <a:rPr lang="en-US" altLang="ko-KR" sz="3200" b="1" dirty="0" smtClean="0"/>
              <a:t>: </a:t>
            </a:r>
            <a:r>
              <a:rPr lang="ko-KR" altLang="en-US" sz="3200" b="1" dirty="0" smtClean="0"/>
              <a:t>우리나라</a:t>
            </a:r>
            <a:endParaRPr lang="ko-KR" alt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59632" y="4869160"/>
            <a:ext cx="7560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(</a:t>
            </a:r>
            <a:r>
              <a:rPr lang="ko-KR" altLang="en-US" sz="1600" dirty="0" smtClean="0"/>
              <a:t>자료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중소기업중앙회</a:t>
            </a:r>
            <a:r>
              <a:rPr lang="en-US" altLang="ko-KR" sz="1600" dirty="0" smtClean="0"/>
              <a:t>, 2021 </a:t>
            </a:r>
            <a:r>
              <a:rPr lang="ko-KR" altLang="en-US" sz="1600" dirty="0" smtClean="0"/>
              <a:t>중소기업 가업승계 실태조사 보고서</a:t>
            </a:r>
            <a:r>
              <a:rPr lang="en-US" altLang="ko-KR" sz="1600" dirty="0" smtClean="0"/>
              <a:t>, 2021.12)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450373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7624" y="1772816"/>
            <a:ext cx="5558790" cy="21431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직사각형 5"/>
          <p:cNvSpPr/>
          <p:nvPr/>
        </p:nvSpPr>
        <p:spPr>
          <a:xfrm>
            <a:off x="2235684" y="1412776"/>
            <a:ext cx="3153427" cy="475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 latinLnBrk="0">
              <a:lnSpc>
                <a:spcPct val="160000"/>
              </a:lnSpc>
            </a:pPr>
            <a:r>
              <a:rPr lang="en-US" altLang="ko-KR" b="1" kern="0" dirty="0">
                <a:solidFill>
                  <a:srgbClr val="000000"/>
                </a:solidFill>
                <a:latin typeface="+mj-lt"/>
                <a:ea typeface="KBIZ한마음고딕 L"/>
              </a:rPr>
              <a:t>&lt;</a:t>
            </a:r>
            <a:r>
              <a:rPr lang="ko-KR" altLang="en-US" b="1" kern="0" dirty="0">
                <a:solidFill>
                  <a:srgbClr val="000000"/>
                </a:solidFill>
                <a:latin typeface="+mj-lt"/>
                <a:ea typeface="KBIZ한마음고딕 L"/>
              </a:rPr>
              <a:t>그림 </a:t>
            </a:r>
            <a:r>
              <a:rPr lang="en-US" altLang="ko-KR" b="1" kern="0" dirty="0">
                <a:solidFill>
                  <a:srgbClr val="000000"/>
                </a:solidFill>
                <a:latin typeface="+mj-lt"/>
                <a:ea typeface="KBIZ한마음고딕 L"/>
              </a:rPr>
              <a:t>&gt; </a:t>
            </a:r>
            <a:r>
              <a:rPr lang="ko-KR" altLang="en-US" b="1" kern="0" dirty="0">
                <a:solidFill>
                  <a:srgbClr val="000000"/>
                </a:solidFill>
                <a:latin typeface="+mj-lt"/>
                <a:ea typeface="KBIZ한마음고딕 L"/>
              </a:rPr>
              <a:t>주된 가업승계 방식</a:t>
            </a:r>
            <a:endParaRPr lang="ko-KR" altLang="en-US" b="1" kern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b="1" dirty="0" smtClean="0"/>
              <a:t>2. </a:t>
            </a:r>
            <a:r>
              <a:rPr lang="ko-KR" altLang="en-US" sz="3200" b="1" dirty="0"/>
              <a:t>가업승계 현황</a:t>
            </a:r>
            <a:r>
              <a:rPr lang="en-US" altLang="ko-KR" sz="3200" b="1" dirty="0"/>
              <a:t>: </a:t>
            </a:r>
            <a:r>
              <a:rPr lang="ko-KR" altLang="en-US" sz="3200" b="1" dirty="0" smtClean="0"/>
              <a:t>우리나라</a:t>
            </a:r>
            <a:r>
              <a:rPr lang="en-US" altLang="ko-KR" sz="3200" b="1" dirty="0" smtClean="0"/>
              <a:t> </a:t>
            </a:r>
            <a:endParaRPr lang="ko-KR" alt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59632" y="4869160"/>
            <a:ext cx="7560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(</a:t>
            </a:r>
            <a:r>
              <a:rPr lang="ko-KR" altLang="en-US" sz="1600" dirty="0" smtClean="0"/>
              <a:t>자료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중소기업중앙회</a:t>
            </a:r>
            <a:r>
              <a:rPr lang="en-US" altLang="ko-KR" sz="1600" dirty="0" smtClean="0"/>
              <a:t>, 2021 </a:t>
            </a:r>
            <a:r>
              <a:rPr lang="ko-KR" altLang="en-US" sz="1600" dirty="0" smtClean="0"/>
              <a:t>중소기업 가업승계 실태조사 보고서</a:t>
            </a:r>
            <a:r>
              <a:rPr lang="en-US" altLang="ko-KR" sz="1600" dirty="0" smtClean="0"/>
              <a:t>, 2021.12)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48952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5656" y="2149685"/>
            <a:ext cx="5558790" cy="21451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직사각형 6"/>
          <p:cNvSpPr/>
          <p:nvPr/>
        </p:nvSpPr>
        <p:spPr>
          <a:xfrm>
            <a:off x="1187624" y="1196752"/>
            <a:ext cx="7272808" cy="463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160000"/>
              </a:lnSpc>
            </a:pPr>
            <a:r>
              <a:rPr lang="en-US" altLang="ko-KR" b="1" kern="0" dirty="0">
                <a:solidFill>
                  <a:srgbClr val="000000"/>
                </a:solidFill>
                <a:latin typeface="KBIZ한마음고딕 L"/>
                <a:ea typeface="KBIZ한마음고딕 L"/>
              </a:rPr>
              <a:t>&lt;</a:t>
            </a:r>
            <a:r>
              <a:rPr lang="ko-KR" altLang="en-US" b="1" kern="0" dirty="0">
                <a:solidFill>
                  <a:srgbClr val="000000"/>
                </a:solidFill>
                <a:latin typeface="KBIZ한마음고딕 L"/>
                <a:ea typeface="KBIZ한마음고딕 L"/>
              </a:rPr>
              <a:t>그림 </a:t>
            </a:r>
            <a:r>
              <a:rPr lang="en-US" altLang="ko-KR" b="1" kern="0" dirty="0">
                <a:solidFill>
                  <a:srgbClr val="000000"/>
                </a:solidFill>
                <a:latin typeface="KBIZ한마음고딕 L"/>
                <a:ea typeface="KBIZ한마음고딕 L"/>
              </a:rPr>
              <a:t>&gt; </a:t>
            </a:r>
            <a:r>
              <a:rPr lang="ko-KR" altLang="en-US" b="1" kern="0" dirty="0">
                <a:solidFill>
                  <a:srgbClr val="000000"/>
                </a:solidFill>
                <a:latin typeface="KBIZ한마음고딕 L"/>
                <a:ea typeface="KBIZ한마음고딕 L"/>
              </a:rPr>
              <a:t>가업승계를 원활하게 지원하기 위한 별도 법안 필요 여부</a:t>
            </a:r>
            <a:endParaRPr lang="ko-KR" altLang="en-US" b="1" kern="0" dirty="0">
              <a:solidFill>
                <a:srgbClr val="000000"/>
              </a:solidFill>
              <a:latin typeface="바탕" panose="02030600000101010101" pitchFamily="18" charset="-127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b="1" dirty="0" smtClean="0"/>
              <a:t>2. </a:t>
            </a:r>
            <a:r>
              <a:rPr lang="ko-KR" altLang="en-US" sz="3200" b="1" dirty="0"/>
              <a:t>가업승계 현황</a:t>
            </a:r>
            <a:r>
              <a:rPr lang="en-US" altLang="ko-KR" sz="3200" b="1" dirty="0"/>
              <a:t>: </a:t>
            </a:r>
            <a:r>
              <a:rPr lang="ko-KR" altLang="en-US" sz="3200" b="1" dirty="0"/>
              <a:t>우리나라</a:t>
            </a:r>
            <a:endParaRPr lang="ko-KR" alt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259632" y="4869160"/>
            <a:ext cx="7560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(</a:t>
            </a:r>
            <a:r>
              <a:rPr lang="ko-KR" altLang="en-US" sz="1600" dirty="0" smtClean="0"/>
              <a:t>자료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중소기업중앙회</a:t>
            </a:r>
            <a:r>
              <a:rPr lang="en-US" altLang="ko-KR" sz="1600" dirty="0" smtClean="0"/>
              <a:t>, 2021 </a:t>
            </a:r>
            <a:r>
              <a:rPr lang="ko-KR" altLang="en-US" sz="1600" dirty="0" smtClean="0"/>
              <a:t>중소기업 가업승계 실태조사 보고서</a:t>
            </a:r>
            <a:r>
              <a:rPr lang="en-US" altLang="ko-KR" sz="1600" dirty="0" smtClean="0"/>
              <a:t>, 2021.12)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059962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b="1" dirty="0"/>
              <a:t>2</a:t>
            </a:r>
            <a:r>
              <a:rPr lang="en-US" altLang="ko-KR" sz="3200" b="1" dirty="0" smtClean="0"/>
              <a:t>. </a:t>
            </a:r>
            <a:r>
              <a:rPr lang="ko-KR" altLang="en-US" sz="3200" b="1" dirty="0" smtClean="0"/>
              <a:t>가업승계 </a:t>
            </a:r>
            <a:r>
              <a:rPr lang="ko-KR" altLang="en-US" sz="3200" b="1" dirty="0"/>
              <a:t>현황</a:t>
            </a:r>
            <a:r>
              <a:rPr lang="en-US" altLang="ko-KR" sz="3200" b="1" dirty="0"/>
              <a:t>: </a:t>
            </a:r>
            <a:r>
              <a:rPr lang="ko-KR" altLang="en-US" sz="3200" b="1" dirty="0" smtClean="0"/>
              <a:t>해외</a:t>
            </a:r>
            <a:endParaRPr lang="ko-KR" alt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195736" y="932163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표  </a:t>
            </a:r>
            <a:r>
              <a:rPr lang="en-US" altLang="ko-KR" b="1" dirty="0" smtClean="0"/>
              <a:t>OECD </a:t>
            </a:r>
            <a:r>
              <a:rPr lang="ko-KR" altLang="en-US" b="1" dirty="0" smtClean="0"/>
              <a:t>회원국의 상속세 과세 현황</a:t>
            </a:r>
            <a:endParaRPr lang="ko-KR" alt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87031" y="5246625"/>
            <a:ext cx="80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자료</a:t>
            </a:r>
            <a:r>
              <a:rPr lang="en-US" altLang="ko-KR" sz="1200" dirty="0" smtClean="0"/>
              <a:t>: OECD/</a:t>
            </a:r>
            <a:r>
              <a:rPr lang="ko-KR" altLang="en-US" sz="1200" dirty="0" smtClean="0"/>
              <a:t>이세진</a:t>
            </a:r>
            <a:r>
              <a:rPr lang="en-US" altLang="ko-KR" sz="1200" dirty="0" smtClean="0"/>
              <a:t>.</a:t>
            </a:r>
            <a:r>
              <a:rPr lang="ko-KR" altLang="en-US" sz="1200" dirty="0" err="1" smtClean="0"/>
              <a:t>김준헌</a:t>
            </a:r>
            <a:r>
              <a:rPr lang="en-US" altLang="ko-KR" sz="1200" dirty="0" smtClean="0"/>
              <a:t>(2021), OECD</a:t>
            </a:r>
            <a:r>
              <a:rPr lang="ko-KR" altLang="en-US" sz="1200" dirty="0" smtClean="0"/>
              <a:t>회원국들의 상속 관련 세제와 시사점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국회입법조사처</a:t>
            </a:r>
            <a:r>
              <a:rPr lang="en-US" altLang="ko-KR" sz="1200" dirty="0" smtClean="0"/>
              <a:t>, 2021.10.1.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08</a:t>
            </a:r>
            <a:r>
              <a:rPr lang="ko-KR" altLang="en-US" sz="1200" dirty="0" smtClean="0"/>
              <a:t>호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281922"/>
              </p:ext>
            </p:extLst>
          </p:nvPr>
        </p:nvGraphicFramePr>
        <p:xfrm>
          <a:off x="179512" y="1397000"/>
          <a:ext cx="8784976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56607502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981957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   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국  가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7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상속</a:t>
                      </a:r>
                      <a:r>
                        <a:rPr lang="en-US" altLang="ko-KR" dirty="0" smtClean="0"/>
                        <a:t>.</a:t>
                      </a:r>
                      <a:r>
                        <a:rPr lang="ko-KR" altLang="en-US" dirty="0" smtClean="0"/>
                        <a:t>증여세 부과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b="1" dirty="0" err="1" smtClean="0"/>
                        <a:t>유산취득세</a:t>
                      </a:r>
                      <a:r>
                        <a:rPr lang="ko-KR" altLang="en-US" dirty="0" smtClean="0"/>
                        <a:t> 방식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dirty="0" smtClean="0"/>
                        <a:t>             (20</a:t>
                      </a:r>
                      <a:r>
                        <a:rPr lang="ko-KR" altLang="en-US" dirty="0" smtClean="0"/>
                        <a:t>개국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독일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프랑스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일본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벨기에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칠레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핀란드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그리스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헝가리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아이슬란드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아일랜드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이탈리아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리투아니아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룩셈부르크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네델란드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폴란드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포르투갈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슬로베니아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스페인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스위스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터키</a:t>
                      </a:r>
                      <a:r>
                        <a:rPr lang="en-US" altLang="ko-KR" dirty="0" smtClean="0"/>
                        <a:t> 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49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상속</a:t>
                      </a:r>
                      <a:r>
                        <a:rPr lang="en-US" altLang="ko-KR" dirty="0" smtClean="0"/>
                        <a:t>.</a:t>
                      </a:r>
                      <a:r>
                        <a:rPr lang="ko-KR" altLang="en-US" dirty="0" smtClean="0"/>
                        <a:t>증여세 부과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b="1" dirty="0" err="1" smtClean="0"/>
                        <a:t>유산세</a:t>
                      </a:r>
                      <a:r>
                        <a:rPr lang="ko-KR" altLang="en-US" dirty="0" smtClean="0"/>
                        <a:t> 방식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             (4</a:t>
                      </a:r>
                      <a:r>
                        <a:rPr lang="ko-KR" altLang="en-US" dirty="0" smtClean="0"/>
                        <a:t>개국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영국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미국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b="1" dirty="0" smtClean="0"/>
                        <a:t>대한민국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덴마크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65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1" dirty="0" smtClean="0"/>
                        <a:t>자본이득세</a:t>
                      </a:r>
                      <a:r>
                        <a:rPr lang="ko-KR" altLang="en-US" dirty="0" smtClean="0"/>
                        <a:t> 부과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             (4</a:t>
                      </a:r>
                      <a:r>
                        <a:rPr lang="ko-KR" altLang="en-US" dirty="0" smtClean="0"/>
                        <a:t>개국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호주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캐나다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뉴질랜드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스웨덴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91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/>
                        <a:t>비과세</a:t>
                      </a:r>
                      <a:r>
                        <a:rPr lang="en-US" altLang="ko-KR" dirty="0" smtClean="0"/>
                        <a:t>(7</a:t>
                      </a:r>
                      <a:r>
                        <a:rPr lang="ko-KR" altLang="en-US" dirty="0" smtClean="0"/>
                        <a:t>개국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오스트리아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체코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이스라엘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멕시코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노르웨이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슬로바키아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에스토니아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278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7031" y="5624822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*</a:t>
            </a:r>
            <a:r>
              <a:rPr lang="ko-KR" altLang="en-US" sz="1200" dirty="0" err="1" smtClean="0"/>
              <a:t>유산세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상속세</a:t>
            </a:r>
            <a:r>
              <a:rPr lang="en-US" altLang="ko-KR" sz="1200" dirty="0" smtClean="0"/>
              <a:t>): </a:t>
            </a:r>
            <a:r>
              <a:rPr lang="ko-KR" altLang="en-US" sz="1200" dirty="0" smtClean="0"/>
              <a:t>피상속인이 남긴 유산 자체를 대상으로 하는 과세 방식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영미법국가</a:t>
            </a:r>
            <a:r>
              <a:rPr lang="en-US" altLang="ko-KR" sz="1200" dirty="0" smtClean="0"/>
              <a:t>)</a:t>
            </a:r>
          </a:p>
          <a:p>
            <a:r>
              <a:rPr lang="en-US" altLang="ko-KR" sz="1200" dirty="0" smtClean="0"/>
              <a:t>*</a:t>
            </a:r>
            <a:r>
              <a:rPr lang="ko-KR" altLang="en-US" sz="1200" dirty="0" err="1" smtClean="0"/>
              <a:t>유산취득세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증여세</a:t>
            </a:r>
            <a:r>
              <a:rPr lang="en-US" altLang="ko-KR" sz="1200" dirty="0" smtClean="0"/>
              <a:t>): </a:t>
            </a:r>
            <a:r>
              <a:rPr lang="ko-KR" altLang="en-US" sz="1200" dirty="0" smtClean="0"/>
              <a:t>유산을 취득한 자를 기준으로 유산 취득자 각자가 취득한 유산 가액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대륙법국가</a:t>
            </a:r>
            <a:r>
              <a:rPr lang="en-US" altLang="ko-KR" sz="1200" dirty="0" smtClean="0"/>
              <a:t>)</a:t>
            </a:r>
          </a:p>
          <a:p>
            <a:r>
              <a:rPr lang="en-US" altLang="ko-KR" sz="1200" dirty="0" smtClean="0"/>
              <a:t>*</a:t>
            </a:r>
            <a:r>
              <a:rPr lang="ko-KR" altLang="en-US" sz="1200" dirty="0" smtClean="0"/>
              <a:t>자본이득세</a:t>
            </a:r>
            <a:r>
              <a:rPr lang="en-US" altLang="ko-KR" sz="1200" dirty="0" smtClean="0"/>
              <a:t>: </a:t>
            </a:r>
            <a:r>
              <a:rPr lang="ko-KR" altLang="en-US" sz="1200" dirty="0" err="1" smtClean="0"/>
              <a:t>자본자산의</a:t>
            </a:r>
            <a:r>
              <a:rPr lang="ko-KR" altLang="en-US" sz="1200" dirty="0" smtClean="0"/>
              <a:t> 매각에서 발생하는 이득과 손실에 대한 조세</a:t>
            </a:r>
            <a:r>
              <a:rPr lang="en-US" altLang="ko-KR" sz="1200" dirty="0" smtClean="0"/>
              <a:t> 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773099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b="1" dirty="0" smtClean="0"/>
              <a:t>2. </a:t>
            </a:r>
            <a:r>
              <a:rPr lang="ko-KR" altLang="en-US" sz="3200" b="1" dirty="0"/>
              <a:t>가업승계 현황</a:t>
            </a:r>
            <a:r>
              <a:rPr lang="en-US" altLang="ko-KR" sz="3200" b="1" dirty="0"/>
              <a:t>: </a:t>
            </a:r>
            <a:r>
              <a:rPr lang="ko-KR" altLang="en-US" sz="3200" b="1" dirty="0" smtClean="0"/>
              <a:t>해외</a:t>
            </a:r>
            <a:r>
              <a:rPr lang="en-US" altLang="ko-KR" sz="3200" b="1" dirty="0" smtClean="0"/>
              <a:t> </a:t>
            </a:r>
            <a:endParaRPr lang="ko-KR" altLang="en-US" sz="32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849308"/>
              </p:ext>
            </p:extLst>
          </p:nvPr>
        </p:nvGraphicFramePr>
        <p:xfrm>
          <a:off x="539552" y="1458117"/>
          <a:ext cx="6096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89437202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0942712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6772737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229912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세율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국가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세율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국가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03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55%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일본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네델란드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516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50%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대한민국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19%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핀란드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371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45%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프랑스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15%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덴마크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26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40%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영국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미국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14%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슬로베니아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38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34%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스페인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터키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574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30%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독일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폴란드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19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25%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칠레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이탈리아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98508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85880" y="95028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표  </a:t>
            </a:r>
            <a:r>
              <a:rPr lang="en-US" altLang="ko-KR" b="1" dirty="0" smtClean="0"/>
              <a:t>OECD </a:t>
            </a:r>
            <a:r>
              <a:rPr lang="ko-KR" altLang="en-US" b="1" dirty="0" smtClean="0"/>
              <a:t>회원국의 직계 상속에 대한 최고세율</a:t>
            </a:r>
            <a:endParaRPr lang="ko-KR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682" y="5813578"/>
            <a:ext cx="80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자료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이세진</a:t>
            </a:r>
            <a:r>
              <a:rPr lang="en-US" altLang="ko-KR" sz="1200" dirty="0" smtClean="0"/>
              <a:t>.</a:t>
            </a:r>
            <a:r>
              <a:rPr lang="ko-KR" altLang="en-US" sz="1200" dirty="0" err="1" smtClean="0"/>
              <a:t>김준헌</a:t>
            </a:r>
            <a:r>
              <a:rPr lang="en-US" altLang="ko-KR" sz="1200" dirty="0" smtClean="0"/>
              <a:t>(2021), OECD</a:t>
            </a:r>
            <a:r>
              <a:rPr lang="ko-KR" altLang="en-US" sz="1200" dirty="0" smtClean="0"/>
              <a:t>회원국들의 상속 관련 세제와 시사점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국회입법조사처</a:t>
            </a:r>
            <a:r>
              <a:rPr lang="en-US" altLang="ko-KR" sz="1200" dirty="0" smtClean="0"/>
              <a:t>, 2021.10.1.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08</a:t>
            </a:r>
            <a:r>
              <a:rPr lang="ko-KR" altLang="en-US" sz="1200" dirty="0" smtClean="0"/>
              <a:t>호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재작성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1440" y="4519043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* 0%: </a:t>
            </a:r>
            <a:r>
              <a:rPr lang="ko-KR" altLang="en-US" dirty="0"/>
              <a:t>호주</a:t>
            </a:r>
            <a:r>
              <a:rPr lang="en-US" altLang="ko-KR" dirty="0"/>
              <a:t>, </a:t>
            </a:r>
            <a:r>
              <a:rPr lang="ko-KR" altLang="en-US" dirty="0"/>
              <a:t>오스트리아</a:t>
            </a:r>
            <a:r>
              <a:rPr lang="en-US" altLang="ko-KR" dirty="0"/>
              <a:t>, </a:t>
            </a:r>
            <a:r>
              <a:rPr lang="ko-KR" altLang="en-US" dirty="0"/>
              <a:t>룩셈부르크</a:t>
            </a:r>
            <a:r>
              <a:rPr lang="en-US" altLang="ko-KR" dirty="0"/>
              <a:t>, </a:t>
            </a:r>
            <a:r>
              <a:rPr lang="ko-KR" altLang="en-US" dirty="0"/>
              <a:t>리투아니아</a:t>
            </a:r>
            <a:r>
              <a:rPr lang="en-US" altLang="ko-KR" dirty="0"/>
              <a:t>, </a:t>
            </a:r>
            <a:r>
              <a:rPr lang="ko-KR" altLang="en-US" dirty="0"/>
              <a:t>캐나다</a:t>
            </a:r>
            <a:r>
              <a:rPr lang="en-US" altLang="ko-KR" dirty="0"/>
              <a:t>, </a:t>
            </a:r>
            <a:r>
              <a:rPr lang="ko-KR" altLang="en-US" dirty="0"/>
              <a:t>이스라엘</a:t>
            </a:r>
            <a:r>
              <a:rPr lang="en-US" altLang="ko-KR" dirty="0"/>
              <a:t>, </a:t>
            </a:r>
            <a:r>
              <a:rPr lang="ko-KR" altLang="en-US" dirty="0"/>
              <a:t>멕시코</a:t>
            </a:r>
            <a:r>
              <a:rPr lang="en-US" altLang="ko-KR" dirty="0"/>
              <a:t>, </a:t>
            </a:r>
            <a:r>
              <a:rPr lang="ko-KR" altLang="en-US" dirty="0"/>
              <a:t>에스토니아</a:t>
            </a:r>
            <a:r>
              <a:rPr lang="en-US" altLang="ko-KR" dirty="0"/>
              <a:t>, </a:t>
            </a:r>
            <a:r>
              <a:rPr lang="ko-KR" altLang="en-US" dirty="0"/>
              <a:t>뉴질랜드</a:t>
            </a:r>
            <a:r>
              <a:rPr lang="en-US" altLang="ko-KR" dirty="0"/>
              <a:t>, </a:t>
            </a:r>
            <a:r>
              <a:rPr lang="ko-KR" altLang="en-US" dirty="0"/>
              <a:t>노르웨이</a:t>
            </a:r>
            <a:r>
              <a:rPr lang="en-US" altLang="ko-KR" dirty="0"/>
              <a:t>, </a:t>
            </a:r>
            <a:r>
              <a:rPr lang="ko-KR" altLang="en-US" dirty="0"/>
              <a:t>포르투갈</a:t>
            </a:r>
            <a:r>
              <a:rPr lang="en-US" altLang="ko-KR" dirty="0"/>
              <a:t>, </a:t>
            </a:r>
            <a:r>
              <a:rPr lang="ko-KR" altLang="en-US" dirty="0"/>
              <a:t>스웨덴</a:t>
            </a:r>
            <a:r>
              <a:rPr lang="en-US" altLang="ko-KR" dirty="0"/>
              <a:t>, </a:t>
            </a:r>
            <a:r>
              <a:rPr lang="ko-KR" altLang="en-US" dirty="0"/>
              <a:t>헝가리</a:t>
            </a:r>
            <a:r>
              <a:rPr lang="en-US" altLang="ko-KR" dirty="0"/>
              <a:t>, </a:t>
            </a:r>
            <a:r>
              <a:rPr lang="ko-KR" altLang="en-US" dirty="0"/>
              <a:t>슬로바키아</a:t>
            </a:r>
            <a:r>
              <a:rPr lang="en-US" altLang="ko-KR" dirty="0"/>
              <a:t>, </a:t>
            </a:r>
            <a:r>
              <a:rPr lang="ko-KR" altLang="en-US" dirty="0"/>
              <a:t>체코</a:t>
            </a:r>
            <a:r>
              <a:rPr lang="en-US" altLang="ko-KR" dirty="0"/>
              <a:t>, </a:t>
            </a:r>
            <a:r>
              <a:rPr lang="ko-KR" altLang="en-US" dirty="0"/>
              <a:t>라트비아</a:t>
            </a:r>
            <a:r>
              <a:rPr lang="en-US" altLang="ko-KR" dirty="0"/>
              <a:t>, </a:t>
            </a:r>
            <a:r>
              <a:rPr lang="ko-KR" altLang="en-US" dirty="0"/>
              <a:t>콜롬비아</a:t>
            </a:r>
            <a:r>
              <a:rPr lang="en-US" altLang="ko-KR" dirty="0"/>
              <a:t>, </a:t>
            </a:r>
            <a:r>
              <a:rPr lang="ko-KR" altLang="en-US" dirty="0"/>
              <a:t>코스타리카</a:t>
            </a:r>
            <a:r>
              <a:rPr lang="en-US" altLang="ko-KR" dirty="0"/>
              <a:t>, </a:t>
            </a:r>
            <a:endParaRPr lang="ko-KR" altLang="en-US" dirty="0"/>
          </a:p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948264" y="2204864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*</a:t>
            </a:r>
            <a:r>
              <a:rPr lang="ko-KR" altLang="en-US" b="1" dirty="0" smtClean="0"/>
              <a:t>과도한 상속세</a:t>
            </a:r>
            <a:r>
              <a:rPr lang="en-US" altLang="ko-KR" b="1" dirty="0" smtClean="0"/>
              <a:t>:       </a:t>
            </a:r>
            <a:r>
              <a:rPr lang="ko-KR" altLang="en-US" b="1" dirty="0" smtClean="0"/>
              <a:t>국부유출</a:t>
            </a:r>
            <a:r>
              <a:rPr lang="en-US" altLang="ko-KR" b="1" dirty="0" smtClean="0"/>
              <a:t>, </a:t>
            </a:r>
          </a:p>
          <a:p>
            <a:r>
              <a:rPr lang="ko-KR" altLang="en-US" b="1" dirty="0" smtClean="0"/>
              <a:t>고용감소</a:t>
            </a:r>
            <a:r>
              <a:rPr lang="en-US" altLang="ko-KR" b="1" dirty="0" smtClean="0"/>
              <a:t>, </a:t>
            </a:r>
          </a:p>
          <a:p>
            <a:r>
              <a:rPr lang="ko-KR" altLang="en-US" b="1" dirty="0" smtClean="0"/>
              <a:t>성장둔화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49783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b="1" dirty="0" smtClean="0"/>
              <a:t>2. </a:t>
            </a:r>
            <a:r>
              <a:rPr lang="ko-KR" altLang="en-US" sz="3200" b="1" dirty="0"/>
              <a:t>가업승계 현황</a:t>
            </a:r>
            <a:r>
              <a:rPr lang="en-US" altLang="ko-KR" sz="3200" b="1" dirty="0"/>
              <a:t>: </a:t>
            </a:r>
            <a:r>
              <a:rPr lang="ko-KR" altLang="en-US" sz="3200" b="1" dirty="0" smtClean="0"/>
              <a:t>해외</a:t>
            </a:r>
            <a:r>
              <a:rPr lang="en-US" altLang="ko-KR" sz="3200" b="1" dirty="0" smtClean="0"/>
              <a:t> </a:t>
            </a:r>
            <a:endParaRPr lang="ko-KR" alt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837306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 smtClean="0"/>
              <a:t>가업상속공제 건수</a:t>
            </a:r>
            <a:r>
              <a:rPr lang="en-US" altLang="ko-KR" dirty="0" smtClean="0"/>
              <a:t>(</a:t>
            </a:r>
            <a:r>
              <a:rPr lang="ko-KR" altLang="en-US" dirty="0" smtClean="0"/>
              <a:t>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독 </a:t>
            </a:r>
            <a:r>
              <a:rPr lang="en-US" altLang="ko-KR" dirty="0" smtClean="0"/>
              <a:t>2015~2019)(</a:t>
            </a:r>
            <a:r>
              <a:rPr lang="ko-KR" altLang="en-US" dirty="0" smtClean="0"/>
              <a:t>영</a:t>
            </a:r>
            <a:r>
              <a:rPr lang="en-US" altLang="ko-KR" dirty="0" smtClean="0"/>
              <a:t>, 2014~2018)</a:t>
            </a:r>
          </a:p>
          <a:p>
            <a:endParaRPr lang="en-US" altLang="ko-K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dirty="0" smtClean="0"/>
              <a:t>한국</a:t>
            </a:r>
            <a:r>
              <a:rPr lang="en-US" altLang="ko-KR" dirty="0" smtClean="0"/>
              <a:t>: </a:t>
            </a:r>
            <a:r>
              <a:rPr lang="ko-KR" altLang="en-US" dirty="0" smtClean="0"/>
              <a:t>연평균</a:t>
            </a:r>
            <a:r>
              <a:rPr lang="en-US" altLang="ko-KR" dirty="0" smtClean="0"/>
              <a:t> 85</a:t>
            </a:r>
            <a:r>
              <a:rPr lang="ko-KR" altLang="en-US" dirty="0" smtClean="0"/>
              <a:t>건</a:t>
            </a:r>
            <a:r>
              <a:rPr lang="en-US" altLang="ko-KR" dirty="0" smtClean="0"/>
              <a:t>(</a:t>
            </a:r>
            <a:r>
              <a:rPr lang="ko-KR" altLang="en-US" dirty="0" smtClean="0"/>
              <a:t>국세청</a:t>
            </a:r>
            <a:r>
              <a:rPr lang="en-US" altLang="ko-KR" dirty="0" smtClean="0"/>
              <a:t>),  </a:t>
            </a:r>
            <a:r>
              <a:rPr lang="ko-KR" altLang="en-US" dirty="0" smtClean="0"/>
              <a:t>독일</a:t>
            </a:r>
            <a:r>
              <a:rPr lang="en-US" altLang="ko-KR" dirty="0" smtClean="0"/>
              <a:t>: </a:t>
            </a:r>
            <a:r>
              <a:rPr lang="ko-KR" altLang="en-US" dirty="0" smtClean="0"/>
              <a:t>연평균 </a:t>
            </a:r>
            <a:r>
              <a:rPr lang="en-US" altLang="ko-KR" dirty="0" smtClean="0"/>
              <a:t>11,079</a:t>
            </a:r>
            <a:r>
              <a:rPr lang="ko-KR" altLang="en-US" dirty="0" smtClean="0"/>
              <a:t>건</a:t>
            </a:r>
            <a:r>
              <a:rPr lang="en-US" altLang="ko-KR" dirty="0" smtClean="0"/>
              <a:t>(</a:t>
            </a:r>
            <a:r>
              <a:rPr lang="ko-KR" altLang="en-US" dirty="0" smtClean="0"/>
              <a:t>통계청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영국</a:t>
            </a:r>
            <a:r>
              <a:rPr lang="en-US" altLang="ko-KR" dirty="0" smtClean="0"/>
              <a:t>: 2,594</a:t>
            </a:r>
            <a:r>
              <a:rPr lang="ko-KR" altLang="en-US" dirty="0" smtClean="0"/>
              <a:t>건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81984"/>
              </p:ext>
            </p:extLst>
          </p:nvPr>
        </p:nvGraphicFramePr>
        <p:xfrm>
          <a:off x="1115616" y="2763272"/>
          <a:ext cx="6096000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1988151598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4263502"/>
                    </a:ext>
                  </a:extLst>
                </a:gridCol>
                <a:gridCol w="1247800">
                  <a:extLst>
                    <a:ext uri="{9D8B030D-6E8A-4147-A177-3AD203B41FA5}">
                      <a16:colId xmlns:a16="http://schemas.microsoft.com/office/drawing/2014/main" val="3446801462"/>
                    </a:ext>
                  </a:extLst>
                </a:gridCol>
                <a:gridCol w="768424">
                  <a:extLst>
                    <a:ext uri="{9D8B030D-6E8A-4147-A177-3AD203B41FA5}">
                      <a16:colId xmlns:a16="http://schemas.microsoft.com/office/drawing/2014/main" val="259548339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981527327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1317937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/>
                        <a:t>순위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err="1" smtClean="0"/>
                        <a:t>국가명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err="1" smtClean="0"/>
                        <a:t>총세수</a:t>
                      </a:r>
                      <a:endParaRPr lang="en-US" altLang="ko-KR" b="0" dirty="0" smtClean="0"/>
                    </a:p>
                    <a:p>
                      <a:pPr algn="ctr" latinLnBrk="1"/>
                      <a:r>
                        <a:rPr lang="ko-KR" altLang="en-US" b="0" dirty="0" smtClean="0"/>
                        <a:t>대비상속증여세수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/>
                        <a:t>순위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err="1" smtClean="0"/>
                        <a:t>국가명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GDP</a:t>
                      </a:r>
                      <a:r>
                        <a:rPr lang="ko-KR" altLang="en-US" b="0" dirty="0" smtClean="0"/>
                        <a:t>대비상속증여세수</a:t>
                      </a:r>
                      <a:endParaRPr lang="ko-KR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38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벨기에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1.57%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벨기에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0.70%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37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한국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1.24%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프랑스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0.55%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14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프랑스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1.22%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일본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0.39%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07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일본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1.20%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한국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0.33%</a:t>
                      </a:r>
                      <a:endParaRPr lang="ko-KR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66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영국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0.75%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네델란드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0.26%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37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스페인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0.71%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영국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0.25%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20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평균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0.36%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평균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0.13%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75089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2292603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 smtClean="0">
                <a:latin typeface="+mj-lt"/>
              </a:rPr>
              <a:t>표 </a:t>
            </a:r>
            <a:r>
              <a:rPr lang="en-US" altLang="ko-KR" b="1" dirty="0" smtClean="0">
                <a:latin typeface="+mj-lt"/>
              </a:rPr>
              <a:t>OECD</a:t>
            </a:r>
            <a:r>
              <a:rPr lang="ko-KR" altLang="en-US" b="1" dirty="0" smtClean="0">
                <a:latin typeface="+mj-lt"/>
              </a:rPr>
              <a:t>국가의 </a:t>
            </a:r>
            <a:r>
              <a:rPr lang="ko-KR" altLang="en-US" b="1" dirty="0" err="1" smtClean="0">
                <a:latin typeface="+mj-lt"/>
              </a:rPr>
              <a:t>총세수</a:t>
            </a:r>
            <a:r>
              <a:rPr lang="en-US" altLang="ko-KR" b="1" dirty="0" smtClean="0">
                <a:latin typeface="+mj-lt"/>
              </a:rPr>
              <a:t>, GDP</a:t>
            </a:r>
            <a:r>
              <a:rPr lang="ko-KR" altLang="en-US" b="1" dirty="0" smtClean="0">
                <a:latin typeface="+mj-lt"/>
              </a:rPr>
              <a:t>대비 상속</a:t>
            </a:r>
            <a:r>
              <a:rPr lang="en-US" altLang="ko-KR" b="1" dirty="0" smtClean="0">
                <a:latin typeface="+mj-lt"/>
              </a:rPr>
              <a:t>.</a:t>
            </a:r>
            <a:r>
              <a:rPr lang="ko-KR" altLang="en-US" b="1" dirty="0" err="1" smtClean="0">
                <a:latin typeface="+mj-lt"/>
              </a:rPr>
              <a:t>증여세수</a:t>
            </a:r>
            <a:r>
              <a:rPr lang="ko-KR" altLang="en-US" b="1" dirty="0" smtClean="0">
                <a:latin typeface="+mj-lt"/>
              </a:rPr>
              <a:t> 비중</a:t>
            </a:r>
            <a:endParaRPr lang="ko-KR" altLang="en-US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39752" y="6363449"/>
            <a:ext cx="4169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주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기준 </a:t>
            </a:r>
            <a:r>
              <a:rPr lang="en-US" altLang="ko-KR" sz="1200" dirty="0" smtClean="0"/>
              <a:t>2016</a:t>
            </a:r>
            <a:r>
              <a:rPr lang="ko-KR" altLang="en-US" sz="1200" dirty="0" smtClean="0"/>
              <a:t>년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호주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일본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그리스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멕시코는 </a:t>
            </a:r>
            <a:r>
              <a:rPr lang="en-US" altLang="ko-KR" sz="1200" dirty="0" smtClean="0"/>
              <a:t>2015</a:t>
            </a:r>
            <a:r>
              <a:rPr lang="ko-KR" altLang="en-US" sz="1200" dirty="0" smtClean="0"/>
              <a:t>년</a:t>
            </a:r>
            <a:r>
              <a:rPr lang="en-US" altLang="ko-KR" sz="1200" dirty="0" smtClean="0"/>
              <a:t>)</a:t>
            </a:r>
          </a:p>
          <a:p>
            <a:r>
              <a:rPr lang="ko-KR" altLang="en-US" sz="1200" dirty="0"/>
              <a:t>자</a:t>
            </a:r>
            <a:r>
              <a:rPr lang="ko-KR" altLang="en-US" sz="1200" dirty="0" smtClean="0"/>
              <a:t>료</a:t>
            </a:r>
            <a:r>
              <a:rPr lang="en-US" altLang="ko-KR" sz="1200" dirty="0" smtClean="0"/>
              <a:t>: OECD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51068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3608" y="2276872"/>
            <a:ext cx="6696744" cy="302433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직사각형 5"/>
          <p:cNvSpPr/>
          <p:nvPr/>
        </p:nvSpPr>
        <p:spPr>
          <a:xfrm>
            <a:off x="251520" y="1484784"/>
            <a:ext cx="6552728" cy="516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180000"/>
              </a:lnSpc>
            </a:pPr>
            <a:r>
              <a:rPr lang="en-US" altLang="ko-KR" b="1" kern="0" dirty="0">
                <a:solidFill>
                  <a:srgbClr val="000000"/>
                </a:solidFill>
                <a:latin typeface="휴먼명조"/>
                <a:ea typeface="휴먼명조"/>
              </a:rPr>
              <a:t>&lt;</a:t>
            </a:r>
            <a:r>
              <a:rPr lang="ko-KR" altLang="en-US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그림</a:t>
            </a:r>
            <a:r>
              <a:rPr lang="en-US" altLang="ko-KR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&gt; </a:t>
            </a:r>
            <a:r>
              <a:rPr lang="ko-KR" altLang="en-US" b="1" kern="0" dirty="0">
                <a:solidFill>
                  <a:srgbClr val="000000"/>
                </a:solidFill>
                <a:latin typeface="휴먼명조"/>
                <a:ea typeface="휴먼명조"/>
              </a:rPr>
              <a:t>기업 상속세율 인하에 따른 주요 파급효과</a:t>
            </a:r>
            <a:endParaRPr lang="ko-KR" altLang="en-US" sz="11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5517232"/>
            <a:ext cx="6840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자료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중소기업중앙회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파이터치연구원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보도자료</a:t>
            </a:r>
            <a:r>
              <a:rPr lang="en-US" altLang="ko-KR" sz="1200" dirty="0" smtClean="0"/>
              <a:t>, 2021.3.26</a:t>
            </a:r>
            <a:endParaRPr lang="ko-KR" altLang="en-US" sz="1200" dirty="0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b="1" dirty="0" smtClean="0"/>
              <a:t>2. </a:t>
            </a:r>
            <a:r>
              <a:rPr lang="ko-KR" altLang="en-US" sz="3200" b="1" dirty="0"/>
              <a:t>가업승계 </a:t>
            </a:r>
            <a:r>
              <a:rPr lang="ko-KR" altLang="en-US" sz="3200" b="1" dirty="0" smtClean="0"/>
              <a:t>현황</a:t>
            </a:r>
            <a:r>
              <a:rPr lang="en-US" altLang="ko-KR" sz="3200" b="1" dirty="0" smtClean="0"/>
              <a:t> 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638061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b="1" dirty="0" smtClean="0"/>
              <a:t>2. </a:t>
            </a:r>
            <a:r>
              <a:rPr lang="ko-KR" altLang="en-US" sz="3200" b="1" dirty="0"/>
              <a:t>가업승계 </a:t>
            </a:r>
            <a:r>
              <a:rPr lang="ko-KR" altLang="en-US" sz="3200" b="1" dirty="0" smtClean="0"/>
              <a:t>현황</a:t>
            </a:r>
            <a:r>
              <a:rPr lang="en-US" altLang="ko-KR" sz="3200" b="1" dirty="0" smtClean="0"/>
              <a:t> </a:t>
            </a:r>
            <a:endParaRPr lang="ko-KR" altLang="en-US" sz="32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544634"/>
              </p:ext>
            </p:extLst>
          </p:nvPr>
        </p:nvGraphicFramePr>
        <p:xfrm>
          <a:off x="893248" y="2965840"/>
          <a:ext cx="609600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7760">
                  <a:extLst>
                    <a:ext uri="{9D8B030D-6E8A-4147-A177-3AD203B41FA5}">
                      <a16:colId xmlns:a16="http://schemas.microsoft.com/office/drawing/2014/main" val="407241207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404450038"/>
                    </a:ext>
                  </a:extLst>
                </a:gridCol>
                <a:gridCol w="1329680">
                  <a:extLst>
                    <a:ext uri="{9D8B030D-6E8A-4147-A177-3AD203B41FA5}">
                      <a16:colId xmlns:a16="http://schemas.microsoft.com/office/drawing/2014/main" val="309475091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64404586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469943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대상기업 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현수준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(3</a:t>
                      </a:r>
                      <a:r>
                        <a:rPr lang="ko-KR" altLang="en-US" dirty="0" err="1" smtClean="0"/>
                        <a:t>천억미만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대상기업 확대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(1</a:t>
                      </a:r>
                      <a:r>
                        <a:rPr lang="ko-KR" altLang="en-US" dirty="0" err="1" smtClean="0"/>
                        <a:t>조원이하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/>
                        <a:t>증가효과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증가율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79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매출액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775</a:t>
                      </a:r>
                      <a:r>
                        <a:rPr lang="ko-KR" altLang="en-US" dirty="0" smtClean="0"/>
                        <a:t>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828</a:t>
                      </a:r>
                      <a:r>
                        <a:rPr lang="ko-KR" altLang="en-US" dirty="0" smtClean="0"/>
                        <a:t>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52</a:t>
                      </a:r>
                      <a:r>
                        <a:rPr lang="ko-KR" altLang="en-US" b="1" dirty="0" smtClean="0"/>
                        <a:t>조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6.8%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99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법인세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17.9</a:t>
                      </a:r>
                      <a:r>
                        <a:rPr lang="ko-KR" altLang="en-US" dirty="0" smtClean="0"/>
                        <a:t>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18.6</a:t>
                      </a:r>
                      <a:r>
                        <a:rPr lang="ko-KR" altLang="en-US" dirty="0" smtClean="0"/>
                        <a:t>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6,816</a:t>
                      </a:r>
                      <a:r>
                        <a:rPr lang="ko-KR" altLang="en-US" b="1" dirty="0" smtClean="0"/>
                        <a:t>억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3.8%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0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고용량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58,681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60,451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1,770</a:t>
                      </a:r>
                      <a:r>
                        <a:rPr lang="ko-KR" altLang="en-US" b="1" dirty="0" smtClean="0"/>
                        <a:t>명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3.0%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98366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5536" y="2255153"/>
            <a:ext cx="656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 smtClean="0"/>
              <a:t>표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상속세 부담 완화가 </a:t>
            </a:r>
            <a:r>
              <a:rPr lang="en-US" altLang="ko-KR" b="1" dirty="0" smtClean="0"/>
              <a:t>20</a:t>
            </a:r>
            <a:r>
              <a:rPr lang="ko-KR" altLang="en-US" b="1" dirty="0" smtClean="0"/>
              <a:t>년간 기업경영에 미치는 효과</a:t>
            </a:r>
            <a:endParaRPr lang="ko-KR" alt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475656" y="5195615"/>
            <a:ext cx="619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자료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한국경제연구원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보도자료</a:t>
            </a:r>
            <a:r>
              <a:rPr lang="en-US" altLang="ko-KR" sz="1200" dirty="0" smtClean="0"/>
              <a:t>, 2019.2.20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1196752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 smtClean="0"/>
              <a:t>가업승계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제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의 창업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81531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616624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AutoNum type="arabicPeriod"/>
            </a:pPr>
            <a:r>
              <a:rPr lang="ko-KR" altLang="en-US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상속세</a:t>
            </a:r>
            <a:r>
              <a:rPr lang="en-US" altLang="ko-KR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.</a:t>
            </a:r>
            <a:r>
              <a:rPr lang="ko-KR" altLang="en-US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증여세의 획기적 </a:t>
            </a:r>
            <a:r>
              <a:rPr lang="ko-KR" altLang="en-US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개편</a:t>
            </a:r>
            <a:endParaRPr lang="en-US" altLang="ko-KR" sz="29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457200" lvl="1" indent="0">
              <a:lnSpc>
                <a:spcPct val="170000"/>
              </a:lnSpc>
              <a:buNone/>
            </a:pPr>
            <a:endParaRPr lang="en-US" altLang="ko-KR" sz="2600" b="1" dirty="0" smtClean="0"/>
          </a:p>
          <a:p>
            <a:pPr marL="457200" lvl="1" indent="0">
              <a:lnSpc>
                <a:spcPct val="170000"/>
              </a:lnSpc>
              <a:buNone/>
            </a:pPr>
            <a:r>
              <a:rPr lang="en-US" altLang="ko-KR" sz="2600" b="1" dirty="0"/>
              <a:t> </a:t>
            </a:r>
            <a:r>
              <a:rPr lang="en-US" altLang="ko-KR" sz="2600" b="1" dirty="0" smtClean="0"/>
              <a:t>   -</a:t>
            </a:r>
            <a:r>
              <a:rPr lang="ko-KR" altLang="en-US" sz="2600" b="1" dirty="0" smtClean="0"/>
              <a:t>단기</a:t>
            </a:r>
            <a:r>
              <a:rPr lang="en-US" altLang="ko-KR" sz="2600" b="1" dirty="0"/>
              <a:t>: </a:t>
            </a:r>
            <a:r>
              <a:rPr lang="ko-KR" altLang="en-US" sz="2600" b="1" dirty="0" err="1" smtClean="0">
                <a:solidFill>
                  <a:srgbClr val="FF0000"/>
                </a:solidFill>
              </a:rPr>
              <a:t>유산취득세</a:t>
            </a:r>
            <a:r>
              <a:rPr lang="en-US" altLang="ko-KR" sz="2600" b="1" dirty="0" smtClean="0">
                <a:solidFill>
                  <a:srgbClr val="FF0000"/>
                </a:solidFill>
              </a:rPr>
              <a:t>,</a:t>
            </a:r>
            <a:r>
              <a:rPr lang="en-US" altLang="ko-KR" sz="2600" b="1" dirty="0" smtClean="0"/>
              <a:t> </a:t>
            </a:r>
            <a:r>
              <a:rPr lang="ko-KR" altLang="en-US" sz="2600" b="1" dirty="0" smtClean="0">
                <a:solidFill>
                  <a:srgbClr val="FF0000"/>
                </a:solidFill>
              </a:rPr>
              <a:t>자본이득세</a:t>
            </a:r>
            <a:r>
              <a:rPr lang="ko-KR" altLang="en-US" sz="2600" b="1" dirty="0" smtClean="0"/>
              <a:t> </a:t>
            </a:r>
            <a:r>
              <a:rPr lang="en-US" altLang="ko-KR" sz="2600" b="1" dirty="0" smtClean="0"/>
              <a:t> </a:t>
            </a:r>
            <a:r>
              <a:rPr lang="ko-KR" altLang="en-US" sz="2600" b="1" dirty="0" smtClean="0"/>
              <a:t>개편</a:t>
            </a:r>
            <a:endParaRPr lang="en-US" altLang="ko-KR" sz="2600" b="1" dirty="0"/>
          </a:p>
          <a:p>
            <a:pPr marL="457200" lvl="1" indent="0">
              <a:lnSpc>
                <a:spcPct val="170000"/>
              </a:lnSpc>
              <a:buNone/>
            </a:pPr>
            <a:r>
              <a:rPr lang="ko-KR" altLang="en-US" sz="2600" b="1" dirty="0" smtClean="0"/>
              <a:t>    </a:t>
            </a:r>
            <a:r>
              <a:rPr lang="en-US" altLang="ko-KR" sz="2600" b="1" dirty="0" smtClean="0"/>
              <a:t>-</a:t>
            </a:r>
            <a:r>
              <a:rPr lang="ko-KR" altLang="en-US" sz="2600" b="1" dirty="0" smtClean="0"/>
              <a:t>장기</a:t>
            </a:r>
            <a:r>
              <a:rPr lang="en-US" altLang="ko-KR" sz="2600" b="1" dirty="0"/>
              <a:t>: </a:t>
            </a:r>
            <a:r>
              <a:rPr lang="ko-KR" altLang="en-US" sz="2600" b="1" dirty="0" smtClean="0"/>
              <a:t>폐지</a:t>
            </a:r>
            <a:endParaRPr lang="en-US" altLang="ko-KR" sz="2600" b="1" dirty="0" smtClean="0"/>
          </a:p>
          <a:p>
            <a:pPr marL="457200" lvl="1" indent="0">
              <a:lnSpc>
                <a:spcPct val="170000"/>
              </a:lnSpc>
              <a:buNone/>
            </a:pPr>
            <a:endParaRPr lang="en-US" altLang="ko-KR" sz="2400" dirty="0"/>
          </a:p>
          <a:p>
            <a:pPr lvl="1">
              <a:buFont typeface="Arial" panose="020B0604020202020204" pitchFamily="34" charset="0"/>
              <a:buChar char="•"/>
            </a:pPr>
            <a:endParaRPr lang="ko-KR" altLang="en-US" dirty="0"/>
          </a:p>
          <a:p>
            <a:pPr marL="0" indent="0">
              <a:buNone/>
            </a:pPr>
            <a:r>
              <a:rPr lang="en-US" altLang="ko-K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  </a:t>
            </a:r>
            <a:r>
              <a:rPr lang="ko-KR" altLang="en-US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가업승계의 이미지 제고</a:t>
            </a:r>
            <a:endParaRPr lang="en-US" altLang="ko-KR" sz="29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endParaRPr lang="en-US" altLang="ko-KR" sz="2400" dirty="0">
              <a:solidFill>
                <a:srgbClr val="FF0000"/>
              </a:solidFill>
              <a:latin typeface="+mn-ea"/>
            </a:endParaRPr>
          </a:p>
          <a:p>
            <a:pPr lv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ko-KR" altLang="en-US" sz="2600" b="1" dirty="0" smtClean="0"/>
              <a:t>가족</a:t>
            </a:r>
            <a:r>
              <a:rPr lang="en-US" altLang="ko-KR" sz="2600" b="1" dirty="0" smtClean="0"/>
              <a:t>: (</a:t>
            </a:r>
            <a:r>
              <a:rPr lang="ko-KR" altLang="en-US" sz="2600" b="1" dirty="0"/>
              <a:t>명문</a:t>
            </a:r>
            <a:r>
              <a:rPr lang="en-US" altLang="ko-KR" sz="2600" b="1" dirty="0"/>
              <a:t>)</a:t>
            </a:r>
            <a:r>
              <a:rPr lang="ko-KR" altLang="en-US" sz="2600" b="1" dirty="0"/>
              <a:t> 가문의 전통과 명성 </a:t>
            </a:r>
            <a:r>
              <a:rPr lang="ko-KR" altLang="en-US" sz="2600" b="1" dirty="0" smtClean="0"/>
              <a:t>계승</a:t>
            </a:r>
            <a:endParaRPr lang="en-US" altLang="ko-KR" sz="2600" b="1" dirty="0" smtClean="0"/>
          </a:p>
          <a:p>
            <a:pPr marL="457200" lvl="1" indent="0" algn="just">
              <a:lnSpc>
                <a:spcPct val="170000"/>
              </a:lnSpc>
              <a:buNone/>
              <a:defRPr/>
            </a:pPr>
            <a:r>
              <a:rPr lang="en-US" altLang="ko-KR" sz="2600" b="1" dirty="0" smtClean="0">
                <a:latin typeface="+mn-ea"/>
              </a:rPr>
              <a:t>     -Strong </a:t>
            </a:r>
            <a:r>
              <a:rPr lang="en-US" altLang="ko-KR" sz="2600" b="1" dirty="0">
                <a:latin typeface="+mn-ea"/>
              </a:rPr>
              <a:t>families create strong </a:t>
            </a:r>
            <a:r>
              <a:rPr lang="en-US" altLang="ko-KR" sz="2600" b="1" dirty="0" smtClean="0">
                <a:latin typeface="+mn-ea"/>
              </a:rPr>
              <a:t>businesses(</a:t>
            </a:r>
            <a:r>
              <a:rPr lang="ko-KR" altLang="en-US" sz="2600" b="1" dirty="0" smtClean="0">
                <a:latin typeface="+mn-ea"/>
              </a:rPr>
              <a:t>家和萬事成</a:t>
            </a:r>
            <a:r>
              <a:rPr lang="en-US" altLang="ko-KR" sz="2600" b="1" dirty="0" smtClean="0">
                <a:latin typeface="+mn-ea"/>
              </a:rPr>
              <a:t>)</a:t>
            </a:r>
          </a:p>
          <a:p>
            <a:pPr marL="457200" lvl="1" indent="0" algn="just">
              <a:lnSpc>
                <a:spcPct val="170000"/>
              </a:lnSpc>
              <a:buNone/>
              <a:defRPr/>
            </a:pPr>
            <a:r>
              <a:rPr lang="en-US" altLang="ko-KR" sz="2600" b="1" dirty="0">
                <a:latin typeface="+mn-ea"/>
              </a:rPr>
              <a:t>     "</a:t>
            </a:r>
            <a:r>
              <a:rPr lang="en-US" altLang="ko-KR" sz="2600" b="1" dirty="0">
                <a:solidFill>
                  <a:srgbClr val="FF0000"/>
                </a:solidFill>
                <a:latin typeface="+mn-ea"/>
              </a:rPr>
              <a:t>FAMILY</a:t>
            </a:r>
            <a:r>
              <a:rPr lang="en-US" altLang="ko-KR" sz="2600" b="1" dirty="0">
                <a:latin typeface="+mn-ea"/>
              </a:rPr>
              <a:t> means “</a:t>
            </a:r>
            <a:r>
              <a:rPr lang="en-US" altLang="ko-KR" sz="2600" b="1" dirty="0">
                <a:solidFill>
                  <a:srgbClr val="FF0000"/>
                </a:solidFill>
                <a:latin typeface="+mn-ea"/>
              </a:rPr>
              <a:t>F</a:t>
            </a:r>
            <a:r>
              <a:rPr lang="en-US" altLang="ko-KR" sz="2600" b="1" dirty="0">
                <a:latin typeface="+mn-ea"/>
              </a:rPr>
              <a:t>ather </a:t>
            </a:r>
            <a:r>
              <a:rPr lang="en-US" altLang="ko-KR" sz="2600" b="1" dirty="0">
                <a:solidFill>
                  <a:srgbClr val="FF0000"/>
                </a:solidFill>
                <a:latin typeface="+mn-ea"/>
              </a:rPr>
              <a:t>A</a:t>
            </a:r>
            <a:r>
              <a:rPr lang="en-US" altLang="ko-KR" sz="2600" b="1" dirty="0">
                <a:latin typeface="+mn-ea"/>
              </a:rPr>
              <a:t>nd </a:t>
            </a:r>
            <a:r>
              <a:rPr lang="en-US" altLang="ko-KR" sz="2600" b="1" dirty="0">
                <a:solidFill>
                  <a:srgbClr val="FF0000"/>
                </a:solidFill>
                <a:latin typeface="+mn-ea"/>
              </a:rPr>
              <a:t>M</a:t>
            </a:r>
            <a:r>
              <a:rPr lang="en-US" altLang="ko-KR" sz="2600" b="1" dirty="0">
                <a:latin typeface="+mn-ea"/>
              </a:rPr>
              <a:t>other, </a:t>
            </a:r>
            <a:r>
              <a:rPr lang="en-US" altLang="ko-KR" sz="2600" b="1" dirty="0">
                <a:solidFill>
                  <a:srgbClr val="FF0000"/>
                </a:solidFill>
                <a:latin typeface="+mn-ea"/>
              </a:rPr>
              <a:t>I</a:t>
            </a:r>
            <a:r>
              <a:rPr lang="en-US" altLang="ko-KR" sz="2600" b="1" dirty="0">
                <a:latin typeface="+mn-ea"/>
              </a:rPr>
              <a:t> </a:t>
            </a:r>
            <a:r>
              <a:rPr lang="en-US" altLang="ko-KR" sz="2600" b="1" dirty="0">
                <a:solidFill>
                  <a:srgbClr val="FF0000"/>
                </a:solidFill>
                <a:latin typeface="+mn-ea"/>
              </a:rPr>
              <a:t>l</a:t>
            </a:r>
            <a:r>
              <a:rPr lang="en-US" altLang="ko-KR" sz="2600" b="1" dirty="0">
                <a:latin typeface="+mn-ea"/>
              </a:rPr>
              <a:t>ove </a:t>
            </a:r>
            <a:r>
              <a:rPr lang="en-US" altLang="ko-KR" sz="2600" b="1" dirty="0">
                <a:solidFill>
                  <a:srgbClr val="FF0000"/>
                </a:solidFill>
                <a:latin typeface="+mn-ea"/>
              </a:rPr>
              <a:t>Y</a:t>
            </a:r>
            <a:r>
              <a:rPr lang="en-US" altLang="ko-KR" sz="2600" b="1" dirty="0">
                <a:latin typeface="+mn-ea"/>
              </a:rPr>
              <a:t>ou</a:t>
            </a:r>
            <a:r>
              <a:rPr lang="en-US" altLang="ko-KR" sz="2600" b="1" dirty="0" smtClean="0">
                <a:latin typeface="+mn-ea"/>
              </a:rPr>
              <a:t>.“</a:t>
            </a:r>
          </a:p>
          <a:p>
            <a:pPr lvl="1" algn="just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600" b="1" dirty="0" smtClean="0">
                <a:latin typeface="+mn-ea"/>
              </a:rPr>
              <a:t>기업</a:t>
            </a:r>
            <a:r>
              <a:rPr lang="en-US" altLang="ko-KR" sz="2600" b="1" dirty="0" smtClean="0">
                <a:latin typeface="+mn-ea"/>
              </a:rPr>
              <a:t>: </a:t>
            </a:r>
            <a:r>
              <a:rPr lang="ko-KR" altLang="en-US" sz="2600" b="1" dirty="0" smtClean="0">
                <a:latin typeface="+mn-ea"/>
              </a:rPr>
              <a:t>정도 경영</a:t>
            </a:r>
            <a:r>
              <a:rPr lang="en-US" altLang="ko-KR" sz="2600" b="1" dirty="0" smtClean="0">
                <a:latin typeface="+mn-ea"/>
              </a:rPr>
              <a:t>, ESG </a:t>
            </a:r>
            <a:r>
              <a:rPr lang="ko-KR" altLang="en-US" sz="2600" b="1" dirty="0" smtClean="0">
                <a:latin typeface="+mn-ea"/>
              </a:rPr>
              <a:t>강조</a:t>
            </a:r>
            <a:endParaRPr lang="en-US" altLang="ko-KR" sz="2600" b="1" dirty="0" smtClean="0">
              <a:latin typeface="+mn-ea"/>
            </a:endParaRPr>
          </a:p>
          <a:p>
            <a:pPr lvl="1" algn="just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600" b="1" dirty="0" smtClean="0">
                <a:latin typeface="+mn-ea"/>
              </a:rPr>
              <a:t>학계</a:t>
            </a:r>
            <a:r>
              <a:rPr lang="en-US" altLang="ko-KR" sz="2600" b="1" dirty="0" smtClean="0">
                <a:latin typeface="+mn-ea"/>
              </a:rPr>
              <a:t>: </a:t>
            </a:r>
            <a:r>
              <a:rPr lang="ko-KR" altLang="en-US" sz="2600" b="1" dirty="0" smtClean="0">
                <a:latin typeface="+mn-ea"/>
              </a:rPr>
              <a:t>관련 이론 연구 및 교과목 신설</a:t>
            </a:r>
            <a:endParaRPr lang="en-US" altLang="ko-KR" sz="2600" b="1" dirty="0" smtClean="0">
              <a:latin typeface="+mn-ea"/>
            </a:endParaRPr>
          </a:p>
          <a:p>
            <a:pPr lvl="1" algn="just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600" b="1" dirty="0" smtClean="0">
                <a:latin typeface="+mn-ea"/>
              </a:rPr>
              <a:t>정부</a:t>
            </a:r>
            <a:r>
              <a:rPr lang="en-US" altLang="ko-KR" sz="2600" b="1" dirty="0" smtClean="0">
                <a:latin typeface="+mn-ea"/>
              </a:rPr>
              <a:t>: </a:t>
            </a:r>
            <a:r>
              <a:rPr lang="ko-KR" altLang="en-US" sz="2600" b="1" dirty="0" err="1" smtClean="0">
                <a:latin typeface="+mn-ea"/>
              </a:rPr>
              <a:t>반기업정서</a:t>
            </a:r>
            <a:r>
              <a:rPr lang="ko-KR" altLang="en-US" sz="2600" b="1" dirty="0" smtClean="0">
                <a:latin typeface="+mn-ea"/>
              </a:rPr>
              <a:t> 해소 및 지속적 관심</a:t>
            </a:r>
            <a:endParaRPr lang="en-US" altLang="ko-KR" sz="2600" b="1" dirty="0">
              <a:latin typeface="+mn-ea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altLang="ko-KR" sz="2400" dirty="0"/>
          </a:p>
          <a:p>
            <a:pPr marL="457200" lvl="1" indent="0">
              <a:buNone/>
            </a:pPr>
            <a:endParaRPr lang="en-US" altLang="ko-KR" sz="2400" dirty="0"/>
          </a:p>
          <a:p>
            <a:pPr marL="0" indent="0">
              <a:buNone/>
            </a:pPr>
            <a:endParaRPr lang="en-US" altLang="ko-KR" dirty="0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b="1" dirty="0"/>
              <a:t>3</a:t>
            </a:r>
            <a:r>
              <a:rPr lang="en-US" altLang="ko-KR" sz="3200" b="1" dirty="0" smtClean="0"/>
              <a:t>. </a:t>
            </a:r>
            <a:r>
              <a:rPr lang="ko-KR" altLang="en-US" sz="3200" b="1" dirty="0" smtClean="0"/>
              <a:t>결론</a:t>
            </a:r>
            <a:r>
              <a:rPr lang="en-US" altLang="ko-KR" sz="3200" b="1" dirty="0" smtClean="0"/>
              <a:t>: </a:t>
            </a:r>
            <a:r>
              <a:rPr lang="ko-KR" altLang="en-US" sz="3200" b="1" dirty="0" smtClean="0"/>
              <a:t>정책적 제언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441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51520" y="1052736"/>
            <a:ext cx="8336641" cy="65987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210000"/>
              </a:lnSpc>
              <a:defRPr/>
            </a:pPr>
            <a:r>
              <a:rPr lang="en-US" altLang="ko-KR" b="1" dirty="0" smtClean="0">
                <a:solidFill>
                  <a:srgbClr val="FF0000"/>
                </a:solidFill>
                <a:latin typeface="+mn-ea"/>
              </a:rPr>
              <a:t>3. </a:t>
            </a:r>
            <a:r>
              <a:rPr lang="ko-KR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명문장수기업 육성</a:t>
            </a:r>
            <a:endParaRPr lang="en-US" altLang="ko-KR" b="1" dirty="0">
              <a:solidFill>
                <a:srgbClr val="FF0000"/>
              </a:solidFill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600" b="1" dirty="0">
                <a:latin typeface="+mn-ea"/>
              </a:rPr>
              <a:t>명문가문</a:t>
            </a:r>
            <a:r>
              <a:rPr lang="en-US" altLang="ko-KR" sz="1600" b="1" dirty="0">
                <a:latin typeface="+mn-ea"/>
              </a:rPr>
              <a:t>: </a:t>
            </a:r>
            <a:r>
              <a:rPr lang="ko-KR" altLang="en-US" sz="1600" b="1" dirty="0" err="1">
                <a:latin typeface="+mn-ea"/>
              </a:rPr>
              <a:t>가헌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 err="1">
                <a:latin typeface="+mn-ea"/>
              </a:rPr>
              <a:t>가족사명서</a:t>
            </a:r>
            <a:r>
              <a:rPr lang="ko-KR" altLang="en-US" sz="1600" b="1" dirty="0">
                <a:latin typeface="+mn-ea"/>
              </a:rPr>
              <a:t> 구축</a:t>
            </a:r>
            <a:endParaRPr lang="en-US" altLang="ko-KR" sz="1600" b="1" dirty="0"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600" b="1" dirty="0">
                <a:latin typeface="+mn-ea"/>
              </a:rPr>
              <a:t>오너와 후계자의 의사소통으로 공유 강화</a:t>
            </a:r>
            <a:endParaRPr lang="en-US" altLang="ko-KR" sz="1600" b="1" dirty="0"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600" b="1" dirty="0">
                <a:latin typeface="+mn-ea"/>
              </a:rPr>
              <a:t>후계자의 기업가정신 </a:t>
            </a:r>
            <a:r>
              <a:rPr lang="ko-KR" altLang="en-US" sz="1600" b="1" dirty="0" smtClean="0">
                <a:latin typeface="+mn-ea"/>
              </a:rPr>
              <a:t>고취</a:t>
            </a:r>
            <a:endParaRPr lang="en-US" altLang="ko-KR" sz="1600" b="1" dirty="0" smtClean="0"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altLang="ko-KR" dirty="0"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altLang="ko-KR" dirty="0">
              <a:latin typeface="+mn-ea"/>
            </a:endParaRPr>
          </a:p>
          <a:p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 (</a:t>
            </a:r>
            <a:r>
              <a:rPr lang="ko-KR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가칭</a:t>
            </a:r>
            <a:r>
              <a:rPr lang="en-US" altLang="ko-K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r>
              <a:rPr lang="ko-KR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가업승계진흥원의 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발족</a:t>
            </a:r>
            <a:endParaRPr lang="en-US" altLang="ko-KR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en-US" altLang="ko-KR" dirty="0" smtClean="0"/>
              <a:t>  </a:t>
            </a:r>
            <a:endParaRPr lang="en-US" altLang="ko-KR" dirty="0"/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 </a:t>
            </a:r>
            <a:r>
              <a:rPr lang="ko-KR" altLang="en-US" sz="1600" b="1" dirty="0" smtClean="0"/>
              <a:t>가업승계 세제 </a:t>
            </a:r>
            <a:r>
              <a:rPr lang="ko-KR" altLang="en-US" sz="1600" b="1" dirty="0"/>
              <a:t>관련 연구</a:t>
            </a:r>
            <a:endParaRPr lang="en-US" altLang="ko-KR" sz="1600" b="1" dirty="0"/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+mn-ea"/>
              </a:rPr>
              <a:t> </a:t>
            </a:r>
            <a:r>
              <a:rPr lang="ko-KR" altLang="en-US" sz="1600" b="1" dirty="0">
                <a:latin typeface="+mn-ea"/>
              </a:rPr>
              <a:t>관련 </a:t>
            </a:r>
            <a:r>
              <a:rPr lang="en-US" altLang="ko-KR" sz="1600" b="1" dirty="0">
                <a:latin typeface="+mn-ea"/>
              </a:rPr>
              <a:t>DB </a:t>
            </a:r>
            <a:r>
              <a:rPr lang="ko-KR" altLang="en-US" sz="1600" b="1" dirty="0" smtClean="0">
                <a:latin typeface="+mn-ea"/>
              </a:rPr>
              <a:t>구축 및 후계자 </a:t>
            </a:r>
            <a:r>
              <a:rPr lang="ko-KR" altLang="en-US" sz="1600" b="1" dirty="0">
                <a:latin typeface="+mn-ea"/>
              </a:rPr>
              <a:t>육성 </a:t>
            </a:r>
            <a:endParaRPr lang="en-US" altLang="ko-KR" sz="1600" b="1" dirty="0" smtClean="0">
              <a:latin typeface="+mn-ea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가업승계 이미지 제고</a:t>
            </a:r>
            <a:endParaRPr lang="en-US" altLang="ko-KR" sz="1600" b="1" dirty="0" smtClean="0">
              <a:latin typeface="+mn-ea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명문장수기업 육성 </a:t>
            </a:r>
            <a:endParaRPr lang="en-US" altLang="ko-KR" sz="1600" b="1" dirty="0" smtClean="0">
              <a:latin typeface="+mn-ea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altLang="ko-KR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o-KR" altLang="en-US" sz="2500" b="1" dirty="0" smtClean="0">
                <a:latin typeface="+mn-ea"/>
                <a:ea typeface="+mn-ea"/>
              </a:rPr>
              <a:t>    </a:t>
            </a:r>
            <a:endParaRPr lang="en-US" altLang="ko-KR" sz="2500" b="1" dirty="0" smtClean="0">
              <a:latin typeface="+mn-ea"/>
              <a:ea typeface="+mn-ea"/>
            </a:endParaRPr>
          </a:p>
          <a:p>
            <a:pPr algn="just">
              <a:lnSpc>
                <a:spcPct val="210000"/>
              </a:lnSpc>
              <a:defRPr/>
            </a:pPr>
            <a:r>
              <a:rPr lang="en-US" altLang="ko-KR" sz="2500" b="1" dirty="0" smtClean="0">
                <a:latin typeface="+mn-ea"/>
                <a:ea typeface="+mn-ea"/>
              </a:rPr>
              <a:t>4. </a:t>
            </a:r>
            <a:endParaRPr lang="en-US" altLang="ko-KR" dirty="0" smtClean="0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27411" y="116632"/>
            <a:ext cx="39421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/>
              <a:t>3</a:t>
            </a:r>
            <a:r>
              <a:rPr lang="en-US" altLang="ko-KR" sz="3200" b="1" dirty="0" smtClean="0"/>
              <a:t>. </a:t>
            </a:r>
            <a:r>
              <a:rPr lang="ko-KR" altLang="en-US" sz="3200" b="1" dirty="0" smtClean="0"/>
              <a:t>결론</a:t>
            </a:r>
            <a:r>
              <a:rPr lang="en-US" altLang="ko-KR" sz="3200" b="1" dirty="0" smtClean="0"/>
              <a:t>: </a:t>
            </a:r>
            <a:r>
              <a:rPr lang="ko-KR" altLang="en-US" sz="3200" b="1" dirty="0" smtClean="0"/>
              <a:t>정책적 제언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16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28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4850</TotalTime>
  <Words>1319</Words>
  <Application>Microsoft Office PowerPoint</Application>
  <PresentationFormat>화면 슬라이드 쇼(4:3)</PresentationFormat>
  <Paragraphs>262</Paragraphs>
  <Slides>17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17</vt:i4>
      </vt:variant>
    </vt:vector>
  </HeadingPairs>
  <TitlesOfParts>
    <vt:vector size="29" baseType="lpstr">
      <vt:lpstr>KBIZ한마음고딕 L</vt:lpstr>
      <vt:lpstr>宋体</vt:lpstr>
      <vt:lpstr>굴림</vt:lpstr>
      <vt:lpstr>맑은 고딕</vt:lpstr>
      <vt:lpstr>바탕</vt:lpstr>
      <vt:lpstr>함초롬바탕</vt:lpstr>
      <vt:lpstr>휴먼명조</vt:lpstr>
      <vt:lpstr>휴먼명조,한컴돋움</vt:lpstr>
      <vt:lpstr>Arial</vt:lpstr>
      <vt:lpstr>Wingdings</vt:lpstr>
      <vt:lpstr>Office 테마</vt:lpstr>
      <vt:lpstr>1_Office 테마</vt:lpstr>
      <vt:lpstr>가업승계의 성공전략</vt:lpstr>
      <vt:lpstr>PowerPoint 프레젠테이션</vt:lpstr>
      <vt:lpstr> 1. 가족기업과 가업승계</vt:lpstr>
      <vt:lpstr> 1. 가족기업과 가업승계</vt:lpstr>
      <vt:lpstr>1. 가족기업과 가업승계</vt:lpstr>
      <vt:lpstr>1. 가족기업과 가업승계</vt:lpstr>
      <vt:lpstr>2. 가업승계 현황: 우리나라</vt:lpstr>
      <vt:lpstr>2. 가업승계 현황: 우리나라 </vt:lpstr>
      <vt:lpstr>2. 가업승계 현황: 우리나라</vt:lpstr>
      <vt:lpstr>2. 가업승계 현황: 해외</vt:lpstr>
      <vt:lpstr>2. 가업승계 현황: 해외 </vt:lpstr>
      <vt:lpstr>2. 가업승계 현황: 해외 </vt:lpstr>
      <vt:lpstr>2. 가업승계 현황 </vt:lpstr>
      <vt:lpstr>2. 가업승계 현황 </vt:lpstr>
      <vt:lpstr>3. 결론: 정책적 제언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179</cp:revision>
  <cp:lastPrinted>2019-12-25T12:19:36Z</cp:lastPrinted>
  <dcterms:created xsi:type="dcterms:W3CDTF">2013-04-01T06:35:37Z</dcterms:created>
  <dcterms:modified xsi:type="dcterms:W3CDTF">2022-09-12T21:38:20Z</dcterms:modified>
</cp:coreProperties>
</file>