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4" r:id="rId2"/>
  </p:sldMasterIdLst>
  <p:notesMasterIdLst>
    <p:notesMasterId r:id="rId24"/>
  </p:notesMasterIdLst>
  <p:sldIdLst>
    <p:sldId id="321" r:id="rId3"/>
    <p:sldId id="257" r:id="rId4"/>
    <p:sldId id="500" r:id="rId5"/>
    <p:sldId id="763" r:id="rId6"/>
    <p:sldId id="764" r:id="rId7"/>
    <p:sldId id="766" r:id="rId8"/>
    <p:sldId id="767" r:id="rId9"/>
    <p:sldId id="770" r:id="rId10"/>
    <p:sldId id="771" r:id="rId11"/>
    <p:sldId id="772" r:id="rId12"/>
    <p:sldId id="773" r:id="rId13"/>
    <p:sldId id="774" r:id="rId14"/>
    <p:sldId id="775" r:id="rId15"/>
    <p:sldId id="776" r:id="rId16"/>
    <p:sldId id="777" r:id="rId17"/>
    <p:sldId id="778" r:id="rId18"/>
    <p:sldId id="779" r:id="rId19"/>
    <p:sldId id="780" r:id="rId20"/>
    <p:sldId id="781" r:id="rId21"/>
    <p:sldId id="522" r:id="rId22"/>
    <p:sldId id="553" r:id="rId23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FFFF"/>
    <a:srgbClr val="85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18" autoAdjust="0"/>
    <p:restoredTop sz="83935" autoAdjust="0"/>
  </p:normalViewPr>
  <p:slideViewPr>
    <p:cSldViewPr>
      <p:cViewPr varScale="1">
        <p:scale>
          <a:sx n="90" d="100"/>
          <a:sy n="90" d="100"/>
        </p:scale>
        <p:origin x="61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8BB49E-9700-4D65-A110-F106A9DBC801}" type="datetimeFigureOut">
              <a:rPr lang="ko-KR" altLang="en-US" smtClean="0"/>
              <a:t>2022-10-16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18D12D-20AA-45BA-B03B-0D67958AE0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2636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44101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71072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55754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49083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43356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18744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93299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3403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56394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94277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04470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72028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82494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89581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74116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A12D9-EAC7-4629-B8F9-0F913AB62E95}" type="datetime1">
              <a:rPr lang="ko-KR" altLang="en-US" smtClean="0"/>
              <a:t>2022-10-16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한국가족기업경영연구소</a:t>
            </a:r>
            <a:r>
              <a:rPr lang="en-US" altLang="ko-KR" smtClean="0"/>
              <a:t>(www.familybiz.or.kr)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0717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1E87D-3B96-4362-B928-787FC07A5BAE}" type="datetime1">
              <a:rPr lang="ko-KR" altLang="en-US" smtClean="0"/>
              <a:t>2022-10-16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한국가족기업경영연구소</a:t>
            </a:r>
            <a:r>
              <a:rPr lang="en-US" altLang="ko-KR" smtClean="0"/>
              <a:t>(www.familybiz.or.kr)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9927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712A3-2481-4359-8D55-F8CAB8439EB7}" type="datetime1">
              <a:rPr lang="ko-KR" altLang="en-US" smtClean="0"/>
              <a:t>2022-10-16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한국가족기업경영연구소</a:t>
            </a:r>
            <a:r>
              <a:rPr lang="en-US" altLang="ko-KR" smtClean="0"/>
              <a:t>(www.familybiz.or.kr)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28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7BD705-F9F3-45B4-91F2-8E7257E48674}" type="datetime1">
              <a:rPr lang="ko-KR" altLang="en-US" smtClean="0"/>
              <a:t>2022-10-16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ko-KR" altLang="en-US" smtClean="0"/>
              <a:t>한국가족기업경영연구소</a:t>
            </a:r>
            <a:r>
              <a:rPr lang="en-US" altLang="ko-KR" smtClean="0"/>
              <a:t>(www.familybiz.or.kr)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5CC2E-CA37-4410-B152-A5F1777E49E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1734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9201B1-8D8C-45FC-80F3-D591731266FB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2022-10-16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0677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BBD23-E92E-4B22-A2F4-2549E481E3AF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2022-10-16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1202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766C52-0D54-4C2C-98BB-16FE86A3BE4C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2022-10-16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8113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5DBCEA-8E5D-404D-A102-09DC4C3304BD}" type="datetime1">
              <a:rPr lang="ko-KR" altLang="en-US" smtClean="0"/>
              <a:t>2022-10-16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ko-KR" altLang="en-US" smtClean="0"/>
              <a:t>한국가족기업경영연구소</a:t>
            </a:r>
            <a:r>
              <a:rPr lang="en-US" altLang="ko-KR" smtClean="0"/>
              <a:t>(www.familybiz.or.kr)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9503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80" r:id="rId4"/>
  </p:sldLayoutIdLst>
  <p:hf sldNum="0" hd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70A7B3-6951-4F4E-B610-9A836CBDCA99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2022-10-16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2340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</p:sldLayoutIdLst>
  <p:hf sldNum="0" hd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>
            <a:spLocks noGrp="1"/>
          </p:cNvSpPr>
          <p:nvPr>
            <p:ph type="ctrTitle"/>
          </p:nvPr>
        </p:nvSpPr>
        <p:spPr>
          <a:xfrm>
            <a:off x="1259632" y="980728"/>
            <a:ext cx="6759401" cy="1697086"/>
          </a:xfrm>
        </p:spPr>
        <p:txBody>
          <a:bodyPr anchor="ctr">
            <a:normAutofit/>
          </a:bodyPr>
          <a:lstStyle/>
          <a:p>
            <a:r>
              <a:rPr lang="en-US" altLang="ko-KR" sz="3200" b="1" dirty="0" smtClean="0"/>
              <a:t>9</a:t>
            </a:r>
            <a:r>
              <a:rPr lang="ko-KR" altLang="en-US" sz="3200" b="1" dirty="0" smtClean="0"/>
              <a:t>장</a:t>
            </a:r>
            <a:r>
              <a:rPr lang="en-US" altLang="ko-KR" sz="3200" b="1" dirty="0"/>
              <a:t>. </a:t>
            </a:r>
            <a:r>
              <a:rPr lang="ko-KR" altLang="en-US" sz="3200" b="1" dirty="0" smtClean="0"/>
              <a:t>후계자 교육훈련과 </a:t>
            </a:r>
            <a:r>
              <a:rPr lang="ko-KR" altLang="en-US" sz="3200" b="1" dirty="0" err="1" smtClean="0"/>
              <a:t>리더십개발</a:t>
            </a:r>
            <a:endParaRPr lang="ko-KR" altLang="en-US" sz="3200" b="1" dirty="0"/>
          </a:p>
        </p:txBody>
      </p:sp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>
          <a:xfrm>
            <a:off x="0" y="6334446"/>
            <a:ext cx="2895600" cy="365125"/>
          </a:xfrm>
        </p:spPr>
        <p:txBody>
          <a:bodyPr/>
          <a:lstStyle/>
          <a:p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96608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제목 42"/>
          <p:cNvSpPr txBox="1">
            <a:spLocks/>
          </p:cNvSpPr>
          <p:nvPr/>
        </p:nvSpPr>
        <p:spPr>
          <a:xfrm>
            <a:off x="344340" y="669736"/>
            <a:ext cx="7872950" cy="8204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3500" b="1" kern="10" spc="-90"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CONTENTS</a:t>
            </a:r>
            <a:endParaRPr lang="ko-KR" altLang="en-US" sz="3500" b="1" kern="10" spc="-90">
              <a:solidFill>
                <a:schemeClr val="bg1"/>
              </a:solidFill>
              <a:effectLst>
                <a:outerShdw blurRad="127000" algn="ctr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ea typeface="맑은 고딕"/>
              <a:cs typeface="Arial" pitchFamily="34" charset="0"/>
            </a:endParaRPr>
          </a:p>
        </p:txBody>
      </p:sp>
      <p:sp>
        <p:nvSpPr>
          <p:cNvPr id="139" name="모서리가 둥근 직사각형 138"/>
          <p:cNvSpPr/>
          <p:nvPr/>
        </p:nvSpPr>
        <p:spPr>
          <a:xfrm>
            <a:off x="970648" y="3071854"/>
            <a:ext cx="7204924" cy="41967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6350">
            <a:solidFill>
              <a:schemeClr val="accent2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6" name="모서리가 둥근 직사각형 145"/>
          <p:cNvSpPr/>
          <p:nvPr/>
        </p:nvSpPr>
        <p:spPr>
          <a:xfrm>
            <a:off x="1023082" y="3998365"/>
            <a:ext cx="7204924" cy="4196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6350">
            <a:solidFill>
              <a:schemeClr val="accent1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3" name="모서리가 둥근 직사각형 172"/>
          <p:cNvSpPr/>
          <p:nvPr/>
        </p:nvSpPr>
        <p:spPr>
          <a:xfrm>
            <a:off x="970648" y="2296092"/>
            <a:ext cx="7204925" cy="209838"/>
          </a:xfrm>
          <a:custGeom>
            <a:avLst/>
            <a:gdLst>
              <a:gd name="connsiteX0" fmla="*/ 0 w 7204924"/>
              <a:gd name="connsiteY0" fmla="*/ 209838 h 419675"/>
              <a:gd name="connsiteX1" fmla="*/ 209838 w 7204924"/>
              <a:gd name="connsiteY1" fmla="*/ 0 h 419675"/>
              <a:gd name="connsiteX2" fmla="*/ 6995087 w 7204924"/>
              <a:gd name="connsiteY2" fmla="*/ 0 h 419675"/>
              <a:gd name="connsiteX3" fmla="*/ 7204925 w 7204924"/>
              <a:gd name="connsiteY3" fmla="*/ 209838 h 419675"/>
              <a:gd name="connsiteX4" fmla="*/ 7204924 w 7204924"/>
              <a:gd name="connsiteY4" fmla="*/ 209838 h 419675"/>
              <a:gd name="connsiteX5" fmla="*/ 6995086 w 7204924"/>
              <a:gd name="connsiteY5" fmla="*/ 419676 h 419675"/>
              <a:gd name="connsiteX6" fmla="*/ 209838 w 7204924"/>
              <a:gd name="connsiteY6" fmla="*/ 419675 h 419675"/>
              <a:gd name="connsiteX7" fmla="*/ 0 w 7204924"/>
              <a:gd name="connsiteY7" fmla="*/ 209837 h 419675"/>
              <a:gd name="connsiteX8" fmla="*/ 0 w 7204924"/>
              <a:gd name="connsiteY8" fmla="*/ 209838 h 419675"/>
              <a:gd name="connsiteX0" fmla="*/ 0 w 7204925"/>
              <a:gd name="connsiteY0" fmla="*/ 209838 h 419676"/>
              <a:gd name="connsiteX1" fmla="*/ 209838 w 7204925"/>
              <a:gd name="connsiteY1" fmla="*/ 0 h 419676"/>
              <a:gd name="connsiteX2" fmla="*/ 6995087 w 7204925"/>
              <a:gd name="connsiteY2" fmla="*/ 0 h 419676"/>
              <a:gd name="connsiteX3" fmla="*/ 7204925 w 7204925"/>
              <a:gd name="connsiteY3" fmla="*/ 209838 h 419676"/>
              <a:gd name="connsiteX4" fmla="*/ 7204924 w 7204925"/>
              <a:gd name="connsiteY4" fmla="*/ 209838 h 419676"/>
              <a:gd name="connsiteX5" fmla="*/ 6995086 w 7204925"/>
              <a:gd name="connsiteY5" fmla="*/ 419676 h 419676"/>
              <a:gd name="connsiteX6" fmla="*/ 0 w 7204925"/>
              <a:gd name="connsiteY6" fmla="*/ 209837 h 419676"/>
              <a:gd name="connsiteX7" fmla="*/ 0 w 7204925"/>
              <a:gd name="connsiteY7" fmla="*/ 209838 h 419676"/>
              <a:gd name="connsiteX0" fmla="*/ 0 w 7204925"/>
              <a:gd name="connsiteY0" fmla="*/ 209838 h 209838"/>
              <a:gd name="connsiteX1" fmla="*/ 209838 w 7204925"/>
              <a:gd name="connsiteY1" fmla="*/ 0 h 209838"/>
              <a:gd name="connsiteX2" fmla="*/ 6995087 w 7204925"/>
              <a:gd name="connsiteY2" fmla="*/ 0 h 209838"/>
              <a:gd name="connsiteX3" fmla="*/ 7204925 w 7204925"/>
              <a:gd name="connsiteY3" fmla="*/ 209838 h 209838"/>
              <a:gd name="connsiteX4" fmla="*/ 7204924 w 7204925"/>
              <a:gd name="connsiteY4" fmla="*/ 209838 h 209838"/>
              <a:gd name="connsiteX5" fmla="*/ 0 w 7204925"/>
              <a:gd name="connsiteY5" fmla="*/ 209837 h 209838"/>
              <a:gd name="connsiteX6" fmla="*/ 0 w 7204925"/>
              <a:gd name="connsiteY6" fmla="*/ 209838 h 20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4925" h="209838">
                <a:moveTo>
                  <a:pt x="0" y="209838"/>
                </a:moveTo>
                <a:cubicBezTo>
                  <a:pt x="0" y="93948"/>
                  <a:pt x="93948" y="0"/>
                  <a:pt x="209838" y="0"/>
                </a:cubicBezTo>
                <a:lnTo>
                  <a:pt x="6995087" y="0"/>
                </a:lnTo>
                <a:cubicBezTo>
                  <a:pt x="7110977" y="0"/>
                  <a:pt x="7204925" y="93948"/>
                  <a:pt x="7204925" y="209838"/>
                </a:cubicBezTo>
                <a:lnTo>
                  <a:pt x="7204924" y="209838"/>
                </a:lnTo>
                <a:lnTo>
                  <a:pt x="0" y="209837"/>
                </a:lnTo>
                <a:lnTo>
                  <a:pt x="0" y="209838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4" name="모서리가 둥근 직사각형 172"/>
          <p:cNvSpPr/>
          <p:nvPr/>
        </p:nvSpPr>
        <p:spPr>
          <a:xfrm>
            <a:off x="1246251" y="2954107"/>
            <a:ext cx="7204925" cy="209838"/>
          </a:xfrm>
          <a:custGeom>
            <a:avLst/>
            <a:gdLst>
              <a:gd name="connsiteX0" fmla="*/ 0 w 7204924"/>
              <a:gd name="connsiteY0" fmla="*/ 209838 h 419675"/>
              <a:gd name="connsiteX1" fmla="*/ 209838 w 7204924"/>
              <a:gd name="connsiteY1" fmla="*/ 0 h 419675"/>
              <a:gd name="connsiteX2" fmla="*/ 6995087 w 7204924"/>
              <a:gd name="connsiteY2" fmla="*/ 0 h 419675"/>
              <a:gd name="connsiteX3" fmla="*/ 7204925 w 7204924"/>
              <a:gd name="connsiteY3" fmla="*/ 209838 h 419675"/>
              <a:gd name="connsiteX4" fmla="*/ 7204924 w 7204924"/>
              <a:gd name="connsiteY4" fmla="*/ 209838 h 419675"/>
              <a:gd name="connsiteX5" fmla="*/ 6995086 w 7204924"/>
              <a:gd name="connsiteY5" fmla="*/ 419676 h 419675"/>
              <a:gd name="connsiteX6" fmla="*/ 209838 w 7204924"/>
              <a:gd name="connsiteY6" fmla="*/ 419675 h 419675"/>
              <a:gd name="connsiteX7" fmla="*/ 0 w 7204924"/>
              <a:gd name="connsiteY7" fmla="*/ 209837 h 419675"/>
              <a:gd name="connsiteX8" fmla="*/ 0 w 7204924"/>
              <a:gd name="connsiteY8" fmla="*/ 209838 h 419675"/>
              <a:gd name="connsiteX0" fmla="*/ 0 w 7204925"/>
              <a:gd name="connsiteY0" fmla="*/ 209838 h 419676"/>
              <a:gd name="connsiteX1" fmla="*/ 209838 w 7204925"/>
              <a:gd name="connsiteY1" fmla="*/ 0 h 419676"/>
              <a:gd name="connsiteX2" fmla="*/ 6995087 w 7204925"/>
              <a:gd name="connsiteY2" fmla="*/ 0 h 419676"/>
              <a:gd name="connsiteX3" fmla="*/ 7204925 w 7204925"/>
              <a:gd name="connsiteY3" fmla="*/ 209838 h 419676"/>
              <a:gd name="connsiteX4" fmla="*/ 7204924 w 7204925"/>
              <a:gd name="connsiteY4" fmla="*/ 209838 h 419676"/>
              <a:gd name="connsiteX5" fmla="*/ 6995086 w 7204925"/>
              <a:gd name="connsiteY5" fmla="*/ 419676 h 419676"/>
              <a:gd name="connsiteX6" fmla="*/ 0 w 7204925"/>
              <a:gd name="connsiteY6" fmla="*/ 209837 h 419676"/>
              <a:gd name="connsiteX7" fmla="*/ 0 w 7204925"/>
              <a:gd name="connsiteY7" fmla="*/ 209838 h 419676"/>
              <a:gd name="connsiteX0" fmla="*/ 0 w 7204925"/>
              <a:gd name="connsiteY0" fmla="*/ 209838 h 209838"/>
              <a:gd name="connsiteX1" fmla="*/ 209838 w 7204925"/>
              <a:gd name="connsiteY1" fmla="*/ 0 h 209838"/>
              <a:gd name="connsiteX2" fmla="*/ 6995087 w 7204925"/>
              <a:gd name="connsiteY2" fmla="*/ 0 h 209838"/>
              <a:gd name="connsiteX3" fmla="*/ 7204925 w 7204925"/>
              <a:gd name="connsiteY3" fmla="*/ 209838 h 209838"/>
              <a:gd name="connsiteX4" fmla="*/ 7204924 w 7204925"/>
              <a:gd name="connsiteY4" fmla="*/ 209838 h 209838"/>
              <a:gd name="connsiteX5" fmla="*/ 0 w 7204925"/>
              <a:gd name="connsiteY5" fmla="*/ 209837 h 209838"/>
              <a:gd name="connsiteX6" fmla="*/ 0 w 7204925"/>
              <a:gd name="connsiteY6" fmla="*/ 209838 h 20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4925" h="209838">
                <a:moveTo>
                  <a:pt x="0" y="209838"/>
                </a:moveTo>
                <a:cubicBezTo>
                  <a:pt x="0" y="93948"/>
                  <a:pt x="93948" y="0"/>
                  <a:pt x="209838" y="0"/>
                </a:cubicBezTo>
                <a:lnTo>
                  <a:pt x="6995087" y="0"/>
                </a:lnTo>
                <a:cubicBezTo>
                  <a:pt x="7110977" y="0"/>
                  <a:pt x="7204925" y="93948"/>
                  <a:pt x="7204925" y="209838"/>
                </a:cubicBezTo>
                <a:lnTo>
                  <a:pt x="7204924" y="209838"/>
                </a:lnTo>
                <a:lnTo>
                  <a:pt x="0" y="209837"/>
                </a:lnTo>
                <a:lnTo>
                  <a:pt x="0" y="209838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5" name="모서리가 둥근 직사각형 172"/>
          <p:cNvSpPr/>
          <p:nvPr/>
        </p:nvSpPr>
        <p:spPr>
          <a:xfrm>
            <a:off x="959122" y="3815534"/>
            <a:ext cx="7204925" cy="209838"/>
          </a:xfrm>
          <a:custGeom>
            <a:avLst/>
            <a:gdLst>
              <a:gd name="connsiteX0" fmla="*/ 0 w 7204924"/>
              <a:gd name="connsiteY0" fmla="*/ 209838 h 419675"/>
              <a:gd name="connsiteX1" fmla="*/ 209838 w 7204924"/>
              <a:gd name="connsiteY1" fmla="*/ 0 h 419675"/>
              <a:gd name="connsiteX2" fmla="*/ 6995087 w 7204924"/>
              <a:gd name="connsiteY2" fmla="*/ 0 h 419675"/>
              <a:gd name="connsiteX3" fmla="*/ 7204925 w 7204924"/>
              <a:gd name="connsiteY3" fmla="*/ 209838 h 419675"/>
              <a:gd name="connsiteX4" fmla="*/ 7204924 w 7204924"/>
              <a:gd name="connsiteY4" fmla="*/ 209838 h 419675"/>
              <a:gd name="connsiteX5" fmla="*/ 6995086 w 7204924"/>
              <a:gd name="connsiteY5" fmla="*/ 419676 h 419675"/>
              <a:gd name="connsiteX6" fmla="*/ 209838 w 7204924"/>
              <a:gd name="connsiteY6" fmla="*/ 419675 h 419675"/>
              <a:gd name="connsiteX7" fmla="*/ 0 w 7204924"/>
              <a:gd name="connsiteY7" fmla="*/ 209837 h 419675"/>
              <a:gd name="connsiteX8" fmla="*/ 0 w 7204924"/>
              <a:gd name="connsiteY8" fmla="*/ 209838 h 419675"/>
              <a:gd name="connsiteX0" fmla="*/ 0 w 7204925"/>
              <a:gd name="connsiteY0" fmla="*/ 209838 h 419676"/>
              <a:gd name="connsiteX1" fmla="*/ 209838 w 7204925"/>
              <a:gd name="connsiteY1" fmla="*/ 0 h 419676"/>
              <a:gd name="connsiteX2" fmla="*/ 6995087 w 7204925"/>
              <a:gd name="connsiteY2" fmla="*/ 0 h 419676"/>
              <a:gd name="connsiteX3" fmla="*/ 7204925 w 7204925"/>
              <a:gd name="connsiteY3" fmla="*/ 209838 h 419676"/>
              <a:gd name="connsiteX4" fmla="*/ 7204924 w 7204925"/>
              <a:gd name="connsiteY4" fmla="*/ 209838 h 419676"/>
              <a:gd name="connsiteX5" fmla="*/ 6995086 w 7204925"/>
              <a:gd name="connsiteY5" fmla="*/ 419676 h 419676"/>
              <a:gd name="connsiteX6" fmla="*/ 0 w 7204925"/>
              <a:gd name="connsiteY6" fmla="*/ 209837 h 419676"/>
              <a:gd name="connsiteX7" fmla="*/ 0 w 7204925"/>
              <a:gd name="connsiteY7" fmla="*/ 209838 h 419676"/>
              <a:gd name="connsiteX0" fmla="*/ 0 w 7204925"/>
              <a:gd name="connsiteY0" fmla="*/ 209838 h 209838"/>
              <a:gd name="connsiteX1" fmla="*/ 209838 w 7204925"/>
              <a:gd name="connsiteY1" fmla="*/ 0 h 209838"/>
              <a:gd name="connsiteX2" fmla="*/ 6995087 w 7204925"/>
              <a:gd name="connsiteY2" fmla="*/ 0 h 209838"/>
              <a:gd name="connsiteX3" fmla="*/ 7204925 w 7204925"/>
              <a:gd name="connsiteY3" fmla="*/ 209838 h 209838"/>
              <a:gd name="connsiteX4" fmla="*/ 7204924 w 7204925"/>
              <a:gd name="connsiteY4" fmla="*/ 209838 h 209838"/>
              <a:gd name="connsiteX5" fmla="*/ 0 w 7204925"/>
              <a:gd name="connsiteY5" fmla="*/ 209837 h 209838"/>
              <a:gd name="connsiteX6" fmla="*/ 0 w 7204925"/>
              <a:gd name="connsiteY6" fmla="*/ 209838 h 20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4925" h="209838">
                <a:moveTo>
                  <a:pt x="0" y="209838"/>
                </a:moveTo>
                <a:cubicBezTo>
                  <a:pt x="0" y="93948"/>
                  <a:pt x="93948" y="0"/>
                  <a:pt x="209838" y="0"/>
                </a:cubicBezTo>
                <a:lnTo>
                  <a:pt x="6995087" y="0"/>
                </a:lnTo>
                <a:cubicBezTo>
                  <a:pt x="7110977" y="0"/>
                  <a:pt x="7204925" y="93948"/>
                  <a:pt x="7204925" y="209838"/>
                </a:cubicBezTo>
                <a:lnTo>
                  <a:pt x="7204924" y="209838"/>
                </a:lnTo>
                <a:lnTo>
                  <a:pt x="0" y="209837"/>
                </a:lnTo>
                <a:lnTo>
                  <a:pt x="0" y="209838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2" name="Text Box 2"/>
          <p:cNvSpPr txBox="1">
            <a:spLocks noChangeArrowheads="1"/>
          </p:cNvSpPr>
          <p:nvPr/>
        </p:nvSpPr>
        <p:spPr bwMode="auto">
          <a:xfrm>
            <a:off x="1246251" y="3075617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/>
              <a:t>02</a:t>
            </a:r>
          </a:p>
        </p:txBody>
      </p:sp>
      <p:sp>
        <p:nvSpPr>
          <p:cNvPr id="144" name="직사각형 143"/>
          <p:cNvSpPr/>
          <p:nvPr/>
        </p:nvSpPr>
        <p:spPr>
          <a:xfrm>
            <a:off x="1897433" y="3096702"/>
            <a:ext cx="582432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ko-KR" altLang="en-US" sz="2000" b="1" dirty="0" smtClean="0">
                <a:solidFill>
                  <a:schemeClr val="bg1"/>
                </a:solidFill>
                <a:latin typeface="Arial" charset="0"/>
              </a:rPr>
              <a:t>후계자 교육훈련 프로그램</a:t>
            </a:r>
            <a:endParaRPr lang="en-US" altLang="ko-KR" sz="20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49" name="Text Box 2"/>
          <p:cNvSpPr txBox="1">
            <a:spLocks noChangeArrowheads="1"/>
          </p:cNvSpPr>
          <p:nvPr/>
        </p:nvSpPr>
        <p:spPr bwMode="auto">
          <a:xfrm>
            <a:off x="1268045" y="4021651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/>
              <a:t>03</a:t>
            </a:r>
          </a:p>
        </p:txBody>
      </p:sp>
      <p:sp>
        <p:nvSpPr>
          <p:cNvPr id="151" name="직사각형 150"/>
          <p:cNvSpPr/>
          <p:nvPr/>
        </p:nvSpPr>
        <p:spPr>
          <a:xfrm>
            <a:off x="1904211" y="4011868"/>
            <a:ext cx="584455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ko-KR" altLang="en-US" sz="2000" b="1" dirty="0" smtClean="0">
                <a:solidFill>
                  <a:schemeClr val="bg1"/>
                </a:solidFill>
                <a:latin typeface="Arial" charset="0"/>
              </a:rPr>
              <a:t>후계자의 </a:t>
            </a:r>
            <a:r>
              <a:rPr lang="ko-KR" altLang="en-US" sz="2000" b="1" dirty="0" err="1" smtClean="0">
                <a:solidFill>
                  <a:schemeClr val="bg1"/>
                </a:solidFill>
                <a:latin typeface="Arial" charset="0"/>
              </a:rPr>
              <a:t>리더십개발</a:t>
            </a:r>
            <a:endParaRPr lang="en-US" altLang="ko-KR" sz="20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8" name="모서리가 둥근 직사각형 17"/>
          <p:cNvSpPr/>
          <p:nvPr/>
        </p:nvSpPr>
        <p:spPr>
          <a:xfrm>
            <a:off x="982615" y="2144613"/>
            <a:ext cx="7204924" cy="4196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6350">
            <a:solidFill>
              <a:schemeClr val="accent1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 smtClean="0"/>
              <a:t> </a:t>
            </a:r>
            <a:r>
              <a:rPr lang="en-US" altLang="ko-KR" sz="2000" dirty="0" smtClean="0"/>
              <a:t>        </a:t>
            </a:r>
            <a:r>
              <a:rPr lang="ko-KR" altLang="en-US" sz="2000" b="1" dirty="0" smtClean="0"/>
              <a:t>후계자 교육훈련의 중요성</a:t>
            </a:r>
            <a:endParaRPr lang="ko-KR" altLang="en-US" sz="2000" b="1" dirty="0"/>
          </a:p>
        </p:txBody>
      </p:sp>
      <p:sp>
        <p:nvSpPr>
          <p:cNvPr id="19" name="Text Box 2"/>
          <p:cNvSpPr txBox="1">
            <a:spLocks noChangeArrowheads="1"/>
          </p:cNvSpPr>
          <p:nvPr/>
        </p:nvSpPr>
        <p:spPr bwMode="auto">
          <a:xfrm>
            <a:off x="1268045" y="2162361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 smtClean="0"/>
              <a:t>01</a:t>
            </a:r>
            <a:endParaRPr lang="en-US" altLang="ko-KR" dirty="0"/>
          </a:p>
        </p:txBody>
      </p:sp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>
          <a:xfrm>
            <a:off x="20411" y="6446699"/>
            <a:ext cx="2895600" cy="365125"/>
          </a:xfrm>
        </p:spPr>
        <p:txBody>
          <a:bodyPr/>
          <a:lstStyle/>
          <a:p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15" name="모서리가 둥근 직사각형 14"/>
          <p:cNvSpPr/>
          <p:nvPr/>
        </p:nvSpPr>
        <p:spPr>
          <a:xfrm>
            <a:off x="1023082" y="4982766"/>
            <a:ext cx="7204924" cy="41967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6350">
            <a:solidFill>
              <a:schemeClr val="accent2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1926436" y="4979045"/>
            <a:ext cx="584455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ko-KR" altLang="en-US" sz="2000" b="1" dirty="0" err="1" smtClean="0">
                <a:solidFill>
                  <a:schemeClr val="bg1"/>
                </a:solidFill>
                <a:latin typeface="Arial" charset="0"/>
              </a:rPr>
              <a:t>전문경영자</a:t>
            </a:r>
            <a:endParaRPr lang="en-US" altLang="ko-KR" sz="20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1268045" y="4992548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 smtClean="0"/>
              <a:t>04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084320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1. </a:t>
            </a:r>
            <a:r>
              <a:rPr lang="ko-KR" altLang="en-US" sz="3200" dirty="0" smtClean="0"/>
              <a:t>후계자 교육훈련의 중요성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23" name="矩形 2"/>
          <p:cNvSpPr/>
          <p:nvPr/>
        </p:nvSpPr>
        <p:spPr>
          <a:xfrm>
            <a:off x="611188" y="1916113"/>
            <a:ext cx="7920037" cy="41767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sz="2000" b="1" noProof="1">
                <a:solidFill>
                  <a:schemeClr val="tx1"/>
                </a:solidFill>
              </a:rPr>
              <a:t>첫째로, 가족기업의 영속성을 보장하기 </a:t>
            </a:r>
            <a:r>
              <a:rPr sz="2000" b="1" noProof="1" smtClean="0">
                <a:solidFill>
                  <a:schemeClr val="tx1"/>
                </a:solidFill>
              </a:rPr>
              <a:t>위해서</a:t>
            </a:r>
            <a:r>
              <a:rPr lang="en-US" sz="2000" b="1" noProof="1" smtClean="0">
                <a:solidFill>
                  <a:schemeClr val="tx1"/>
                </a:solidFill>
              </a:rPr>
              <a:t>: </a:t>
            </a:r>
            <a:r>
              <a:rPr lang="ko-KR" altLang="en-US" sz="2000" b="1" noProof="1" smtClean="0">
                <a:solidFill>
                  <a:schemeClr val="tx1"/>
                </a:solidFill>
              </a:rPr>
              <a:t>믿을만한 후계자</a:t>
            </a:r>
            <a:endParaRPr lang="en-US" sz="2000" b="1" noProof="1">
              <a:solidFill>
                <a:schemeClr val="tx1"/>
              </a:solidFill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endParaRPr sz="2000" b="1" noProof="1">
              <a:solidFill>
                <a:schemeClr val="tx1"/>
              </a:solidFill>
            </a:endParaRPr>
          </a:p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endParaRPr lang="ko-KR" altLang="en-US" sz="2000" b="1" noProof="1">
              <a:solidFill>
                <a:schemeClr val="tx1"/>
              </a:solidFill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sz="2000" b="1" noProof="1">
                <a:solidFill>
                  <a:schemeClr val="tx1"/>
                </a:solidFill>
              </a:rPr>
              <a:t>둘째로, 가족기업 자체의 특성 때문</a:t>
            </a:r>
            <a:r>
              <a:rPr lang="ko-KR" sz="2000" b="1" noProof="1" smtClean="0">
                <a:solidFill>
                  <a:schemeClr val="tx1"/>
                </a:solidFill>
              </a:rPr>
              <a:t>이다</a:t>
            </a:r>
            <a:r>
              <a:rPr lang="en-US" altLang="ko-KR" sz="2000" b="1" noProof="1" smtClean="0">
                <a:solidFill>
                  <a:schemeClr val="tx1"/>
                </a:solidFill>
              </a:rPr>
              <a:t>: </a:t>
            </a:r>
            <a:r>
              <a:rPr lang="ko-KR" altLang="en-US" sz="2000" b="1" noProof="1" smtClean="0">
                <a:solidFill>
                  <a:schemeClr val="tx1"/>
                </a:solidFill>
              </a:rPr>
              <a:t>기업과 가정의 리더</a:t>
            </a:r>
            <a:endParaRPr lang="en-US" altLang="ko-KR" sz="2000" b="1" noProof="1">
              <a:solidFill>
                <a:schemeClr val="tx1"/>
              </a:solidFill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endParaRPr lang="ko-KR" sz="2000" b="1" noProof="1">
              <a:solidFill>
                <a:schemeClr val="tx1"/>
              </a:solidFill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endParaRPr lang="ko-KR" altLang="ko-KR" sz="2000" b="1" noProof="1">
              <a:solidFill>
                <a:schemeClr val="tx1"/>
              </a:solidFill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lang="ko-KR" altLang="ko-KR" sz="2000" b="1" noProof="1">
                <a:solidFill>
                  <a:schemeClr val="tx1"/>
                </a:solidFill>
              </a:rPr>
              <a:t>셋째로, 창업세대의 </a:t>
            </a:r>
            <a:r>
              <a:rPr lang="ko-KR" altLang="ko-KR" sz="2000" b="1" noProof="1" smtClean="0">
                <a:solidFill>
                  <a:schemeClr val="tx1"/>
                </a:solidFill>
              </a:rPr>
              <a:t>희망사항</a:t>
            </a:r>
            <a:r>
              <a:rPr lang="en-US" altLang="ko-KR" sz="2000" b="1" noProof="1" smtClean="0">
                <a:solidFill>
                  <a:schemeClr val="tx1"/>
                </a:solidFill>
              </a:rPr>
              <a:t>: </a:t>
            </a:r>
            <a:r>
              <a:rPr lang="ko-KR" altLang="en-US" sz="2000" b="1" noProof="1" smtClean="0">
                <a:solidFill>
                  <a:schemeClr val="tx1"/>
                </a:solidFill>
              </a:rPr>
              <a:t>능력있는 후계자</a:t>
            </a:r>
            <a:endParaRPr lang="en-US" altLang="ko-KR" sz="2000" b="1" noProof="1">
              <a:solidFill>
                <a:schemeClr val="tx1"/>
              </a:solidFill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endParaRPr lang="ko-KR" altLang="ko-KR" sz="2000" b="1" noProof="1">
              <a:solidFill>
                <a:schemeClr val="tx1"/>
              </a:solidFill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endParaRPr lang="ko-KR" altLang="ko-KR" sz="2000" b="1" noProof="1">
              <a:solidFill>
                <a:schemeClr val="tx1"/>
              </a:solidFill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lang="ko-KR" altLang="ko-KR" sz="2000" b="1" noProof="1">
                <a:solidFill>
                  <a:schemeClr val="tx1"/>
                </a:solidFill>
              </a:rPr>
              <a:t>마지막으로, 사회적 여건의 성숙 </a:t>
            </a:r>
            <a:r>
              <a:rPr lang="ko-KR" altLang="ko-KR" sz="2000" b="1" noProof="1" smtClean="0">
                <a:solidFill>
                  <a:schemeClr val="tx1"/>
                </a:solidFill>
              </a:rPr>
              <a:t>때문이다</a:t>
            </a:r>
            <a:r>
              <a:rPr lang="en-US" altLang="ko-KR" sz="2000" b="1" noProof="1" smtClean="0">
                <a:solidFill>
                  <a:schemeClr val="tx1"/>
                </a:solidFill>
              </a:rPr>
              <a:t>: </a:t>
            </a:r>
            <a:r>
              <a:rPr lang="ko-KR" altLang="en-US" sz="2000" b="1" noProof="1" smtClean="0">
                <a:solidFill>
                  <a:schemeClr val="tx1"/>
                </a:solidFill>
              </a:rPr>
              <a:t>윤리경영</a:t>
            </a:r>
            <a:endParaRPr lang="ko-KR" altLang="ko-KR" sz="2000" b="1" noProof="1">
              <a:solidFill>
                <a:schemeClr val="tx1"/>
              </a:solidFill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endParaRPr lang="ko-KR" altLang="ko-KR" sz="2000" b="1" noProof="1">
              <a:solidFill>
                <a:schemeClr val="tx1"/>
              </a:solidFill>
            </a:endParaRPr>
          </a:p>
          <a:p>
            <a:pPr marL="106680" algn="just" eaLnBrk="1" hangingPunct="1">
              <a:buClr>
                <a:srgbClr val="0000FF"/>
              </a:buClr>
              <a:buFont typeface="Wingdings" panose="05000000000000000000" charset="0"/>
              <a:buNone/>
              <a:defRPr/>
            </a:pPr>
            <a:endParaRPr lang="en-US" altLang="ko-KR" sz="2000" noProof="1">
              <a:solidFill>
                <a:schemeClr val="tx1"/>
              </a:solidFill>
            </a:endParaRPr>
          </a:p>
          <a:p>
            <a:pPr marL="106680"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endParaRPr lang="en-US" altLang="ko-KR" sz="2000" noProof="1">
              <a:solidFill>
                <a:schemeClr val="tx1"/>
              </a:solidFill>
            </a:endParaRPr>
          </a:p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endParaRPr lang="en-US" altLang="ko-KR" noProof="1">
              <a:solidFill>
                <a:schemeClr val="tx1"/>
              </a:solidFill>
            </a:endParaRPr>
          </a:p>
          <a:p>
            <a:pPr marL="284480" indent="-28575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endParaRPr lang="en-US" altLang="ko-KR" noProof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754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2. </a:t>
            </a:r>
            <a:r>
              <a:rPr lang="ko-KR" altLang="en-US" sz="3200" dirty="0" smtClean="0"/>
              <a:t>후계자 교육훈련 프로그램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63161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1. </a:t>
            </a:r>
            <a:r>
              <a:rPr lang="ko-KR" altLang="en-US" sz="2400" b="1" dirty="0" smtClean="0"/>
              <a:t>후계자</a:t>
            </a:r>
            <a:r>
              <a:rPr lang="en-US" altLang="ko-KR" sz="2400" b="1" dirty="0" smtClean="0"/>
              <a:t>(whom) </a:t>
            </a:r>
            <a:r>
              <a:rPr lang="ko-KR" altLang="en-US" sz="2400" b="1" dirty="0" smtClean="0"/>
              <a:t>교육훈련을 위한 준비사항</a:t>
            </a:r>
            <a:endParaRPr lang="en-US" altLang="ko-KR" sz="2400" b="1" dirty="0"/>
          </a:p>
        </p:txBody>
      </p:sp>
      <p:sp>
        <p:nvSpPr>
          <p:cNvPr id="6" name="矩形 2"/>
          <p:cNvSpPr/>
          <p:nvPr/>
        </p:nvSpPr>
        <p:spPr>
          <a:xfrm>
            <a:off x="358775" y="1916832"/>
            <a:ext cx="8785225" cy="41767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lang="ko-KR" altLang="en-US" sz="2000" b="1" noProof="1">
                <a:solidFill>
                  <a:schemeClr val="tx1"/>
                </a:solidFill>
              </a:rPr>
              <a:t>부모가 준비할 </a:t>
            </a:r>
            <a:r>
              <a:rPr lang="ko-KR" altLang="en-US" sz="2000" b="1" noProof="1" smtClean="0">
                <a:solidFill>
                  <a:schemeClr val="tx1"/>
                </a:solidFill>
              </a:rPr>
              <a:t>사항</a:t>
            </a:r>
            <a:endParaRPr lang="en-US" altLang="ko-KR" sz="2000" b="1" noProof="1" smtClean="0">
              <a:solidFill>
                <a:schemeClr val="tx1"/>
              </a:solidFill>
            </a:endParaRPr>
          </a:p>
          <a:p>
            <a:pPr algn="just" eaLnBrk="1" hangingPunct="1">
              <a:buClr>
                <a:srgbClr val="0000FF"/>
              </a:buClr>
              <a:defRPr/>
            </a:pPr>
            <a:endParaRPr lang="ko-KR" altLang="en-US" sz="2000" b="1" noProof="1">
              <a:solidFill>
                <a:schemeClr val="tx1"/>
              </a:solidFill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ko-KR" altLang="en-US" sz="2000" noProof="1">
                <a:solidFill>
                  <a:schemeClr val="tx1"/>
                </a:solidFill>
              </a:rPr>
              <a:t>자식들이 어렸을 때부터 </a:t>
            </a:r>
            <a:r>
              <a:rPr lang="ko-KR" altLang="en-US" sz="2000" noProof="1">
                <a:solidFill>
                  <a:srgbClr val="FF0000"/>
                </a:solidFill>
              </a:rPr>
              <a:t>승계를 위한 기초 작업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ko-KR" altLang="en-US" sz="2000" noProof="1">
                <a:solidFill>
                  <a:schemeClr val="tx1"/>
                </a:solidFill>
              </a:rPr>
              <a:t>사업에 관한 좋은 점과 나쁜 점을 모두 자식에게 알려줌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ko-KR" altLang="en-US" sz="2000" noProof="1">
                <a:solidFill>
                  <a:schemeClr val="tx1"/>
                </a:solidFill>
              </a:rPr>
              <a:t>자식들에게 가족 기업을 의무로서가 아니라 </a:t>
            </a:r>
            <a:r>
              <a:rPr lang="ko-KR" altLang="en-US" sz="2000" noProof="1">
                <a:solidFill>
                  <a:srgbClr val="FF0000"/>
                </a:solidFill>
              </a:rPr>
              <a:t>경력의 기회</a:t>
            </a:r>
            <a:r>
              <a:rPr lang="ko-KR" altLang="en-US" sz="2000" noProof="1">
                <a:solidFill>
                  <a:schemeClr val="tx1"/>
                </a:solidFill>
              </a:rPr>
              <a:t>로 제공</a:t>
            </a:r>
            <a:endParaRPr lang="en-US" altLang="ko-KR" sz="2000" noProof="1">
              <a:solidFill>
                <a:schemeClr val="tx1"/>
              </a:solidFill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ko-KR" altLang="en-US" sz="2000" dirty="0">
                <a:solidFill>
                  <a:srgbClr val="000000"/>
                </a:solidFill>
                <a:latin typeface="+mn-ea"/>
              </a:rPr>
              <a:t>남자</a:t>
            </a:r>
            <a:r>
              <a:rPr lang="en-US" altLang="ko-KR" sz="2000" dirty="0">
                <a:solidFill>
                  <a:srgbClr val="000000"/>
                </a:solidFill>
                <a:latin typeface="+mn-ea"/>
              </a:rPr>
              <a:t>(</a:t>
            </a:r>
            <a:r>
              <a:rPr lang="ko-KR" altLang="en-US" sz="2000" dirty="0">
                <a:solidFill>
                  <a:srgbClr val="000000"/>
                </a:solidFill>
                <a:latin typeface="+mn-ea"/>
              </a:rPr>
              <a:t>장남</a:t>
            </a:r>
            <a:r>
              <a:rPr lang="en-US" altLang="ko-KR" sz="2000" dirty="0">
                <a:solidFill>
                  <a:srgbClr val="000000"/>
                </a:solidFill>
                <a:latin typeface="+mn-ea"/>
              </a:rPr>
              <a:t>), </a:t>
            </a:r>
            <a:r>
              <a:rPr lang="ko-KR" altLang="en-US" sz="2000" dirty="0">
                <a:solidFill>
                  <a:srgbClr val="000000"/>
                </a:solidFill>
                <a:latin typeface="+mn-ea"/>
              </a:rPr>
              <a:t>여자 </a:t>
            </a:r>
            <a:r>
              <a:rPr lang="ko-KR" altLang="en-US" sz="2000" dirty="0">
                <a:solidFill>
                  <a:srgbClr val="FF3399"/>
                </a:solidFill>
                <a:latin typeface="+mn-ea"/>
              </a:rPr>
              <a:t>동등한 기회</a:t>
            </a:r>
            <a:r>
              <a:rPr lang="ko-KR" altLang="en-US" sz="2000" dirty="0">
                <a:solidFill>
                  <a:srgbClr val="000000"/>
                </a:solidFill>
                <a:latin typeface="+mn-ea"/>
              </a:rPr>
              <a:t> 제공</a:t>
            </a:r>
            <a:r>
              <a:rPr lang="en-US" altLang="ko-KR" sz="2000" dirty="0">
                <a:solidFill>
                  <a:srgbClr val="000000"/>
                </a:solidFill>
                <a:latin typeface="+mn-ea"/>
              </a:rPr>
              <a:t>:  </a:t>
            </a:r>
            <a:r>
              <a:rPr lang="ko-KR" altLang="en-US" sz="2000" dirty="0">
                <a:solidFill>
                  <a:srgbClr val="000000"/>
                </a:solidFill>
                <a:latin typeface="+mn-ea"/>
              </a:rPr>
              <a:t>차기 </a:t>
            </a:r>
            <a:r>
              <a:rPr lang="en-US" altLang="ko-KR" sz="2000" dirty="0">
                <a:solidFill>
                  <a:srgbClr val="000000"/>
                </a:solidFill>
                <a:latin typeface="+mn-ea"/>
              </a:rPr>
              <a:t>CEO</a:t>
            </a:r>
            <a:r>
              <a:rPr lang="ko-KR" altLang="en-US" sz="2000" dirty="0">
                <a:solidFill>
                  <a:srgbClr val="000000"/>
                </a:solidFill>
                <a:latin typeface="+mn-ea"/>
              </a:rPr>
              <a:t>로 여성</a:t>
            </a:r>
            <a:r>
              <a:rPr lang="en-US" altLang="ko-KR" sz="2000" dirty="0">
                <a:solidFill>
                  <a:srgbClr val="000000"/>
                </a:solidFill>
                <a:latin typeface="+mn-ea"/>
              </a:rPr>
              <a:t>, 34% </a:t>
            </a:r>
            <a:r>
              <a:rPr lang="ko-KR" altLang="en-US" sz="2000" dirty="0">
                <a:solidFill>
                  <a:srgbClr val="000000"/>
                </a:solidFill>
                <a:latin typeface="+mn-ea"/>
              </a:rPr>
              <a:t>이상</a:t>
            </a:r>
            <a:r>
              <a:rPr lang="ko-KR" altLang="en-US" sz="1400" b="1" dirty="0">
                <a:solidFill>
                  <a:srgbClr val="000000"/>
                </a:solidFill>
              </a:rPr>
              <a:t>   </a:t>
            </a:r>
          </a:p>
          <a:p>
            <a:pPr lvl="1"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ko-KR" altLang="en-US" sz="1400" b="1" dirty="0">
                <a:solidFill>
                  <a:srgbClr val="000000"/>
                </a:solidFill>
              </a:rPr>
              <a:t>				</a:t>
            </a:r>
            <a:r>
              <a:rPr lang="ko-KR" altLang="en-US" sz="1400" dirty="0">
                <a:solidFill>
                  <a:srgbClr val="000000"/>
                </a:solidFill>
              </a:rPr>
              <a:t>             </a:t>
            </a:r>
            <a:r>
              <a:rPr lang="en-US" altLang="ko-KR" sz="1400" dirty="0">
                <a:solidFill>
                  <a:srgbClr val="000000"/>
                </a:solidFill>
              </a:rPr>
              <a:t>( 2002 American Family Business Survey) </a:t>
            </a:r>
            <a:endParaRPr lang="en-US" altLang="ko-KR" sz="1400" dirty="0"/>
          </a:p>
          <a:p>
            <a:pPr marL="392430" indent="-28448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endParaRPr lang="ko-KR" altLang="en-US" sz="2000" noProof="1">
              <a:solidFill>
                <a:schemeClr val="tx1"/>
              </a:solidFill>
            </a:endParaRPr>
          </a:p>
          <a:p>
            <a:pPr marL="107950"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endParaRPr lang="ko-KR" altLang="en-US" sz="2000" noProof="1">
              <a:solidFill>
                <a:schemeClr val="tx1"/>
              </a:solidFill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sz="2000" b="1" noProof="1">
                <a:solidFill>
                  <a:schemeClr val="tx1"/>
                </a:solidFill>
              </a:rPr>
              <a:t>후계자가 준비할 </a:t>
            </a:r>
            <a:r>
              <a:rPr sz="2000" b="1" noProof="1" smtClean="0">
                <a:solidFill>
                  <a:schemeClr val="tx1"/>
                </a:solidFill>
              </a:rPr>
              <a:t>사항</a:t>
            </a:r>
            <a:endParaRPr lang="en-US" sz="2000" b="1" noProof="1" smtClean="0">
              <a:solidFill>
                <a:schemeClr val="tx1"/>
              </a:solidFill>
            </a:endParaRPr>
          </a:p>
          <a:p>
            <a:pPr algn="just" eaLnBrk="1" hangingPunct="1">
              <a:buClr>
                <a:srgbClr val="0000FF"/>
              </a:buClr>
              <a:defRPr/>
            </a:pPr>
            <a:endParaRPr sz="2000" b="1" noProof="1">
              <a:solidFill>
                <a:schemeClr val="tx1"/>
              </a:solidFill>
            </a:endParaRPr>
          </a:p>
          <a:p>
            <a:pPr marL="392430" indent="-28575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sz="2000" noProof="1">
                <a:solidFill>
                  <a:schemeClr val="tx1"/>
                </a:solidFill>
              </a:rPr>
              <a:t>먼저 가족기업에 대한 </a:t>
            </a:r>
            <a:r>
              <a:rPr sz="2000" noProof="1">
                <a:solidFill>
                  <a:srgbClr val="FF0000"/>
                </a:solidFill>
              </a:rPr>
              <a:t>관심과 열정</a:t>
            </a:r>
          </a:p>
          <a:p>
            <a:pPr marL="392430" indent="-28575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en-US" altLang="ko-KR" sz="2000" noProof="1">
                <a:solidFill>
                  <a:schemeClr val="tx1"/>
                </a:solidFill>
              </a:rPr>
              <a:t>기업의 (참여에 관한) </a:t>
            </a:r>
            <a:r>
              <a:rPr lang="en-US" altLang="ko-KR" sz="2000" noProof="1">
                <a:solidFill>
                  <a:srgbClr val="FF0000"/>
                </a:solidFill>
              </a:rPr>
              <a:t>규칙</a:t>
            </a:r>
            <a:r>
              <a:rPr lang="ko-KR" altLang="en-US" sz="2000" noProof="1">
                <a:solidFill>
                  <a:srgbClr val="FF0000"/>
                </a:solidFill>
              </a:rPr>
              <a:t>준수</a:t>
            </a:r>
          </a:p>
          <a:p>
            <a:pPr marL="392430" indent="-28575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en-US" altLang="ko-KR" sz="2000" noProof="1">
                <a:solidFill>
                  <a:schemeClr val="tx1"/>
                </a:solidFill>
              </a:rPr>
              <a:t>현재 가족기업을 통하여 평생 동안 </a:t>
            </a:r>
            <a:r>
              <a:rPr lang="en-US" altLang="ko-KR" sz="2000" noProof="1">
                <a:solidFill>
                  <a:srgbClr val="FF0000"/>
                </a:solidFill>
              </a:rPr>
              <a:t>즐기며 일을 할 수 있는</a:t>
            </a:r>
            <a:r>
              <a:rPr lang="ko-KR" altLang="en-US" sz="2000" noProof="1">
                <a:solidFill>
                  <a:srgbClr val="FF0000"/>
                </a:solidFill>
              </a:rPr>
              <a:t>가</a:t>
            </a:r>
            <a:r>
              <a:rPr lang="en-US" altLang="ko-KR" sz="2000" noProof="1">
                <a:solidFill>
                  <a:schemeClr val="tx1"/>
                </a:solidFill>
              </a:rPr>
              <a:t>?</a:t>
            </a:r>
            <a:r>
              <a:rPr lang="ko-KR" altLang="en-US" sz="2000" noProof="1">
                <a:solidFill>
                  <a:schemeClr val="tx1"/>
                </a:solidFill>
              </a:rPr>
              <a:t> </a:t>
            </a:r>
          </a:p>
          <a:p>
            <a:pPr marL="392430" indent="-28575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ko-KR" altLang="en-US" sz="2000" noProof="1">
                <a:solidFill>
                  <a:schemeClr val="tx1"/>
                </a:solidFill>
              </a:rPr>
              <a:t>혜택보다는 가능한 최대한의 </a:t>
            </a:r>
            <a:r>
              <a:rPr lang="ko-KR" altLang="en-US" sz="2000" noProof="1">
                <a:solidFill>
                  <a:srgbClr val="FF0000"/>
                </a:solidFill>
              </a:rPr>
              <a:t>공헌</a:t>
            </a:r>
            <a:r>
              <a:rPr lang="ko-KR" altLang="en-US" sz="2000" noProof="1">
                <a:solidFill>
                  <a:schemeClr val="tx1"/>
                </a:solidFill>
              </a:rPr>
              <a:t>을 하겠다는 생각을 가져야 함 </a:t>
            </a:r>
            <a:endParaRPr lang="en-US" altLang="ko-KR" sz="2000" noProof="1">
              <a:solidFill>
                <a:schemeClr val="tx1"/>
              </a:solidFill>
            </a:endParaRPr>
          </a:p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endParaRPr lang="en-US" altLang="ko-KR" noProof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7162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2. </a:t>
            </a:r>
            <a:r>
              <a:rPr lang="ko-KR" altLang="en-US" sz="3200" dirty="0" smtClean="0"/>
              <a:t>후계자 교육훈련 프로그램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63161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1. </a:t>
            </a:r>
            <a:r>
              <a:rPr lang="ko-KR" altLang="en-US" sz="2400" b="1" dirty="0" smtClean="0"/>
              <a:t>후계자</a:t>
            </a:r>
            <a:r>
              <a:rPr lang="en-US" altLang="ko-KR" sz="2400" b="1" dirty="0" smtClean="0"/>
              <a:t>(whom) </a:t>
            </a:r>
            <a:r>
              <a:rPr lang="ko-KR" altLang="en-US" sz="2400" b="1" dirty="0" smtClean="0"/>
              <a:t>교육훈련을 위한 준비사항</a:t>
            </a:r>
            <a:endParaRPr lang="en-US" altLang="ko-KR" sz="2400" b="1" dirty="0"/>
          </a:p>
        </p:txBody>
      </p:sp>
      <p:sp>
        <p:nvSpPr>
          <p:cNvPr id="7" name="矩形 6"/>
          <p:cNvSpPr/>
          <p:nvPr/>
        </p:nvSpPr>
        <p:spPr>
          <a:xfrm>
            <a:off x="468313" y="1343025"/>
            <a:ext cx="7921625" cy="6794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Clr>
                <a:srgbClr val="0000FF"/>
              </a:buClr>
              <a:buSzPct val="100000"/>
              <a:buFont typeface="Wingdings" panose="05000000000000000000" charset="0"/>
              <a:buNone/>
              <a:defRPr/>
            </a:pPr>
            <a:r>
              <a:rPr lang="en-US" altLang="ko-KR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&lt; </a:t>
            </a:r>
            <a:r>
              <a:rPr lang="ko-KR" altLang="en-US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표</a:t>
            </a:r>
            <a:r>
              <a:rPr lang="en-US" altLang="ko-KR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9-1 &gt; </a:t>
            </a:r>
            <a:r>
              <a:rPr lang="ko-KR" altLang="en-US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1세대(부모)와 2,3세대(자식)의 관점 차이 </a:t>
            </a:r>
            <a:r>
              <a:rPr lang="ko-KR" altLang="en-US" noProof="1">
                <a:solidFill>
                  <a:srgbClr val="000000"/>
                </a:solidFill>
                <a:latin typeface="굴림체" panose="020B0609000101010101" charset="-127"/>
                <a:ea typeface="굴림체" panose="020B0609000101010101" charset="-127"/>
              </a:rPr>
              <a:t> </a:t>
            </a:r>
          </a:p>
        </p:txBody>
      </p:sp>
      <p:graphicFrame>
        <p:nvGraphicFramePr>
          <p:cNvPr id="8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1178765"/>
              </p:ext>
            </p:extLst>
          </p:nvPr>
        </p:nvGraphicFramePr>
        <p:xfrm>
          <a:off x="971550" y="1917700"/>
          <a:ext cx="7221538" cy="2995613"/>
        </p:xfrm>
        <a:graphic>
          <a:graphicData uri="http://schemas.openxmlformats.org/drawingml/2006/table">
            <a:tbl>
              <a:tblPr/>
              <a:tblGrid>
                <a:gridCol w="3716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53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292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1세대(부  모)</a:t>
                      </a:r>
                    </a:p>
                  </a:txBody>
                  <a:tcPr marL="91444" marR="91444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2,3세대(자  식)</a:t>
                      </a:r>
                    </a:p>
                  </a:txBody>
                  <a:tcPr marL="91444" marR="9144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212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정치적 혼란기, 극도의 가난</a:t>
                      </a:r>
                    </a:p>
                  </a:txBody>
                  <a:tcPr marL="91444" marR="91444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번영, 행운</a:t>
                      </a:r>
                    </a:p>
                  </a:txBody>
                  <a:tcPr marL="91444" marR="9144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0538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공식적 교육의 기회 적거나 부재</a:t>
                      </a:r>
                    </a:p>
                  </a:txBody>
                  <a:tcPr marL="91444" marR="91444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선진국의 </a:t>
                      </a:r>
                      <a:r>
                        <a:rPr kumimoji="1" lang="ko-KR" alt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서구교육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, MBA </a:t>
                      </a:r>
                    </a:p>
                  </a:txBody>
                  <a:tcPr marL="91444" marR="9144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212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근면</a:t>
                      </a:r>
                      <a:r>
                        <a:rPr kumimoji="1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, </a:t>
                      </a:r>
                      <a:r>
                        <a:rPr kumimoji="1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검소</a:t>
                      </a:r>
                      <a:r>
                        <a:rPr kumimoji="1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, </a:t>
                      </a:r>
                      <a:r>
                        <a:rPr kumimoji="1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희생</a:t>
                      </a:r>
                      <a:endParaRPr kumimoji="1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44" marR="91444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자신의 꿈과 목표 추구</a:t>
                      </a:r>
                    </a:p>
                  </a:txBody>
                  <a:tcPr marL="91444" marR="9144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895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집단주의</a:t>
                      </a:r>
                    </a:p>
                  </a:txBody>
                  <a:tcPr marL="91444" marR="91444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개인주의</a:t>
                      </a:r>
                    </a:p>
                  </a:txBody>
                  <a:tcPr marL="91444" marR="9144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895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대부분의 시간을 기업에서 보냄</a:t>
                      </a:r>
                    </a:p>
                  </a:txBody>
                  <a:tcPr marL="91444" marR="91444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다른 경력을 쌓기에 민감함 </a:t>
                      </a:r>
                    </a:p>
                  </a:txBody>
                  <a:tcPr marL="91444" marR="9144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矩形 2"/>
          <p:cNvSpPr/>
          <p:nvPr/>
        </p:nvSpPr>
        <p:spPr>
          <a:xfrm>
            <a:off x="971550" y="4941888"/>
            <a:ext cx="3690938" cy="13398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en-US" sz="1400" noProof="1">
                <a:solidFill>
                  <a:schemeClr val="tx1"/>
                </a:solidFill>
              </a:rPr>
              <a:t>(기업에 적용)</a:t>
            </a:r>
          </a:p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en-US" sz="1400" noProof="1">
                <a:solidFill>
                  <a:schemeClr val="tx1"/>
                </a:solidFill>
              </a:rPr>
              <a:t>-수탁자의 역할, 부의 보존</a:t>
            </a:r>
          </a:p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en-US" sz="1400" noProof="1">
                <a:solidFill>
                  <a:schemeClr val="tx1"/>
                </a:solidFill>
              </a:rPr>
              <a:t>-증권시장(IPO)의 불신,</a:t>
            </a:r>
          </a:p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en-US" sz="1400" noProof="1">
                <a:solidFill>
                  <a:schemeClr val="tx1"/>
                </a:solidFill>
              </a:rPr>
              <a:t>-다수 지분으로 통제 </a:t>
            </a:r>
          </a:p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en-US" sz="1400" noProof="1">
                <a:solidFill>
                  <a:schemeClr val="tx1"/>
                </a:solidFill>
              </a:rPr>
              <a:t>-부채를 조심(빌리는 것은 나쁘다고 생각)</a:t>
            </a:r>
          </a:p>
        </p:txBody>
      </p:sp>
      <p:sp>
        <p:nvSpPr>
          <p:cNvPr id="10" name="矩形 5"/>
          <p:cNvSpPr/>
          <p:nvPr/>
        </p:nvSpPr>
        <p:spPr>
          <a:xfrm>
            <a:off x="4678288" y="4941888"/>
            <a:ext cx="3690938" cy="17065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en-US" sz="1400" noProof="1">
                <a:solidFill>
                  <a:schemeClr val="tx1"/>
                </a:solidFill>
              </a:rPr>
              <a:t>(기업에 적용)</a:t>
            </a:r>
          </a:p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en-US" sz="1400" noProof="1">
                <a:solidFill>
                  <a:schemeClr val="tx1"/>
                </a:solidFill>
              </a:rPr>
              <a:t>-경영자의 역할, 글로벌로 성장 추구</a:t>
            </a:r>
          </a:p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en-US" sz="1400" noProof="1">
                <a:solidFill>
                  <a:schemeClr val="tx1"/>
                </a:solidFill>
              </a:rPr>
              <a:t>-유동성 대(對) IPO</a:t>
            </a:r>
          </a:p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en-US" sz="1400" noProof="1">
                <a:solidFill>
                  <a:schemeClr val="tx1"/>
                </a:solidFill>
              </a:rPr>
              <a:t>-비가족 이해관계자와 편안히 지냄</a:t>
            </a:r>
          </a:p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en-US" sz="1400" noProof="1">
                <a:solidFill>
                  <a:schemeClr val="tx1"/>
                </a:solidFill>
              </a:rPr>
              <a:t>-부채는 낮은 자본비용으로 인식</a:t>
            </a:r>
          </a:p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endParaRPr lang="en-US" sz="1400" noProof="1">
              <a:solidFill>
                <a:schemeClr val="tx1"/>
              </a:solidFill>
            </a:endParaRPr>
          </a:p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en-US" sz="1400" noProof="1">
                <a:solidFill>
                  <a:schemeClr val="tx1"/>
                </a:solidFill>
              </a:rPr>
              <a:t>(자료: INSEAD/ABN-AMRO study, 2006)</a:t>
            </a:r>
          </a:p>
        </p:txBody>
      </p:sp>
    </p:spTree>
    <p:extLst>
      <p:ext uri="{BB962C8B-B14F-4D97-AF65-F5344CB8AC3E}">
        <p14:creationId xmlns:p14="http://schemas.microsoft.com/office/powerpoint/2010/main" val="2326580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2. </a:t>
            </a:r>
            <a:r>
              <a:rPr lang="ko-KR" altLang="en-US" sz="3200" dirty="0" smtClean="0"/>
              <a:t>후계자 교육훈련 프로그램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239910" y="590056"/>
            <a:ext cx="36599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2. </a:t>
            </a:r>
            <a:r>
              <a:rPr lang="ko-KR" altLang="en-US" sz="2400" b="1" dirty="0" smtClean="0"/>
              <a:t>누가 가르치는가</a:t>
            </a:r>
            <a:r>
              <a:rPr lang="en-US" altLang="ko-KR" sz="2400" b="1" dirty="0" smtClean="0"/>
              <a:t>(who)</a:t>
            </a:r>
            <a:endParaRPr lang="en-US" altLang="ko-KR" sz="2400" b="1" dirty="0"/>
          </a:p>
        </p:txBody>
      </p:sp>
      <p:sp>
        <p:nvSpPr>
          <p:cNvPr id="6" name="矩形 6"/>
          <p:cNvSpPr/>
          <p:nvPr/>
        </p:nvSpPr>
        <p:spPr>
          <a:xfrm>
            <a:off x="432915" y="1857882"/>
            <a:ext cx="7921625" cy="6794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Clr>
                <a:srgbClr val="0000FF"/>
              </a:buClr>
              <a:buSzPct val="100000"/>
              <a:buFont typeface="Wingdings" panose="05000000000000000000" charset="0"/>
              <a:buNone/>
              <a:defRPr/>
            </a:pPr>
            <a:r>
              <a:rPr lang="en-US" altLang="ko-KR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&lt;</a:t>
            </a:r>
            <a:r>
              <a:rPr lang="ko-KR" altLang="en-US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표</a:t>
            </a:r>
            <a:r>
              <a:rPr lang="en-US" altLang="ko-KR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9-2&gt; 멘토의 세 가지 기능</a:t>
            </a:r>
          </a:p>
        </p:txBody>
      </p:sp>
      <p:graphicFrame>
        <p:nvGraphicFramePr>
          <p:cNvPr id="8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1410252"/>
              </p:ext>
            </p:extLst>
          </p:nvPr>
        </p:nvGraphicFramePr>
        <p:xfrm>
          <a:off x="363859" y="2439588"/>
          <a:ext cx="8059738" cy="2378243"/>
        </p:xfrm>
        <a:graphic>
          <a:graphicData uri="http://schemas.openxmlformats.org/drawingml/2006/table">
            <a:tbl>
              <a:tblPr/>
              <a:tblGrid>
                <a:gridCol w="27922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334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340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9607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경력개발 기능</a:t>
                      </a:r>
                    </a:p>
                  </a:txBody>
                  <a:tcPr marL="91444" marR="91444" marT="45716" marB="45716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심리사회적 기능</a:t>
                      </a:r>
                    </a:p>
                  </a:txBody>
                  <a:tcPr marL="91444" marR="91444" marT="45716" marB="4571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역할모델 기능</a:t>
                      </a:r>
                    </a:p>
                  </a:txBody>
                  <a:tcPr marL="91444" marR="91444" marT="45716" marB="4571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78636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charset="0"/>
                        <a:buChar char="l"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후원(</a:t>
                      </a: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sponsorship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)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charset="0"/>
                        <a:buChar char="l"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노출 및 소개(</a:t>
                      </a: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expose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&amp; </a:t>
                      </a: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visibility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)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charset="0"/>
                        <a:buChar char="l"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지도(</a:t>
                      </a: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coaching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)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charset="0"/>
                        <a:buChar char="l"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보호(</a:t>
                      </a: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protection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)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charset="0"/>
                        <a:buChar char="l"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도전적 </a:t>
                      </a: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임무부여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 (</a:t>
                      </a: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challenging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assignment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)</a:t>
                      </a:r>
                    </a:p>
                  </a:txBody>
                  <a:tcPr marL="91444" marR="91444" marT="45716" marB="45716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charset="0"/>
                        <a:buChar char="l"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수용 및 지원</a:t>
                      </a:r>
                    </a:p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(</a:t>
                      </a: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acceptance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&amp; </a:t>
                      </a: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confirmation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)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charset="0"/>
                        <a:buChar char="l"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상담(</a:t>
                      </a: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counseling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)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charset="0"/>
                        <a:buChar char="l"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우정(</a:t>
                      </a: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friendship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)</a:t>
                      </a:r>
                    </a:p>
                  </a:txBody>
                  <a:tcPr marL="91444" marR="91444" marT="45716" marB="4571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charset="0"/>
                        <a:buChar char="l"/>
                      </a:pP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역할모델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   (</a:t>
                      </a: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role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modeling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)</a:t>
                      </a:r>
                    </a:p>
                  </a:txBody>
                  <a:tcPr marL="91444" marR="91444" marT="45716" marB="4571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39910" y="4869160"/>
            <a:ext cx="83076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ko-KR" altLang="en-US" dirty="0" smtClean="0"/>
              <a:t>멘토의 요건</a:t>
            </a:r>
            <a:endParaRPr lang="en-US" altLang="ko-KR" dirty="0" smtClean="0"/>
          </a:p>
          <a:p>
            <a:pPr marL="342900" indent="-342900">
              <a:buFont typeface="+mj-ea"/>
              <a:buAutoNum type="circleNumDbPlain"/>
            </a:pPr>
            <a:r>
              <a:rPr lang="ko-KR" altLang="en-US" dirty="0" smtClean="0"/>
              <a:t>사람의</a:t>
            </a:r>
            <a:r>
              <a:rPr lang="en-US" altLang="ko-KR" dirty="0" smtClean="0"/>
              <a:t> </a:t>
            </a:r>
            <a:r>
              <a:rPr lang="ko-KR" altLang="en-US" dirty="0" smtClean="0">
                <a:solidFill>
                  <a:srgbClr val="FF0000"/>
                </a:solidFill>
              </a:rPr>
              <a:t>잠재력</a:t>
            </a:r>
            <a:r>
              <a:rPr lang="ko-KR" altLang="en-US" dirty="0" smtClean="0"/>
              <a:t>을 볼 줄 아는 능력의 소유자</a:t>
            </a:r>
            <a:endParaRPr lang="en-US" altLang="ko-KR" dirty="0" smtClean="0"/>
          </a:p>
          <a:p>
            <a:pPr marL="342900" indent="-342900">
              <a:buFont typeface="+mj-ea"/>
              <a:buAutoNum type="circleNumDbPlain"/>
            </a:pPr>
            <a:r>
              <a:rPr lang="ko-KR" altLang="en-US" dirty="0" smtClean="0">
                <a:solidFill>
                  <a:srgbClr val="FF0000"/>
                </a:solidFill>
              </a:rPr>
              <a:t>함께 시간을 보내고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개발과 성장을 도울만한 잠재력의 소유자</a:t>
            </a:r>
            <a:endParaRPr lang="en-US" altLang="ko-KR" dirty="0" smtClean="0"/>
          </a:p>
          <a:p>
            <a:pPr marL="342900" indent="-342900">
              <a:buFont typeface="+mj-ea"/>
              <a:buAutoNum type="circleNumDbPlain"/>
            </a:pPr>
            <a:r>
              <a:rPr lang="ko-KR" altLang="en-US" dirty="0" smtClean="0"/>
              <a:t>한 사람의 </a:t>
            </a:r>
            <a:r>
              <a:rPr lang="ko-KR" altLang="en-US" dirty="0" smtClean="0">
                <a:solidFill>
                  <a:srgbClr val="FF0000"/>
                </a:solidFill>
              </a:rPr>
              <a:t>실수</a:t>
            </a:r>
            <a:r>
              <a:rPr lang="ko-KR" altLang="en-US" dirty="0" smtClean="0"/>
              <a:t>와 성품의 </a:t>
            </a:r>
            <a:r>
              <a:rPr lang="ko-KR" altLang="en-US" dirty="0" smtClean="0">
                <a:solidFill>
                  <a:srgbClr val="FF0000"/>
                </a:solidFill>
              </a:rPr>
              <a:t>약점</a:t>
            </a:r>
            <a:r>
              <a:rPr lang="ko-KR" altLang="en-US" dirty="0" smtClean="0"/>
              <a:t>을 품을 수 있는 사람</a:t>
            </a:r>
            <a:endParaRPr lang="en-US" altLang="ko-KR" dirty="0" smtClean="0"/>
          </a:p>
          <a:p>
            <a:pPr marL="342900" indent="-342900">
              <a:buFont typeface="+mj-ea"/>
              <a:buAutoNum type="circleNumDbPlain"/>
            </a:pPr>
            <a:r>
              <a:rPr lang="ko-KR" altLang="en-US" dirty="0" smtClean="0">
                <a:solidFill>
                  <a:srgbClr val="FF0000"/>
                </a:solidFill>
              </a:rPr>
              <a:t>내재된 은사와 능력을 개발</a:t>
            </a:r>
            <a:r>
              <a:rPr lang="ko-KR" altLang="en-US" dirty="0" smtClean="0"/>
              <a:t>하는데 융통성을 가진 사람</a:t>
            </a:r>
            <a:endParaRPr lang="en-US" altLang="ko-KR" dirty="0" smtClean="0"/>
          </a:p>
          <a:p>
            <a:pPr marL="342900" indent="-342900">
              <a:buFont typeface="+mj-ea"/>
              <a:buAutoNum type="circleNumDbPlain"/>
            </a:pPr>
            <a:r>
              <a:rPr lang="ko-KR" altLang="en-US" dirty="0" smtClean="0"/>
              <a:t>격려와 안정된 분위기를 조성하며</a:t>
            </a:r>
            <a:r>
              <a:rPr lang="en-US" altLang="ko-KR" dirty="0" smtClean="0"/>
              <a:t>, </a:t>
            </a:r>
            <a:r>
              <a:rPr lang="ko-KR" altLang="en-US" dirty="0" smtClean="0"/>
              <a:t>그 사람을 </a:t>
            </a:r>
            <a:r>
              <a:rPr lang="ko-KR" altLang="en-US" dirty="0" smtClean="0">
                <a:solidFill>
                  <a:srgbClr val="FF0000"/>
                </a:solidFill>
              </a:rPr>
              <a:t>신뢰</a:t>
            </a:r>
            <a:r>
              <a:rPr lang="ko-KR" altLang="en-US" dirty="0" smtClean="0"/>
              <a:t>할 줄 아는 사람</a:t>
            </a:r>
            <a:endParaRPr lang="en-US" altLang="ko-KR" dirty="0" smtClean="0"/>
          </a:p>
          <a:p>
            <a:pPr marL="342900" indent="-342900">
              <a:buFont typeface="+mj-ea"/>
              <a:buAutoNum type="circleNumDbPlain"/>
            </a:pPr>
            <a:r>
              <a:rPr lang="ko-KR" altLang="en-US" dirty="0" smtClean="0"/>
              <a:t>다른 사람을 위해 </a:t>
            </a:r>
            <a:r>
              <a:rPr lang="ko-KR" altLang="en-US" dirty="0" smtClean="0">
                <a:solidFill>
                  <a:srgbClr val="FF0000"/>
                </a:solidFill>
              </a:rPr>
              <a:t>기꺼이 희생</a:t>
            </a:r>
            <a:r>
              <a:rPr lang="ko-KR" altLang="en-US" dirty="0" smtClean="0"/>
              <a:t>할 줄 아는 사람  </a:t>
            </a:r>
            <a:r>
              <a:rPr lang="en-US" altLang="ko-KR" dirty="0" smtClean="0"/>
              <a:t>(</a:t>
            </a:r>
            <a:r>
              <a:rPr lang="ko-KR" altLang="en-US" dirty="0" err="1" smtClean="0"/>
              <a:t>맥클렁</a:t>
            </a:r>
            <a:r>
              <a:rPr lang="en-US" altLang="ko-KR" dirty="0" smtClean="0"/>
              <a:t>)</a:t>
            </a:r>
          </a:p>
          <a:p>
            <a:pPr marL="342900" indent="-342900">
              <a:buFont typeface="+mj-ea"/>
              <a:buAutoNum type="circleNumDbPlain"/>
            </a:pPr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107504" y="1113781"/>
            <a:ext cx="8784976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lang="ko-KR" altLang="en-US" b="1" noProof="1">
                <a:solidFill>
                  <a:prstClr val="black"/>
                </a:solidFill>
              </a:rPr>
              <a:t>멘토(Mentor: 후견인)</a:t>
            </a:r>
            <a:r>
              <a:rPr lang="en-US" altLang="ko-KR" b="1" noProof="1">
                <a:solidFill>
                  <a:prstClr val="black"/>
                </a:solidFill>
              </a:rPr>
              <a:t>:</a:t>
            </a:r>
            <a:r>
              <a:rPr lang="ko-KR" altLang="en-US" noProof="1">
                <a:solidFill>
                  <a:prstClr val="black"/>
                </a:solidFill>
              </a:rPr>
              <a:t> 상대방보다 경험이나 경륜이 많은 사람으로서 </a:t>
            </a:r>
            <a:r>
              <a:rPr lang="ko-KR" altLang="en-US" noProof="1">
                <a:solidFill>
                  <a:srgbClr val="FF0000"/>
                </a:solidFill>
              </a:rPr>
              <a:t>상대방</a:t>
            </a:r>
            <a:r>
              <a:rPr lang="en-US" altLang="ko-KR" noProof="1">
                <a:solidFill>
                  <a:srgbClr val="FF0000"/>
                </a:solidFill>
              </a:rPr>
              <a:t>(</a:t>
            </a:r>
            <a:r>
              <a:rPr lang="ko-KR" altLang="en-US" noProof="1">
                <a:solidFill>
                  <a:srgbClr val="FF0000"/>
                </a:solidFill>
              </a:rPr>
              <a:t>멘티</a:t>
            </a:r>
            <a:r>
              <a:rPr lang="en-US" altLang="ko-KR" noProof="1">
                <a:solidFill>
                  <a:srgbClr val="FF0000"/>
                </a:solidFill>
              </a:rPr>
              <a:t>)</a:t>
            </a:r>
            <a:r>
              <a:rPr lang="ko-KR" altLang="en-US" noProof="1">
                <a:solidFill>
                  <a:srgbClr val="FF0000"/>
                </a:solidFill>
              </a:rPr>
              <a:t>의 잠재력</a:t>
            </a:r>
            <a:r>
              <a:rPr lang="ko-KR" altLang="en-US" noProof="1">
                <a:solidFill>
                  <a:prstClr val="black"/>
                </a:solidFill>
              </a:rPr>
              <a:t>을 볼 줄 알며, 그가 자신의 분야에서 </a:t>
            </a:r>
            <a:r>
              <a:rPr lang="ko-KR" altLang="en-US" noProof="1">
                <a:solidFill>
                  <a:srgbClr val="FF0000"/>
                </a:solidFill>
              </a:rPr>
              <a:t>꿈과 비전을 이루도록 도움</a:t>
            </a:r>
            <a:r>
              <a:rPr lang="ko-KR" altLang="en-US" noProof="1">
                <a:solidFill>
                  <a:prstClr val="black"/>
                </a:solidFill>
              </a:rPr>
              <a:t>을 주며, 때로는 </a:t>
            </a:r>
            <a:r>
              <a:rPr lang="ko-KR" altLang="en-US" noProof="1">
                <a:solidFill>
                  <a:srgbClr val="FF0000"/>
                </a:solidFill>
              </a:rPr>
              <a:t>도전</a:t>
            </a:r>
            <a:r>
              <a:rPr lang="ko-KR" altLang="en-US" noProof="1">
                <a:solidFill>
                  <a:prstClr val="black"/>
                </a:solidFill>
              </a:rPr>
              <a:t>도 해줄 수 있는 사람</a:t>
            </a:r>
            <a:endParaRPr lang="en-US" altLang="ko-KR" noProof="1">
              <a:solidFill>
                <a:prstClr val="black"/>
              </a:solidFill>
            </a:endParaRPr>
          </a:p>
          <a:p>
            <a:pPr marL="285750" lvl="0" indent="-285750" algn="just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endParaRPr lang="ko-KR" altLang="en-US" sz="2000" noProof="1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0210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2. </a:t>
            </a:r>
            <a:r>
              <a:rPr lang="ko-KR" altLang="en-US" sz="3200" dirty="0" smtClean="0"/>
              <a:t>후계자 교육훈련 프로그램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251520" y="701878"/>
            <a:ext cx="39677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3. </a:t>
            </a:r>
            <a:r>
              <a:rPr lang="ko-KR" altLang="en-US" sz="2400" b="1" dirty="0" smtClean="0"/>
              <a:t>어떻게 가르치는가</a:t>
            </a:r>
            <a:r>
              <a:rPr lang="en-US" altLang="ko-KR" sz="2400" b="1" dirty="0" smtClean="0"/>
              <a:t>(how)</a:t>
            </a:r>
            <a:endParaRPr lang="en-US" altLang="ko-KR" sz="2400" b="1" dirty="0"/>
          </a:p>
        </p:txBody>
      </p:sp>
      <p:sp>
        <p:nvSpPr>
          <p:cNvPr id="11" name="矩形 6"/>
          <p:cNvSpPr/>
          <p:nvPr/>
        </p:nvSpPr>
        <p:spPr>
          <a:xfrm>
            <a:off x="242268" y="1179076"/>
            <a:ext cx="7921625" cy="6794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Clr>
                <a:srgbClr val="0000FF"/>
              </a:buClr>
              <a:buSzPct val="100000"/>
              <a:buFont typeface="Wingdings" panose="05000000000000000000" charset="0"/>
              <a:buNone/>
              <a:defRPr/>
            </a:pPr>
            <a:r>
              <a:rPr lang="en-US" altLang="ko-KR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&lt;</a:t>
            </a:r>
            <a:r>
              <a:rPr lang="ko-KR" altLang="en-US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표</a:t>
            </a:r>
            <a:r>
              <a:rPr lang="en-US" altLang="ko-KR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9-3&gt;어떻게 가르치는가</a:t>
            </a:r>
          </a:p>
        </p:txBody>
      </p:sp>
      <p:sp>
        <p:nvSpPr>
          <p:cNvPr id="12" name="圆角矩形 1"/>
          <p:cNvSpPr/>
          <p:nvPr/>
        </p:nvSpPr>
        <p:spPr>
          <a:xfrm>
            <a:off x="539750" y="1874059"/>
            <a:ext cx="8064500" cy="3109913"/>
          </a:xfrm>
          <a:prstGeom prst="roundRect">
            <a:avLst/>
          </a:prstGeom>
          <a:solidFill>
            <a:srgbClr val="FCE066">
              <a:lumMod val="50000"/>
              <a:lumOff val="50000"/>
            </a:srgbClr>
          </a:solidFill>
          <a:ln w="34925" cap="flat" cmpd="sng" algn="ctr">
            <a:solidFill>
              <a:srgbClr val="34C5D4"/>
            </a:solidFill>
            <a:prstDash val="sysDot"/>
            <a:miter lim="800000"/>
          </a:ln>
          <a:effectLst/>
        </p:spPr>
        <p:txBody>
          <a:bodyPr anchor="ctr"/>
          <a:lstStyle/>
          <a:p>
            <a:pPr marL="285750" marR="0" lvl="0" indent="-28575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+mn-cs"/>
              </a:rPr>
              <a:t>주니어 미팅</a:t>
            </a:r>
            <a:r>
              <a:rPr kumimoji="0" lang="zh-CN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+mn-cs"/>
              </a:rPr>
              <a:t>(젊은 사장단모임과 같은 수평 그룹이나 다른 회사의 방문)</a:t>
            </a:r>
          </a:p>
          <a:p>
            <a:pPr marL="285750" marR="0" lvl="0" indent="-28575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+mn-cs"/>
              </a:rPr>
              <a:t>산업(실무) 교육</a:t>
            </a:r>
          </a:p>
          <a:p>
            <a:pPr marL="285750" marR="0" lvl="0" indent="-28575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+mn-cs"/>
              </a:rPr>
              <a:t>팀 구축</a:t>
            </a:r>
            <a:r>
              <a:rPr kumimoji="0" lang="zh-CN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+mn-cs"/>
              </a:rPr>
              <a:t>(태스크 포스, 외근 팀, 연합출장)</a:t>
            </a:r>
          </a:p>
          <a:p>
            <a:pPr marL="285750" marR="0" lvl="0" indent="-28575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+mn-cs"/>
              </a:rPr>
              <a:t>순환/교환 훈련</a:t>
            </a:r>
          </a:p>
          <a:p>
            <a:pPr marL="285750" marR="0" lvl="0" indent="-28575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+mn-cs"/>
              </a:rPr>
              <a:t>사업에 참여</a:t>
            </a:r>
            <a:r>
              <a:rPr kumimoji="0" lang="zh-CN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+mn-cs"/>
              </a:rPr>
              <a:t>(이사회 회의, 전략기획 회의, 회사친목 모임과 행사 등)</a:t>
            </a:r>
          </a:p>
          <a:p>
            <a:pPr marL="285750" marR="0" lvl="0" indent="-28575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+mn-cs"/>
              </a:rPr>
              <a:t>정보흐름 분석</a:t>
            </a:r>
          </a:p>
          <a:p>
            <a:pPr marL="285750" marR="0" lvl="0" indent="-28575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+mn-cs"/>
              </a:rPr>
              <a:t>회사 밖의 동료 모임</a:t>
            </a:r>
          </a:p>
          <a:p>
            <a:pPr marL="285750" marR="0" lvl="0" indent="-28575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+mn-cs"/>
              </a:rPr>
              <a:t>재무제표 분석</a:t>
            </a:r>
          </a:p>
        </p:txBody>
      </p:sp>
      <p:sp>
        <p:nvSpPr>
          <p:cNvPr id="13" name="矩形 4"/>
          <p:cNvSpPr/>
          <p:nvPr/>
        </p:nvSpPr>
        <p:spPr>
          <a:xfrm>
            <a:off x="1403648" y="4999505"/>
            <a:ext cx="6138862" cy="584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endParaRPr lang="en-US" sz="1200" noProof="1">
              <a:solidFill>
                <a:schemeClr val="tx1"/>
              </a:solidFill>
            </a:endParaRPr>
          </a:p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en-US" sz="1200" noProof="1">
                <a:solidFill>
                  <a:schemeClr val="tx1"/>
                </a:solidFill>
              </a:rPr>
              <a:t>자료: 크레이그 아라노프, 존 워드 지음(남영호 역)(2000), 가족기업의 승계전략, 명경사, p.41.  169-174</a:t>
            </a:r>
          </a:p>
        </p:txBody>
      </p:sp>
    </p:spTree>
    <p:extLst>
      <p:ext uri="{BB962C8B-B14F-4D97-AF65-F5344CB8AC3E}">
        <p14:creationId xmlns:p14="http://schemas.microsoft.com/office/powerpoint/2010/main" val="208789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2. </a:t>
            </a:r>
            <a:r>
              <a:rPr lang="ko-KR" altLang="en-US" sz="3200" dirty="0" smtClean="0"/>
              <a:t>후계자 교육훈련 프로그램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251520" y="701878"/>
            <a:ext cx="63194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4. </a:t>
            </a:r>
            <a:r>
              <a:rPr lang="ko-KR" altLang="en-US" sz="2400" b="1" dirty="0" smtClean="0"/>
              <a:t>어디서</a:t>
            </a:r>
            <a:r>
              <a:rPr lang="en-US" altLang="ko-KR" sz="2400" b="1" dirty="0" smtClean="0"/>
              <a:t>(where) </a:t>
            </a:r>
            <a:r>
              <a:rPr lang="ko-KR" altLang="en-US" sz="2400" b="1" dirty="0" smtClean="0"/>
              <a:t>무엇을</a:t>
            </a:r>
            <a:r>
              <a:rPr lang="en-US" altLang="ko-KR" sz="2400" b="1" dirty="0" smtClean="0"/>
              <a:t>(what) </a:t>
            </a:r>
            <a:r>
              <a:rPr lang="ko-KR" altLang="en-US" sz="2400" b="1" dirty="0" smtClean="0"/>
              <a:t>가르치는가</a:t>
            </a:r>
            <a:endParaRPr lang="en-US" altLang="ko-KR" sz="2400" b="1" dirty="0"/>
          </a:p>
        </p:txBody>
      </p:sp>
      <p:sp>
        <p:nvSpPr>
          <p:cNvPr id="8" name="矩形 2"/>
          <p:cNvSpPr/>
          <p:nvPr/>
        </p:nvSpPr>
        <p:spPr>
          <a:xfrm>
            <a:off x="107504" y="1706017"/>
            <a:ext cx="8856984" cy="514667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p"/>
              <a:tabLst/>
              <a:defRPr/>
            </a:pP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1단계: </a:t>
            </a: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외부</a:t>
            </a: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에서 일반기업 공부하기</a:t>
            </a:r>
          </a:p>
          <a:p>
            <a:pPr marL="10795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일반적인 경영기술(general skills)로, 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개인적인 능숙성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을 우선순위로 하는데 이에는 자기관리기술과 타인관리기술(대인기술), 실천적인 기술과 계속교육이 포함</a:t>
            </a:r>
          </a:p>
          <a:p>
            <a:pPr marL="10795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28448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p"/>
              <a:tabLst/>
              <a:defRPr/>
            </a:pP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2단계: </a:t>
            </a: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내부</a:t>
            </a: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에서 우리기업 공부하기</a:t>
            </a:r>
          </a:p>
          <a:p>
            <a:pPr marL="39370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가치관을 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영속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시키는 것</a:t>
            </a:r>
          </a:p>
          <a:p>
            <a:pPr marL="39370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28448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p"/>
              <a:tabLst/>
              <a:defRPr/>
            </a:pP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3단계: 우리기업 </a:t>
            </a: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리드하는 방법 </a:t>
            </a: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공부하기</a:t>
            </a:r>
          </a:p>
          <a:p>
            <a:pPr marL="39370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기업의 내·외부 환경과 발달단계에 적합한 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관리시스템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의 도입</a:t>
            </a:r>
          </a:p>
          <a:p>
            <a:pPr marL="39370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리드는 일관된 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전략, 구조, 시스템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을 설계</a:t>
            </a:r>
          </a:p>
          <a:p>
            <a:pPr marL="39370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관리시스템은 기업의 성장에 따라 진화</a:t>
            </a:r>
          </a:p>
          <a:p>
            <a:pPr marL="39370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관리의 전문화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는 시스템의 발달에 필수적</a:t>
            </a:r>
          </a:p>
          <a:p>
            <a:pPr marL="39370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승계계획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은 기업의 전문화와 함께 고려</a:t>
            </a:r>
          </a:p>
          <a:p>
            <a:pPr marL="39370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28448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p"/>
              <a:tabLst/>
              <a:defRPr/>
            </a:pP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4단계: 우리기업에서 </a:t>
            </a: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은퇴하는 방법 </a:t>
            </a: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공부하기</a:t>
            </a:r>
          </a:p>
          <a:p>
            <a:pPr marL="39370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은퇴계획의 조기수립</a:t>
            </a:r>
          </a:p>
          <a:p>
            <a:pPr marL="39370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은퇴관리시스템의 개발</a:t>
            </a:r>
          </a:p>
          <a:p>
            <a:pPr marL="39370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모든 과정을 명확하게 만들고 이를 충실히 이행</a:t>
            </a:r>
          </a:p>
          <a:p>
            <a:pPr marL="39370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18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10668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9573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2. </a:t>
            </a:r>
            <a:r>
              <a:rPr lang="ko-KR" altLang="en-US" sz="3200" dirty="0" smtClean="0"/>
              <a:t>후계자 교육훈련 프로그램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251520" y="701878"/>
            <a:ext cx="63194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4. </a:t>
            </a:r>
            <a:r>
              <a:rPr lang="ko-KR" altLang="en-US" sz="2400" b="1" dirty="0" smtClean="0"/>
              <a:t>어디서</a:t>
            </a:r>
            <a:r>
              <a:rPr lang="en-US" altLang="ko-KR" sz="2400" b="1" dirty="0" smtClean="0"/>
              <a:t>(where) </a:t>
            </a:r>
            <a:r>
              <a:rPr lang="ko-KR" altLang="en-US" sz="2400" b="1" dirty="0" smtClean="0"/>
              <a:t>무엇을</a:t>
            </a:r>
            <a:r>
              <a:rPr lang="en-US" altLang="ko-KR" sz="2400" b="1" dirty="0" smtClean="0"/>
              <a:t>(what) </a:t>
            </a:r>
            <a:r>
              <a:rPr lang="ko-KR" altLang="en-US" sz="2400" b="1" dirty="0" smtClean="0"/>
              <a:t>가르치는가</a:t>
            </a:r>
            <a:endParaRPr lang="en-US" altLang="ko-KR" sz="2400" b="1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60" y="1340768"/>
            <a:ext cx="7848872" cy="5015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489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2. </a:t>
            </a:r>
            <a:r>
              <a:rPr lang="ko-KR" altLang="en-US" sz="3200" dirty="0" smtClean="0"/>
              <a:t>후계자 교육훈련 프로그램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251520" y="701878"/>
            <a:ext cx="63194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4. </a:t>
            </a:r>
            <a:r>
              <a:rPr lang="ko-KR" altLang="en-US" sz="2400" b="1" dirty="0" smtClean="0"/>
              <a:t>어디서</a:t>
            </a:r>
            <a:r>
              <a:rPr lang="en-US" altLang="ko-KR" sz="2400" b="1" dirty="0" smtClean="0"/>
              <a:t>(where) </a:t>
            </a:r>
            <a:r>
              <a:rPr lang="ko-KR" altLang="en-US" sz="2400" b="1" dirty="0" smtClean="0"/>
              <a:t>무엇을</a:t>
            </a:r>
            <a:r>
              <a:rPr lang="en-US" altLang="ko-KR" sz="2400" b="1" dirty="0" smtClean="0"/>
              <a:t>(what) </a:t>
            </a:r>
            <a:r>
              <a:rPr lang="ko-KR" altLang="en-US" sz="2400" b="1" dirty="0" smtClean="0"/>
              <a:t>가르치는가</a:t>
            </a:r>
            <a:endParaRPr lang="en-US" altLang="ko-KR" sz="2400" b="1" dirty="0"/>
          </a:p>
        </p:txBody>
      </p:sp>
      <p:sp>
        <p:nvSpPr>
          <p:cNvPr id="6" name="矩形 6"/>
          <p:cNvSpPr/>
          <p:nvPr/>
        </p:nvSpPr>
        <p:spPr>
          <a:xfrm>
            <a:off x="251520" y="1212984"/>
            <a:ext cx="7921625" cy="6794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Clr>
                <a:srgbClr val="0000FF"/>
              </a:buClr>
              <a:buSzPct val="100000"/>
              <a:buFont typeface="Wingdings" panose="05000000000000000000" charset="0"/>
              <a:buNone/>
              <a:defRPr/>
            </a:pPr>
            <a:r>
              <a:rPr lang="en-US" altLang="ko-KR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&lt;</a:t>
            </a:r>
            <a:r>
              <a:rPr lang="ko-KR" altLang="en-US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표</a:t>
            </a:r>
            <a:r>
              <a:rPr lang="en-US" altLang="ko-KR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9-4&gt; 어디서, 무엇을 가르치는가</a:t>
            </a:r>
          </a:p>
        </p:txBody>
      </p:sp>
      <p:graphicFrame>
        <p:nvGraphicFramePr>
          <p:cNvPr id="7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6818613"/>
              </p:ext>
            </p:extLst>
          </p:nvPr>
        </p:nvGraphicFramePr>
        <p:xfrm>
          <a:off x="1081782" y="1775787"/>
          <a:ext cx="7091363" cy="3262378"/>
        </p:xfrm>
        <a:graphic>
          <a:graphicData uri="http://schemas.openxmlformats.org/drawingml/2006/table">
            <a:tbl>
              <a:tblPr/>
              <a:tblGrid>
                <a:gridCol w="15372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62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78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630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691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2613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교육훈련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(어디서, 무엇을)</a:t>
                      </a:r>
                    </a:p>
                  </a:txBody>
                  <a:tcPr marL="91436" marR="91436" marT="45694" marB="45694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우선순위</a:t>
                      </a:r>
                    </a:p>
                  </a:txBody>
                  <a:tcPr marL="91436" marR="91436" marT="45694" marB="4569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패러독스</a:t>
                      </a:r>
                    </a:p>
                  </a:txBody>
                  <a:tcPr marL="91436" marR="91436" marT="45694" marB="4569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해결방법</a:t>
                      </a:r>
                    </a:p>
                  </a:txBody>
                  <a:tcPr marL="91436" marR="91436" marT="45694" marB="4569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조직수명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주기영향</a:t>
                      </a:r>
                    </a:p>
                  </a:txBody>
                  <a:tcPr marL="91436" marR="91436" marT="45694" marB="4569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7073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외부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에서 일반기업 공부하기</a:t>
                      </a:r>
                    </a:p>
                  </a:txBody>
                  <a:tcPr marL="91436" marR="91436" marT="45694" marB="45694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능숙성</a:t>
                      </a: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36" marR="91436" marT="45694" marB="4569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내/외부</a:t>
                      </a:r>
                    </a:p>
                  </a:txBody>
                  <a:tcPr marL="91436" marR="91436" marT="45694" marB="4569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외부로 나가기</a:t>
                      </a:r>
                    </a:p>
                  </a:txBody>
                  <a:tcPr marL="91436" marR="91436" marT="45694" marB="4569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최소</a:t>
                      </a:r>
                    </a:p>
                  </a:txBody>
                  <a:tcPr marL="91436" marR="91436" marT="45694" marB="4569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2884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내부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에서 우리기업 공부하기</a:t>
                      </a:r>
                    </a:p>
                  </a:txBody>
                  <a:tcPr marL="91436" marR="91436" marT="45694" marB="45694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가치관의 </a:t>
                      </a:r>
                    </a:p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영속</a:t>
                      </a:r>
                    </a:p>
                  </a:txBody>
                  <a:tcPr marL="91436" marR="91436" marT="45694" marB="4569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다르게</a:t>
                      </a:r>
                    </a:p>
                    <a:p>
                      <a:pPr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이어가기</a:t>
                      </a:r>
                    </a:p>
                  </a:txBody>
                  <a:tcPr marL="91436" marR="91436" marT="45694" marB="4569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1)세부적인 것이 아닌, 큰 철학은 유지,</a:t>
                      </a:r>
                    </a:p>
                    <a:p>
                      <a:pPr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2)가족기업 가치관의 시장가치를 배우기 </a:t>
                      </a:r>
                    </a:p>
                  </a:txBody>
                  <a:tcPr marL="91436" marR="91436" marT="45694" marB="4569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약간</a:t>
                      </a:r>
                    </a:p>
                  </a:txBody>
                  <a:tcPr marL="91436" marR="91436" marT="45694" marB="4569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6584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ju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우리기업 </a:t>
                      </a:r>
                      <a:r>
                        <a:rPr kumimoji="1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리드</a:t>
                      </a:r>
                      <a:r>
                        <a:rPr kumimoji="1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하는방법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공부하기</a:t>
                      </a:r>
                    </a:p>
                  </a:txBody>
                  <a:tcPr marL="91436" marR="91436" marT="45694" marB="45694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통찰력</a:t>
                      </a:r>
                    </a:p>
                  </a:txBody>
                  <a:tcPr marL="91436" marR="91436" marT="45694" marB="4569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ju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비공식적</a:t>
                      </a:r>
                    </a:p>
                    <a:p>
                      <a:pPr marR="0" lvl="0" indent="0" algn="ju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공식성</a:t>
                      </a:r>
                    </a:p>
                  </a:txBody>
                  <a:tcPr marL="91436" marR="91436" marT="45694" marB="4569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ju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단순한 해결방법은 없지만, 학습과제 1에서 5까지 </a:t>
                      </a:r>
                    </a:p>
                    <a:p>
                      <a:pPr marR="0" lvl="0" indent="0" algn="ju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강조</a:t>
                      </a:r>
                    </a:p>
                  </a:txBody>
                  <a:tcPr marL="91436" marR="91436" marT="45694" marB="4569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큼 </a:t>
                      </a:r>
                    </a:p>
                  </a:txBody>
                  <a:tcPr marL="91436" marR="91436" marT="45694" marB="4569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3159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ju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우리기업에서 은퇴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하는 방법 공부하기</a:t>
                      </a:r>
                    </a:p>
                  </a:txBody>
                  <a:tcPr marL="91436" marR="91436" marT="45694" marB="45694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선견지명</a:t>
                      </a:r>
                    </a:p>
                  </a:txBody>
                  <a:tcPr marL="91436" marR="91436" marT="45694" marB="4569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ju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물러나기 위해 이끄는 것</a:t>
                      </a:r>
                    </a:p>
                  </a:txBody>
                  <a:tcPr marL="91436" marR="91436" marT="45694" marB="4569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ju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1)은퇴계획의 수립</a:t>
                      </a:r>
                    </a:p>
                    <a:p>
                      <a:pPr marR="0" lvl="0" indent="0" algn="ju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2)은퇴관리시스템의 개발</a:t>
                      </a:r>
                    </a:p>
                    <a:p>
                      <a:pPr marR="0" lvl="0" indent="0" algn="ju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3)은퇴계획의 충실이행</a:t>
                      </a:r>
                    </a:p>
                  </a:txBody>
                  <a:tcPr marL="91436" marR="91436" marT="45694" marB="4569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큼 </a:t>
                      </a:r>
                    </a:p>
                  </a:txBody>
                  <a:tcPr marL="91436" marR="91436" marT="45694" marB="4569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矩形 4"/>
          <p:cNvSpPr/>
          <p:nvPr/>
        </p:nvSpPr>
        <p:spPr>
          <a:xfrm>
            <a:off x="1038920" y="5038165"/>
            <a:ext cx="7134225" cy="584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endParaRPr lang="en-US" sz="1200" noProof="1">
              <a:solidFill>
                <a:schemeClr val="tx1"/>
              </a:solidFill>
            </a:endParaRPr>
          </a:p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en-US" sz="1200" noProof="1">
                <a:solidFill>
                  <a:schemeClr val="tx1"/>
                </a:solidFill>
              </a:rPr>
              <a:t>자료: 켄 무어스, 메리 바렛 지음(남영호 옮김)(2011), 가업승계의 패러독스와 해법, 한울, p.221</a:t>
            </a:r>
          </a:p>
        </p:txBody>
      </p:sp>
    </p:spTree>
    <p:extLst>
      <p:ext uri="{BB962C8B-B14F-4D97-AF65-F5344CB8AC3E}">
        <p14:creationId xmlns:p14="http://schemas.microsoft.com/office/powerpoint/2010/main" val="4046723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2. </a:t>
            </a:r>
            <a:r>
              <a:rPr lang="ko-KR" altLang="en-US" sz="3200" dirty="0" smtClean="0"/>
              <a:t>후계자 교육훈련 프로그램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251520" y="701878"/>
            <a:ext cx="63194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4. </a:t>
            </a:r>
            <a:r>
              <a:rPr lang="ko-KR" altLang="en-US" sz="2400" b="1" dirty="0" smtClean="0"/>
              <a:t>어디서</a:t>
            </a:r>
            <a:r>
              <a:rPr lang="en-US" altLang="ko-KR" sz="2400" b="1" dirty="0" smtClean="0"/>
              <a:t>(where) </a:t>
            </a:r>
            <a:r>
              <a:rPr lang="ko-KR" altLang="en-US" sz="2400" b="1" dirty="0" smtClean="0"/>
              <a:t>무엇을</a:t>
            </a:r>
            <a:r>
              <a:rPr lang="en-US" altLang="ko-KR" sz="2400" b="1" dirty="0" smtClean="0"/>
              <a:t>(what) </a:t>
            </a:r>
            <a:r>
              <a:rPr lang="ko-KR" altLang="en-US" sz="2400" b="1" dirty="0" smtClean="0"/>
              <a:t>가르치는가</a:t>
            </a:r>
            <a:endParaRPr lang="en-US" altLang="ko-KR" sz="2400" b="1" dirty="0"/>
          </a:p>
        </p:txBody>
      </p:sp>
      <p:sp>
        <p:nvSpPr>
          <p:cNvPr id="6" name="矩形 6"/>
          <p:cNvSpPr/>
          <p:nvPr/>
        </p:nvSpPr>
        <p:spPr>
          <a:xfrm>
            <a:off x="395536" y="1163543"/>
            <a:ext cx="7921625" cy="67945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100000"/>
              <a:buFont typeface="Wingdings" panose="05000000000000000000" charset="0"/>
              <a:buNone/>
              <a:tabLst/>
              <a:defRPr/>
            </a:pP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panose="02030600000101010101" pitchFamily="18" charset="-127"/>
                <a:ea typeface="HY울릉도M" panose="02030600000101010101" pitchFamily="18" charset="-127"/>
                <a:cs typeface="+mn-cs"/>
              </a:rPr>
              <a:t>&lt;</a:t>
            </a: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panose="02030600000101010101" pitchFamily="18" charset="-127"/>
                <a:ea typeface="HY울릉도M" panose="02030600000101010101" pitchFamily="18" charset="-127"/>
                <a:cs typeface="+mn-cs"/>
              </a:rPr>
              <a:t>표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panose="02030600000101010101" pitchFamily="18" charset="-127"/>
                <a:ea typeface="HY울릉도M" panose="02030600000101010101" pitchFamily="18" charset="-127"/>
                <a:cs typeface="+mn-cs"/>
              </a:rPr>
              <a:t>9-5&gt; NCS 면접에 활용되는 10가지 직업 기초능력 </a:t>
            </a:r>
          </a:p>
        </p:txBody>
      </p:sp>
      <p:graphicFrame>
        <p:nvGraphicFramePr>
          <p:cNvPr id="7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3643524"/>
              </p:ext>
            </p:extLst>
          </p:nvPr>
        </p:nvGraphicFramePr>
        <p:xfrm>
          <a:off x="521493" y="1784209"/>
          <a:ext cx="8101013" cy="4176710"/>
        </p:xfrm>
        <a:graphic>
          <a:graphicData uri="http://schemas.openxmlformats.org/drawingml/2006/table">
            <a:tbl>
              <a:tblPr/>
              <a:tblGrid>
                <a:gridCol w="14288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722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5957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직업기초능력</a:t>
                      </a:r>
                    </a:p>
                  </a:txBody>
                  <a:tcPr marL="91444" marR="91444" marT="45723" marB="45723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주요 평가 항목</a:t>
                      </a:r>
                    </a:p>
                  </a:txBody>
                  <a:tcPr marL="91444" marR="91444" marT="45723" marB="45723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8014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의사소통능력</a:t>
                      </a:r>
                    </a:p>
                  </a:txBody>
                  <a:tcPr marL="91444" marR="91444" marT="45723" marB="45723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문서정보 확인 및 획득, 목적과 상황에 맞게 의사표현, 대화에 대한 피드백</a:t>
                      </a:r>
                    </a:p>
                  </a:txBody>
                  <a:tcPr marL="91444" marR="91444" marT="45723" marB="45723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5949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수리능력</a:t>
                      </a:r>
                    </a:p>
                  </a:txBody>
                  <a:tcPr marL="91444" marR="91444" marT="45723" marB="45723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도표에서 제시된 정보 인식, 정보의 적절한 해석, 과제 해결을 위한 연산 방법 </a:t>
                      </a:r>
                    </a:p>
                  </a:txBody>
                  <a:tcPr marL="91444" marR="91444" marT="45723" marB="45723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6584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ju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문제해결능력</a:t>
                      </a:r>
                    </a:p>
                  </a:txBody>
                  <a:tcPr marL="91444" marR="91444" marT="45723" marB="45723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창의적·논리적·비판적 사고, 대안 선택·적용</a:t>
                      </a:r>
                    </a:p>
                  </a:txBody>
                  <a:tcPr marL="91444" marR="91444" marT="45723" marB="45723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4678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ju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자기개발능력</a:t>
                      </a:r>
                    </a:p>
                  </a:txBody>
                  <a:tcPr marL="91444" marR="91444" marT="45723" marB="45723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자신의 능력 발휘 방법 인식, 경력개발 계획 수립, 자기관리 규칙의 주도적인 실천 </a:t>
                      </a:r>
                    </a:p>
                  </a:txBody>
                  <a:tcPr marL="91444" marR="91444" marT="45723" marB="45723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4043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ju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자원관리능력</a:t>
                      </a:r>
                    </a:p>
                  </a:txBody>
                  <a:tcPr marL="91444" marR="91444" marT="45723" marB="45723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시간관리, 예산관리, 인적자원관리</a:t>
                      </a:r>
                    </a:p>
                  </a:txBody>
                  <a:tcPr marL="91444" marR="91444" marT="45723" marB="45723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4678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ju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대인관계능력</a:t>
                      </a:r>
                    </a:p>
                  </a:txBody>
                  <a:tcPr marL="91444" marR="91444" marT="45723" marB="45723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팀워크, 리더십, 갈등관리, 협상</a:t>
                      </a:r>
                    </a:p>
                  </a:txBody>
                  <a:tcPr marL="91444" marR="91444" marT="45723" marB="45723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4043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ju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정보능력</a:t>
                      </a:r>
                    </a:p>
                  </a:txBody>
                  <a:tcPr marL="91444" marR="91444" marT="45723" marB="45723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컴퓨터 활용, 정보처리</a:t>
                      </a:r>
                    </a:p>
                  </a:txBody>
                  <a:tcPr marL="91444" marR="91444" marT="45723" marB="45723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4678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ju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기술능력</a:t>
                      </a:r>
                    </a:p>
                  </a:txBody>
                  <a:tcPr marL="91444" marR="91444" marT="45723" marB="45723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기술의 원리와 절차 이해, 기술의 효과적 활용, 기술 활용 결과 예측</a:t>
                      </a:r>
                    </a:p>
                  </a:txBody>
                  <a:tcPr marL="91444" marR="91444" marT="45723" marB="45723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4043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ju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조직이해능력</a:t>
                      </a:r>
                    </a:p>
                  </a:txBody>
                  <a:tcPr marL="91444" marR="91444" marT="45723" marB="45723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국제적인 동향 이해, 조직의 규칙과 절차 파악, 생산성 향상 방법, 업무 우선순위 파악</a:t>
                      </a:r>
                    </a:p>
                  </a:txBody>
                  <a:tcPr marL="91444" marR="91444" marT="45723" marB="45723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4043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ju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직업윤리</a:t>
                      </a:r>
                    </a:p>
                  </a:txBody>
                  <a:tcPr marL="91444" marR="91444" marT="45723" marB="45723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근면성, 정직성, 성실성, 봉사정신, 준법성, 직장 예절</a:t>
                      </a:r>
                    </a:p>
                  </a:txBody>
                  <a:tcPr marL="91444" marR="91444" marT="45723" marB="45723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9" name="矩形 4"/>
          <p:cNvSpPr/>
          <p:nvPr/>
        </p:nvSpPr>
        <p:spPr>
          <a:xfrm>
            <a:off x="2051720" y="5866535"/>
            <a:ext cx="5586412" cy="584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endParaRPr lang="en-US" sz="1200" noProof="1">
              <a:solidFill>
                <a:schemeClr val="tx1"/>
              </a:solidFill>
            </a:endParaRPr>
          </a:p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en-US" sz="1200" noProof="1">
                <a:solidFill>
                  <a:schemeClr val="tx1"/>
                </a:solidFill>
              </a:rPr>
              <a:t>자료: 한국산업인력공단, 조선일보 2015. 11. 13, B7면</a:t>
            </a:r>
          </a:p>
        </p:txBody>
      </p:sp>
    </p:spTree>
    <p:extLst>
      <p:ext uri="{BB962C8B-B14F-4D97-AF65-F5344CB8AC3E}">
        <p14:creationId xmlns:p14="http://schemas.microsoft.com/office/powerpoint/2010/main" val="560744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3. </a:t>
            </a:r>
            <a:r>
              <a:rPr lang="ko-KR" altLang="en-US" sz="3200" dirty="0" smtClean="0"/>
              <a:t>후계자의 </a:t>
            </a:r>
            <a:r>
              <a:rPr lang="ko-KR" altLang="en-US" sz="3200" dirty="0" err="1" smtClean="0"/>
              <a:t>리더십개발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251520" y="701878"/>
            <a:ext cx="80062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1. </a:t>
            </a:r>
            <a:r>
              <a:rPr lang="ko-KR" altLang="en-US" sz="2400" b="1" dirty="0" smtClean="0"/>
              <a:t>후계자의 경력개발</a:t>
            </a:r>
            <a:r>
              <a:rPr lang="en-US" altLang="ko-KR" sz="2400" b="1" dirty="0" smtClean="0"/>
              <a:t>(successor’s career development)</a:t>
            </a:r>
            <a:endParaRPr lang="en-US" altLang="ko-KR" sz="2400" b="1" dirty="0"/>
          </a:p>
        </p:txBody>
      </p:sp>
      <p:sp>
        <p:nvSpPr>
          <p:cNvPr id="8" name="矩形 6"/>
          <p:cNvSpPr/>
          <p:nvPr/>
        </p:nvSpPr>
        <p:spPr>
          <a:xfrm>
            <a:off x="293854" y="1197084"/>
            <a:ext cx="7921625" cy="6794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Clr>
                <a:srgbClr val="0000FF"/>
              </a:buClr>
              <a:buSzPct val="100000"/>
              <a:buFont typeface="Wingdings" panose="05000000000000000000" charset="0"/>
              <a:buNone/>
              <a:defRPr/>
            </a:pPr>
            <a:r>
              <a:rPr lang="en-US" altLang="ko-KR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&lt;</a:t>
            </a:r>
            <a:r>
              <a:rPr lang="ko-KR" altLang="en-US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표</a:t>
            </a:r>
            <a:r>
              <a:rPr lang="en-US" altLang="ko-KR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9-6&gt; 후계자 경력개발 타임 테이블 </a:t>
            </a:r>
          </a:p>
        </p:txBody>
      </p:sp>
      <p:graphicFrame>
        <p:nvGraphicFramePr>
          <p:cNvPr id="10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7990800"/>
              </p:ext>
            </p:extLst>
          </p:nvPr>
        </p:nvGraphicFramePr>
        <p:xfrm>
          <a:off x="439737" y="1876534"/>
          <a:ext cx="8264525" cy="3283057"/>
        </p:xfrm>
        <a:graphic>
          <a:graphicData uri="http://schemas.openxmlformats.org/drawingml/2006/table">
            <a:tbl>
              <a:tblPr/>
              <a:tblGrid>
                <a:gridCol w="12483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97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29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46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600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878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6005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28987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후계자의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역할 </a:t>
                      </a:r>
                    </a:p>
                  </a:txBody>
                  <a:tcPr marL="91433" marR="91433" marT="45698" marB="4569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유년기</a:t>
                      </a:r>
                    </a:p>
                  </a:txBody>
                  <a:tcPr marL="91433" marR="91433" marT="45698" marB="4569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청년기</a:t>
                      </a:r>
                    </a:p>
                  </a:txBody>
                  <a:tcPr marL="91433" marR="91433" marT="45698" marB="4569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참여기</a:t>
                      </a:r>
                    </a:p>
                  </a:txBody>
                  <a:tcPr marL="91433" marR="91433" marT="45698" marB="4569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후계자</a:t>
                      </a:r>
                    </a:p>
                  </a:txBody>
                  <a:tcPr marL="91433" marR="91433" marT="45698" marB="4569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리더</a:t>
                      </a:r>
                    </a:p>
                  </a:txBody>
                  <a:tcPr marL="91433" marR="91433" marT="45698" marB="4569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회장</a:t>
                      </a:r>
                    </a:p>
                  </a:txBody>
                  <a:tcPr marL="91433" marR="91433" marT="45698" marB="4569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5774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R="0" lvl="0" indent="0" algn="di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집에서 </a:t>
                      </a:r>
                    </a:p>
                    <a:p>
                      <a:pPr marR="0" lvl="0" indent="0" algn="di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성장 </a:t>
                      </a:r>
                    </a:p>
                  </a:txBody>
                  <a:tcPr marL="91433" marR="91433" marT="45698" marB="4569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R="0" lvl="0" indent="0" algn="di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가족기업 밖에서 학습</a:t>
                      </a:r>
                    </a:p>
                  </a:txBody>
                  <a:tcPr marL="91433" marR="91433" marT="45698" marB="4569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기업 </a:t>
                      </a:r>
                    </a:p>
                    <a:p>
                      <a:pPr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내에서 </a:t>
                      </a:r>
                    </a:p>
                    <a:p>
                      <a:pPr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멘토로부터   학습(</a:t>
                      </a:r>
                      <a:r>
                        <a:rPr kumimoji="1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전문경영자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)</a:t>
                      </a:r>
                    </a:p>
                  </a:txBody>
                  <a:tcPr marL="91433" marR="91433" marT="45698" marB="4569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R="0" lvl="0" indent="0" algn="di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후계자로서 지명 받음. 시니어나 이사회로 </a:t>
                      </a:r>
                      <a:r>
                        <a:rPr kumimoji="1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부터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학습</a:t>
                      </a:r>
                    </a:p>
                  </a:txBody>
                  <a:tcPr marL="91433" marR="91433" marT="45698" marB="4569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R="0" lvl="0" indent="0" algn="di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CEO나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시니어경영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팀의 구성원이 됨</a:t>
                      </a:r>
                    </a:p>
                  </a:txBody>
                  <a:tcPr marL="91433" marR="91433" marT="45698" marB="4569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R="0" lvl="0" indent="0" algn="di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이사회의 리더와 </a:t>
                      </a:r>
                      <a:r>
                        <a:rPr kumimoji="1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CEO를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지원함</a:t>
                      </a:r>
                    </a:p>
                  </a:txBody>
                  <a:tcPr marL="91433" marR="91433" marT="45698" marB="4569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932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나 이 </a:t>
                      </a:r>
                    </a:p>
                  </a:txBody>
                  <a:tcPr marL="91433" marR="91433" marT="45698" marB="4569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0~18</a:t>
                      </a:r>
                    </a:p>
                  </a:txBody>
                  <a:tcPr marL="91433" marR="91433" marT="45698" marB="4569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18~28</a:t>
                      </a:r>
                    </a:p>
                  </a:txBody>
                  <a:tcPr marL="91433" marR="91433" marT="45698" marB="4569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25~35</a:t>
                      </a:r>
                    </a:p>
                  </a:txBody>
                  <a:tcPr marL="91433" marR="91433" marT="45698" marB="4569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30~40</a:t>
                      </a:r>
                    </a:p>
                  </a:txBody>
                  <a:tcPr marL="91433" marR="91433" marT="45698" marB="4569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35~65</a:t>
                      </a:r>
                    </a:p>
                  </a:txBody>
                  <a:tcPr marL="91433" marR="91433" marT="45698" marB="4569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55~70</a:t>
                      </a:r>
                    </a:p>
                  </a:txBody>
                  <a:tcPr marL="91433" marR="91433" marT="45698" marB="4569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3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목 표</a:t>
                      </a:r>
                    </a:p>
                  </a:txBody>
                  <a:tcPr marL="91433" marR="91433" marT="45698" marB="4569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lvl="0" indent="0" algn="di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기업에 대한 긍정적인 태도, 기본 교육, 기술개발, 긍정적 직업 습관</a:t>
                      </a:r>
                    </a:p>
                  </a:txBody>
                  <a:tcPr marL="91433" marR="91433" marT="45698" marB="4569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R="0" lvl="0" indent="0" algn="di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고등교육:</a:t>
                      </a:r>
                    </a:p>
                    <a:p>
                      <a:pPr marR="0" lvl="0" indent="0" algn="di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자신감과 </a:t>
                      </a:r>
                      <a:r>
                        <a:rPr kumimoji="1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조직기술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개발, 경력 개발 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  <a:p>
                      <a:pPr marR="0" lvl="0" indent="0" algn="ju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시작</a:t>
                      </a:r>
                    </a:p>
                  </a:txBody>
                  <a:tcPr marL="91433" marR="91433" marT="45698" marB="4569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R="0" lvl="0" indent="0" algn="di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기능전문가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, 계획, 코치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,</a:t>
                      </a:r>
                    </a:p>
                    <a:p>
                      <a:pPr marR="0" lvl="0" indent="0" algn="di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의사결정, 문제해결기술</a:t>
                      </a:r>
                    </a:p>
                  </a:txBody>
                  <a:tcPr marL="91433" marR="91433" marT="45698" marB="4569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R="0" lvl="0" indent="0" algn="di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전반적관리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, </a:t>
                      </a:r>
                      <a:r>
                        <a:rPr kumimoji="1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이익센터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  <a:p>
                      <a:pPr marR="0" lvl="0" indent="0" algn="ju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책임</a:t>
                      </a:r>
                    </a:p>
                  </a:txBody>
                  <a:tcPr marL="91433" marR="91433" marT="45698" marB="4569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R="0" lvl="0" indent="0" algn="di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실무개발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:</a:t>
                      </a:r>
                    </a:p>
                    <a:p>
                      <a:pPr marR="0" lvl="0" indent="0" algn="di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개인적 성장, 자기의식, 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  <a:p>
                      <a:pPr marR="0" lvl="0" indent="0" algn="di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계속교육</a:t>
                      </a: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33" marR="91433" marT="45698" marB="4569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R="0" lvl="0" indent="0" algn="di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인생계획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:</a:t>
                      </a:r>
                    </a:p>
                    <a:p>
                      <a:pPr marR="0" lvl="0" indent="0" algn="di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다른 관심사나 기회 개발</a:t>
                      </a:r>
                    </a:p>
                  </a:txBody>
                  <a:tcPr marL="91433" marR="91433" marT="45698" marB="4569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矩形 4"/>
          <p:cNvSpPr/>
          <p:nvPr/>
        </p:nvSpPr>
        <p:spPr>
          <a:xfrm>
            <a:off x="514201" y="5301208"/>
            <a:ext cx="8188325" cy="6111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endParaRPr lang="en-US" sz="1200" noProof="1">
              <a:solidFill>
                <a:schemeClr val="tx1"/>
              </a:solidFill>
            </a:endParaRPr>
          </a:p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en-US" sz="1200" noProof="1">
                <a:solidFill>
                  <a:schemeClr val="tx1"/>
                </a:solidFill>
              </a:rPr>
              <a:t>주) 나이는 특별한 상황을 설명한 것이므로 다소 중복이 됨. 제시된 나이는 모델의 개발을 위해 의도적으로 제안한 것으로 꼭 추천하고 싶지는 않음</a:t>
            </a:r>
          </a:p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endParaRPr lang="en-US" sz="1200" noProof="1">
              <a:solidFill>
                <a:schemeClr val="tx1"/>
              </a:solidFill>
            </a:endParaRPr>
          </a:p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en-US" sz="1200" noProof="1">
                <a:solidFill>
                  <a:schemeClr val="tx1"/>
                </a:solidFill>
              </a:rPr>
              <a:t>자료: Randel S. Carlock &amp; John L. Ward(2001), Strategic Planning for the Family Business, Palgrave, p.110. &amp; John L. Ward(1987), Keeping the family business healthy, Jossey-Bass  Inc., p.190</a:t>
            </a:r>
          </a:p>
        </p:txBody>
      </p:sp>
    </p:spTree>
    <p:extLst>
      <p:ext uri="{BB962C8B-B14F-4D97-AF65-F5344CB8AC3E}">
        <p14:creationId xmlns:p14="http://schemas.microsoft.com/office/powerpoint/2010/main" val="2572699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3. </a:t>
            </a:r>
            <a:r>
              <a:rPr lang="ko-KR" altLang="en-US" sz="3200" dirty="0" smtClean="0"/>
              <a:t>후계자의 </a:t>
            </a:r>
            <a:r>
              <a:rPr lang="ko-KR" altLang="en-US" sz="3200" dirty="0" err="1" smtClean="0"/>
              <a:t>리더십개발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251520" y="701878"/>
            <a:ext cx="34307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2. </a:t>
            </a:r>
            <a:r>
              <a:rPr lang="ko-KR" altLang="en-US" sz="2400" b="1" dirty="0" smtClean="0"/>
              <a:t>후계자의 </a:t>
            </a:r>
            <a:r>
              <a:rPr lang="ko-KR" altLang="en-US" sz="2400" b="1" dirty="0" err="1" smtClean="0"/>
              <a:t>리더십개발</a:t>
            </a:r>
            <a:endParaRPr lang="en-US" altLang="ko-KR" sz="2400" b="1" dirty="0"/>
          </a:p>
        </p:txBody>
      </p:sp>
      <p:sp>
        <p:nvSpPr>
          <p:cNvPr id="9" name="矩形 2"/>
          <p:cNvSpPr/>
          <p:nvPr/>
        </p:nvSpPr>
        <p:spPr>
          <a:xfrm>
            <a:off x="179387" y="1586384"/>
            <a:ext cx="8785225" cy="51466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lang="ko-KR" altLang="en-US" sz="2000" noProof="1" smtClean="0">
                <a:solidFill>
                  <a:schemeClr val="tx1"/>
                </a:solidFill>
                <a:sym typeface="+mn-ea"/>
              </a:rPr>
              <a:t>후계자의 선발 후 후계나 나이 </a:t>
            </a:r>
            <a:r>
              <a:rPr lang="en-US" altLang="ko-KR" sz="2000" noProof="1" smtClean="0">
                <a:solidFill>
                  <a:schemeClr val="tx1"/>
                </a:solidFill>
                <a:sym typeface="+mn-ea"/>
              </a:rPr>
              <a:t>30~35</a:t>
            </a:r>
            <a:r>
              <a:rPr lang="ko-KR" altLang="en-US" sz="2000" noProof="1" smtClean="0">
                <a:solidFill>
                  <a:schemeClr val="tx1"/>
                </a:solidFill>
                <a:sym typeface="+mn-ea"/>
              </a:rPr>
              <a:t>세</a:t>
            </a:r>
            <a:r>
              <a:rPr lang="en-US" altLang="ko-KR" sz="2000" noProof="1" smtClean="0">
                <a:solidFill>
                  <a:schemeClr val="tx1"/>
                </a:solidFill>
                <a:sym typeface="+mn-ea"/>
              </a:rPr>
              <a:t>/  </a:t>
            </a:r>
          </a:p>
          <a:p>
            <a:pPr algn="just" eaLnBrk="1" hangingPunct="1">
              <a:buClr>
                <a:srgbClr val="0000FF"/>
              </a:buClr>
              <a:defRPr/>
            </a:pPr>
            <a:r>
              <a:rPr lang="en-US" altLang="ko-KR" sz="2000" noProof="1">
                <a:solidFill>
                  <a:schemeClr val="tx1"/>
                </a:solidFill>
                <a:sym typeface="+mn-ea"/>
              </a:rPr>
              <a:t> </a:t>
            </a:r>
            <a:r>
              <a:rPr lang="en-US" altLang="ko-KR" sz="2000" noProof="1" smtClean="0">
                <a:solidFill>
                  <a:schemeClr val="tx1"/>
                </a:solidFill>
                <a:sym typeface="+mn-ea"/>
              </a:rPr>
              <a:t>                                     </a:t>
            </a:r>
            <a:r>
              <a:rPr lang="ko-KR" altLang="en-US" sz="2000" noProof="1" smtClean="0">
                <a:solidFill>
                  <a:schemeClr val="tx1"/>
                </a:solidFill>
                <a:sym typeface="+mn-ea"/>
              </a:rPr>
              <a:t>최고경영자 </a:t>
            </a:r>
            <a:r>
              <a:rPr lang="en-US" altLang="ko-KR" sz="2000" noProof="1" smtClean="0">
                <a:solidFill>
                  <a:schemeClr val="tx1"/>
                </a:solidFill>
                <a:sym typeface="+mn-ea"/>
              </a:rPr>
              <a:t>50</a:t>
            </a:r>
            <a:r>
              <a:rPr lang="ko-KR" altLang="en-US" sz="2000" noProof="1">
                <a:solidFill>
                  <a:schemeClr val="tx1"/>
                </a:solidFill>
                <a:sym typeface="+mn-ea"/>
              </a:rPr>
              <a:t>대 중반 </a:t>
            </a:r>
            <a:r>
              <a:rPr lang="ko-KR" altLang="en-US" sz="2000" noProof="1" smtClean="0">
                <a:solidFill>
                  <a:schemeClr val="tx1"/>
                </a:solidFill>
                <a:sym typeface="+mn-ea"/>
              </a:rPr>
              <a:t>이후</a:t>
            </a:r>
            <a:r>
              <a:rPr lang="en-US" altLang="ko-KR" sz="2000" noProof="1" smtClean="0">
                <a:solidFill>
                  <a:schemeClr val="tx1"/>
                </a:solidFill>
                <a:sym typeface="+mn-ea"/>
              </a:rPr>
              <a:t> </a:t>
            </a:r>
            <a:r>
              <a:rPr lang="ko-KR" altLang="en-US" sz="2000" noProof="1" smtClean="0">
                <a:solidFill>
                  <a:schemeClr val="tx1"/>
                </a:solidFill>
                <a:sym typeface="+mn-ea"/>
              </a:rPr>
              <a:t>시작</a:t>
            </a:r>
            <a:r>
              <a:rPr lang="en-US" altLang="ko-KR" sz="2000" noProof="1" smtClean="0">
                <a:solidFill>
                  <a:schemeClr val="tx1"/>
                </a:solidFill>
                <a:sym typeface="+mn-ea"/>
              </a:rPr>
              <a:t>(</a:t>
            </a:r>
            <a:r>
              <a:rPr lang="ko-KR" altLang="en-US" sz="2000" noProof="1" smtClean="0">
                <a:solidFill>
                  <a:schemeClr val="tx1"/>
                </a:solidFill>
                <a:sym typeface="+mn-ea"/>
              </a:rPr>
              <a:t>이상적</a:t>
            </a:r>
            <a:r>
              <a:rPr lang="en-US" altLang="ko-KR" sz="2000" noProof="1" smtClean="0">
                <a:solidFill>
                  <a:schemeClr val="tx1"/>
                </a:solidFill>
                <a:sym typeface="+mn-ea"/>
              </a:rPr>
              <a:t>)</a:t>
            </a:r>
            <a:endParaRPr lang="ko-KR" altLang="en-US" sz="2000" noProof="1">
              <a:solidFill>
                <a:srgbClr val="000000"/>
              </a:solidFill>
              <a:sym typeface="+mn-ea"/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lang="ko-KR" altLang="en-US" sz="2000" noProof="1" smtClean="0">
                <a:solidFill>
                  <a:srgbClr val="FF0000"/>
                </a:solidFill>
                <a:sym typeface="+mn-ea"/>
              </a:rPr>
              <a:t>승계계획자</a:t>
            </a:r>
            <a:r>
              <a:rPr lang="ko-KR" altLang="en-US" sz="2000" noProof="1" smtClean="0">
                <a:solidFill>
                  <a:srgbClr val="000000"/>
                </a:solidFill>
                <a:sym typeface="+mn-ea"/>
              </a:rPr>
              <a:t>는 후계자의 교육이 필요한 분야에 대한 </a:t>
            </a:r>
            <a:r>
              <a:rPr lang="ko-KR" altLang="en-US" sz="2000" noProof="1" smtClean="0">
                <a:solidFill>
                  <a:srgbClr val="FF0000"/>
                </a:solidFill>
                <a:sym typeface="+mn-ea"/>
              </a:rPr>
              <a:t>경력경로 계획 수립</a:t>
            </a:r>
            <a:r>
              <a:rPr lang="en-US" altLang="ko-KR" sz="2000" noProof="1" smtClean="0">
                <a:solidFill>
                  <a:srgbClr val="000000"/>
                </a:solidFill>
                <a:sym typeface="+mn-ea"/>
              </a:rPr>
              <a:t>, </a:t>
            </a:r>
          </a:p>
          <a:p>
            <a:pPr algn="just" eaLnBrk="1" hangingPunct="1">
              <a:buClr>
                <a:srgbClr val="0000FF"/>
              </a:buClr>
              <a:defRPr/>
            </a:pPr>
            <a:r>
              <a:rPr lang="en-US" altLang="ko-KR" sz="2000" noProof="1">
                <a:solidFill>
                  <a:srgbClr val="000000"/>
                </a:solidFill>
                <a:sym typeface="+mn-ea"/>
              </a:rPr>
              <a:t> </a:t>
            </a:r>
            <a:r>
              <a:rPr lang="en-US" altLang="ko-KR" sz="2000" noProof="1" smtClean="0">
                <a:solidFill>
                  <a:srgbClr val="000000"/>
                </a:solidFill>
                <a:sym typeface="+mn-ea"/>
              </a:rPr>
              <a:t>     </a:t>
            </a:r>
            <a:r>
              <a:rPr lang="ko-KR" altLang="en-US" sz="2000" noProof="1" smtClean="0">
                <a:solidFill>
                  <a:srgbClr val="000000"/>
                </a:solidFill>
                <a:sym typeface="+mn-ea"/>
              </a:rPr>
              <a:t>후계자의 </a:t>
            </a:r>
            <a:r>
              <a:rPr lang="ko-KR" altLang="en-US" sz="2000" noProof="1">
                <a:solidFill>
                  <a:srgbClr val="000000"/>
                </a:solidFill>
                <a:sym typeface="+mn-ea"/>
              </a:rPr>
              <a:t>고과기준 </a:t>
            </a:r>
            <a:r>
              <a:rPr lang="ko-KR" altLang="en-US" sz="2000" noProof="1" smtClean="0">
                <a:solidFill>
                  <a:srgbClr val="000000"/>
                </a:solidFill>
                <a:sym typeface="+mn-ea"/>
              </a:rPr>
              <a:t>성문화</a:t>
            </a:r>
            <a:r>
              <a:rPr lang="en-US" altLang="ko-KR" sz="2000" noProof="1" smtClean="0">
                <a:solidFill>
                  <a:srgbClr val="000000"/>
                </a:solidFill>
                <a:sym typeface="+mn-ea"/>
              </a:rPr>
              <a:t>, </a:t>
            </a:r>
            <a:r>
              <a:rPr lang="ko-KR" altLang="en-US" sz="2000" noProof="1" smtClean="0">
                <a:solidFill>
                  <a:srgbClr val="000000"/>
                </a:solidFill>
                <a:sym typeface="+mn-ea"/>
              </a:rPr>
              <a:t>정기적인 평가 계획</a:t>
            </a:r>
            <a:r>
              <a:rPr lang="en-US" altLang="ko-KR" sz="2000" noProof="1" smtClean="0">
                <a:solidFill>
                  <a:srgbClr val="000000"/>
                </a:solidFill>
                <a:sym typeface="+mn-ea"/>
              </a:rPr>
              <a:t>.</a:t>
            </a:r>
          </a:p>
          <a:p>
            <a:pPr algn="just" eaLnBrk="1" hangingPunct="1">
              <a:buClr>
                <a:srgbClr val="0000FF"/>
              </a:buClr>
              <a:defRPr/>
            </a:pPr>
            <a:r>
              <a:rPr lang="ko-KR" altLang="en-US" sz="2000" noProof="1" smtClean="0">
                <a:solidFill>
                  <a:schemeClr val="tx1"/>
                </a:solidFill>
              </a:rPr>
              <a:t> </a:t>
            </a:r>
            <a:endParaRPr lang="en-US" altLang="ko-KR" sz="2000" noProof="1">
              <a:solidFill>
                <a:schemeClr val="tx1"/>
              </a:solidFill>
            </a:endParaRPr>
          </a:p>
          <a:p>
            <a:pPr marL="28448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lang="ko-KR" altLang="en-US" sz="2000" noProof="1">
                <a:solidFill>
                  <a:srgbClr val="000000"/>
                </a:solidFill>
                <a:sym typeface="+mn-ea"/>
              </a:rPr>
              <a:t>후계자들의 모임에 참석</a:t>
            </a:r>
            <a:r>
              <a:rPr lang="en-US" altLang="ko-KR" sz="2000" noProof="1">
                <a:solidFill>
                  <a:srgbClr val="000000"/>
                </a:solidFill>
                <a:sym typeface="+mn-ea"/>
              </a:rPr>
              <a:t>, </a:t>
            </a:r>
            <a:r>
              <a:rPr lang="ko-KR" altLang="en-US" sz="2000" noProof="1">
                <a:solidFill>
                  <a:srgbClr val="000000"/>
                </a:solidFill>
                <a:sym typeface="+mn-ea"/>
              </a:rPr>
              <a:t>경험 공유 </a:t>
            </a:r>
          </a:p>
          <a:p>
            <a:pPr marL="28448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lang="en-US" altLang="ko-KR" sz="2000" noProof="1">
                <a:solidFill>
                  <a:schemeClr val="tx1"/>
                </a:solidFill>
              </a:rPr>
              <a:t>승계 계획자는 후계자가 기업에 종사할 수 있는 개인적인 합리성의 개발을 도와주어야 </a:t>
            </a:r>
            <a:r>
              <a:rPr lang="ko-KR" altLang="en-US" sz="2000" noProof="1">
                <a:solidFill>
                  <a:schemeClr val="tx1"/>
                </a:solidFill>
              </a:rPr>
              <a:t>함</a:t>
            </a:r>
          </a:p>
          <a:p>
            <a:pPr marL="28448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lang="ko-KR" altLang="en-US" sz="2000" noProof="1">
                <a:solidFill>
                  <a:schemeClr val="tx1"/>
                </a:solidFill>
              </a:rPr>
              <a:t>승계 후보자들은 또한 기업에서 다른 가족 구성원들이나 창업자 가족들의 능력을 상호 보완하도록 개발되어져야 함 </a:t>
            </a:r>
          </a:p>
          <a:p>
            <a:pPr marL="28448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lang="ko-KR" altLang="en-US" sz="2000" noProof="1">
                <a:solidFill>
                  <a:schemeClr val="tx1"/>
                </a:solidFill>
              </a:rPr>
              <a:t>승계 후보자가 가족기업에 참여할 경우 그는 현존하는 직무에 고용되어져야 함 </a:t>
            </a:r>
          </a:p>
          <a:p>
            <a:pPr marL="28448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lang="ko-KR" altLang="en-US" sz="2000" noProof="1">
                <a:solidFill>
                  <a:schemeClr val="tx1"/>
                </a:solidFill>
              </a:rPr>
              <a:t>후계자는 또한 가족 밖의 멘토(유능하면서 충성스런 종업원, 사외이사, 컨설턴트나 가족의 친구, 가까운 가족기업의 경영자 등)로부터 배울 기회를 가져야 함</a:t>
            </a:r>
          </a:p>
          <a:p>
            <a:pPr marL="28448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endParaRPr lang="ko-KR" altLang="en-US" sz="2000" noProof="1">
              <a:solidFill>
                <a:schemeClr val="tx1"/>
              </a:solidFill>
            </a:endParaRPr>
          </a:p>
          <a:p>
            <a:pPr marL="28448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endParaRPr lang="ko-KR" altLang="en-US" sz="2000" b="1" noProof="1">
              <a:solidFill>
                <a:schemeClr val="tx1"/>
              </a:solidFill>
            </a:endParaRPr>
          </a:p>
          <a:p>
            <a:pPr marL="393700" indent="-285750"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endParaRPr lang="en-US" altLang="ko-KR" b="1" noProof="1">
              <a:solidFill>
                <a:schemeClr val="tx1"/>
              </a:solidFill>
            </a:endParaRPr>
          </a:p>
          <a:p>
            <a:pPr marL="106680" algn="just" eaLnBrk="1" hangingPunct="1">
              <a:buClr>
                <a:srgbClr val="0000FF"/>
              </a:buClr>
              <a:buFont typeface="Wingdings" panose="05000000000000000000" charset="0"/>
              <a:buNone/>
              <a:defRPr/>
            </a:pPr>
            <a:endParaRPr lang="en-US" altLang="ko-KR" noProof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563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3. </a:t>
            </a:r>
            <a:r>
              <a:rPr lang="ko-KR" altLang="en-US" sz="3200" dirty="0" smtClean="0"/>
              <a:t>후계자의 </a:t>
            </a:r>
            <a:r>
              <a:rPr lang="ko-KR" altLang="en-US" sz="3200" dirty="0" err="1" smtClean="0"/>
              <a:t>리더십개발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251520" y="701878"/>
            <a:ext cx="35397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3. </a:t>
            </a:r>
            <a:r>
              <a:rPr lang="ko-KR" altLang="en-US" sz="2400" b="1" dirty="0" smtClean="0"/>
              <a:t>리더로서 함께 일하기</a:t>
            </a:r>
            <a:endParaRPr lang="en-US" altLang="ko-KR" sz="2400" b="1" dirty="0"/>
          </a:p>
        </p:txBody>
      </p:sp>
      <p:sp>
        <p:nvSpPr>
          <p:cNvPr id="6" name="矩形 6"/>
          <p:cNvSpPr/>
          <p:nvPr/>
        </p:nvSpPr>
        <p:spPr>
          <a:xfrm>
            <a:off x="467544" y="1179319"/>
            <a:ext cx="7921625" cy="6794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Clr>
                <a:srgbClr val="0000FF"/>
              </a:buClr>
              <a:buSzPct val="100000"/>
              <a:buFont typeface="Wingdings" panose="05000000000000000000" charset="0"/>
              <a:buNone/>
              <a:defRPr/>
            </a:pPr>
            <a:r>
              <a:rPr lang="en-US" altLang="ko-KR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&lt;</a:t>
            </a:r>
            <a:r>
              <a:rPr lang="ko-KR" altLang="en-US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표</a:t>
            </a:r>
            <a:r>
              <a:rPr lang="en-US" altLang="ko-KR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&gt;</a:t>
            </a:r>
            <a:r>
              <a:rPr kumimoji="1" lang="en-US" altLang="ko-KR" b="1" noProof="1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  <a:sym typeface="+mn-ea"/>
              </a:rPr>
              <a:t> </a:t>
            </a:r>
            <a:r>
              <a:rPr kumimoji="1" lang="ko-KR" altLang="en-US" b="1" noProof="1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  <a:sym typeface="+mn-ea"/>
              </a:rPr>
              <a:t>리더로서 함께 일하기 주로 관심 사항 </a:t>
            </a:r>
            <a:r>
              <a:rPr lang="en-US" altLang="ko-KR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</a:p>
        </p:txBody>
      </p:sp>
      <p:graphicFrame>
        <p:nvGraphicFramePr>
          <p:cNvPr id="7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5862763"/>
              </p:ext>
            </p:extLst>
          </p:nvPr>
        </p:nvGraphicFramePr>
        <p:xfrm>
          <a:off x="420687" y="1742778"/>
          <a:ext cx="8302625" cy="4621212"/>
        </p:xfrm>
        <a:graphic>
          <a:graphicData uri="http://schemas.openxmlformats.org/drawingml/2006/table">
            <a:tbl>
              <a:tblPr/>
              <a:tblGrid>
                <a:gridCol w="14631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394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278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91447" marR="91447" marT="45708" marB="45708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주로 관심을 가져야 할 사항</a:t>
                      </a:r>
                    </a:p>
                  </a:txBody>
                  <a:tcPr marL="91447" marR="91447" marT="45708" marB="4570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5456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함께 일하기</a:t>
                      </a:r>
                    </a:p>
                  </a:txBody>
                  <a:tcPr marL="91447" marR="91447" marT="45708" marB="45708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차기 우리 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가족기업의 리더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는 누구인가?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당신이 테이블로 가져올 수 있는 능력은 무엇인가? 잠재력을 키우기 위해 네가 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가장 배우고 싶은 것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은 무엇인가?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당신은 </a:t>
                      </a:r>
                      <a:r>
                        <a:rPr kumimoji="1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공식교육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이외에 어떻게 계속해서 배울 것인가? 당신은 젊은 리더들의 동료 집단을 갖고 있는가? 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멘토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의 역할은 누가 하고 있는가?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성과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는 어떻게 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평가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받을 것인가? 재무적 성과는 이 성과와 관련이 있는가?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당신은 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소유권/리더십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을 남매나 사촌들과 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공유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할 것인가? 성공적인 기업과 조화로운 가정을 위한 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바람직한 팀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은 어떻게 구성할 것인가? </a:t>
                      </a:r>
                    </a:p>
                  </a:txBody>
                  <a:tcPr marL="91447" marR="91447" marT="45708" marB="4570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588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과거의 교훈</a:t>
                      </a:r>
                    </a:p>
                  </a:txBody>
                  <a:tcPr marL="91447" marR="91447" marT="45708" marB="45708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과거에서 지켜야 할 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가장 중요한 것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은 무엇인가?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앞 세대의 가장 큰 공헌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은 무엇인가?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당신 기업의 성공에 가장 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핵심적인 가치관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은 무엇인가?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현재의 기업을 만든 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핵심역량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은 무엇인가?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가족기업의 유산을 강화시킨 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가족의 규칙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은 무엇인가?</a:t>
                      </a:r>
                    </a:p>
                  </a:txBody>
                  <a:tcPr marL="91447" marR="91447" marT="45708" marB="4570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17983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미래를</a:t>
                      </a:r>
                      <a:r>
                        <a:rPr kumimoji="1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endParaRPr kumimoji="1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위한</a:t>
                      </a:r>
                      <a:r>
                        <a:rPr kumimoji="1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비전</a:t>
                      </a:r>
                      <a:endParaRPr kumimoji="1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47" marR="91447" marT="45708" marB="45708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171450" marR="0" lvl="0" indent="-17145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우리와 함께 기업을 토론할 뿐만 아니라 우리의 아이디어를 들어줄 사람이 있는가?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기업의 다른 부분을 우리에게 가르쳐 주며 튼튼한 승계계획을 세우도록 도와주는 사람이 누구인지 앎 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자문위원, 금융기관 관계자, 컨설턴트, 회계사, 핵심 후원자, 핵심 고객 등을 우리에게 소개시켜 주고 이런 회의에 우리를 참여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당신은 “비 사업 영역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”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을 만들고 이를 존경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개방 커뮤니케이션</a:t>
                      </a:r>
                    </a:p>
                  </a:txBody>
                  <a:tcPr marL="91447" marR="91447" marT="45708" marB="4570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0022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4. </a:t>
            </a:r>
            <a:r>
              <a:rPr lang="ko-KR" altLang="en-US" sz="3200" dirty="0" err="1" smtClean="0"/>
              <a:t>전문경영자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251520" y="701878"/>
            <a:ext cx="34307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1. </a:t>
            </a:r>
            <a:r>
              <a:rPr lang="ko-KR" altLang="en-US" sz="2400" b="1" dirty="0" smtClean="0"/>
              <a:t>전문경영자의 필요성</a:t>
            </a:r>
            <a:endParaRPr lang="en-US" altLang="ko-KR" sz="2400" b="1" dirty="0"/>
          </a:p>
        </p:txBody>
      </p:sp>
      <p:sp>
        <p:nvSpPr>
          <p:cNvPr id="8" name="矩形 2"/>
          <p:cNvSpPr/>
          <p:nvPr/>
        </p:nvSpPr>
        <p:spPr>
          <a:xfrm>
            <a:off x="251520" y="1555750"/>
            <a:ext cx="8568951" cy="51466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sz="2000" b="1" noProof="1">
                <a:solidFill>
                  <a:schemeClr val="tx1"/>
                </a:solidFill>
                <a:sym typeface="+mn-ea"/>
              </a:rPr>
              <a:t>전문</a:t>
            </a:r>
            <a:r>
              <a:rPr lang="ko-KR" altLang="en-US" sz="2000" b="1" noProof="1">
                <a:solidFill>
                  <a:schemeClr val="tx1"/>
                </a:solidFill>
                <a:sym typeface="+mn-ea"/>
              </a:rPr>
              <a:t>경영자</a:t>
            </a:r>
            <a:r>
              <a:rPr lang="en-US" altLang="ko-KR" sz="2000" b="1" noProof="1">
                <a:solidFill>
                  <a:schemeClr val="tx1"/>
                </a:solidFill>
                <a:sym typeface="+mn-ea"/>
              </a:rPr>
              <a:t>(professional manager)</a:t>
            </a:r>
            <a:r>
              <a:rPr lang="ko-KR" altLang="en-US" sz="2000" b="1" noProof="1">
                <a:solidFill>
                  <a:schemeClr val="tx1"/>
                </a:solidFill>
                <a:sym typeface="+mn-ea"/>
              </a:rPr>
              <a:t>의 필요성</a:t>
            </a:r>
            <a:endParaRPr lang="ko-KR" sz="2000" b="1" noProof="1">
              <a:solidFill>
                <a:schemeClr val="tx1"/>
              </a:solidFill>
              <a:sym typeface="+mn-ea"/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ko-KR" noProof="1">
                <a:solidFill>
                  <a:schemeClr val="tx1"/>
                </a:solidFill>
                <a:sym typeface="+mn-ea"/>
              </a:rPr>
              <a:t>경영능력의 부족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ko-KR" noProof="1">
                <a:solidFill>
                  <a:schemeClr val="tx1"/>
                </a:solidFill>
                <a:sym typeface="+mn-ea"/>
              </a:rPr>
              <a:t>기업경영의 규범과 가치관을 바꾸기 위해서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ko-KR" noProof="1">
                <a:solidFill>
                  <a:schemeClr val="tx1"/>
                </a:solidFill>
                <a:sym typeface="+mn-ea"/>
              </a:rPr>
              <a:t>후계자에 대한 준비를 위해서</a:t>
            </a: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endParaRPr sz="2000" b="1" noProof="1">
              <a:solidFill>
                <a:schemeClr val="tx1"/>
              </a:solidFill>
              <a:sym typeface="+mn-ea"/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sz="2000" b="1" noProof="1">
                <a:solidFill>
                  <a:schemeClr val="tx1"/>
                </a:solidFill>
                <a:sym typeface="+mn-ea"/>
              </a:rPr>
              <a:t>전문경영제도의 문제점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noProof="1">
                <a:solidFill>
                  <a:schemeClr val="tx1"/>
                </a:solidFill>
                <a:sym typeface="+mn-ea"/>
              </a:rPr>
              <a:t>기업가의 가치관, 경영방식과 전문경영자의 가치관과 경영방식의 차이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noProof="1">
                <a:solidFill>
                  <a:schemeClr val="tx1"/>
                </a:solidFill>
                <a:sym typeface="+mn-ea"/>
              </a:rPr>
              <a:t>전문경영자와 기업가는 자주 관점이나 가정이 다른 세계관을 가지고 있을 수도 있</a:t>
            </a:r>
            <a:r>
              <a:rPr lang="ko-KR" noProof="1">
                <a:solidFill>
                  <a:schemeClr val="tx1"/>
                </a:solidFill>
                <a:sym typeface="+mn-ea"/>
              </a:rPr>
              <a:t>음 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ko-KR" noProof="1">
                <a:solidFill>
                  <a:schemeClr val="tx1"/>
                </a:solidFill>
                <a:sym typeface="+mn-ea"/>
              </a:rPr>
              <a:t>전문적으로 교육받은 전문경영자의 기능과 역할이 기업가의 그것과 일치하기는 쉽지 않음</a:t>
            </a:r>
            <a:r>
              <a:rPr lang="ko-KR" sz="2000" noProof="1">
                <a:solidFill>
                  <a:schemeClr val="tx1"/>
                </a:solidFill>
                <a:sym typeface="+mn-ea"/>
              </a:rPr>
              <a:t> 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endParaRPr lang="en-US" altLang="ko-KR" sz="2000" noProof="1">
              <a:solidFill>
                <a:schemeClr val="tx1"/>
              </a:solidFill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lang="ko-KR" altLang="en-US" sz="2000" b="1" noProof="1">
                <a:solidFill>
                  <a:schemeClr val="tx1"/>
                </a:solidFill>
              </a:rPr>
              <a:t>전문경영제도의 유형 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ko-KR" altLang="en-US" noProof="1">
                <a:solidFill>
                  <a:srgbClr val="000000"/>
                </a:solidFill>
                <a:sym typeface="+mn-ea"/>
              </a:rPr>
              <a:t>가족구성원의 전문경영자화</a:t>
            </a:r>
            <a:endParaRPr lang="ko-KR" altLang="en-US" noProof="1">
              <a:solidFill>
                <a:schemeClr val="tx1"/>
              </a:solidFill>
              <a:sym typeface="+mn-ea"/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ko-KR" altLang="en-US" noProof="1">
                <a:solidFill>
                  <a:srgbClr val="000000"/>
                </a:solidFill>
                <a:sym typeface="+mn-ea"/>
              </a:rPr>
              <a:t>비 가족종업원의 전문경영자화 </a:t>
            </a:r>
            <a:r>
              <a:rPr lang="en-US" altLang="ko-KR" noProof="1">
                <a:solidFill>
                  <a:srgbClr val="000000"/>
                </a:solidFill>
                <a:sym typeface="+mn-ea"/>
              </a:rPr>
              <a:t>: </a:t>
            </a:r>
            <a:r>
              <a:rPr lang="ko-KR" altLang="en-US" noProof="1">
                <a:solidFill>
                  <a:srgbClr val="000000"/>
                </a:solidFill>
                <a:sym typeface="+mn-ea"/>
              </a:rPr>
              <a:t>온정주의 → 협력주의</a:t>
            </a:r>
            <a:endParaRPr lang="ko-KR" altLang="en-US" noProof="1">
              <a:solidFill>
                <a:schemeClr val="tx1"/>
              </a:solidFill>
              <a:sym typeface="+mn-ea"/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ko-KR" altLang="en-US" noProof="1">
                <a:solidFill>
                  <a:srgbClr val="000000"/>
                </a:solidFill>
                <a:sym typeface="+mn-ea"/>
              </a:rPr>
              <a:t>외부</a:t>
            </a:r>
            <a:r>
              <a:rPr lang="en-US" altLang="ko-KR" noProof="1">
                <a:solidFill>
                  <a:srgbClr val="000000"/>
                </a:solidFill>
                <a:sym typeface="+mn-ea"/>
              </a:rPr>
              <a:t> </a:t>
            </a:r>
            <a:r>
              <a:rPr lang="ko-KR" altLang="en-US" noProof="1">
                <a:solidFill>
                  <a:srgbClr val="000000"/>
                </a:solidFill>
                <a:sym typeface="+mn-ea"/>
              </a:rPr>
              <a:t>전문경영자의 영입</a:t>
            </a:r>
            <a:endParaRPr lang="ko-KR" altLang="en-US" noProof="1">
              <a:solidFill>
                <a:schemeClr val="tx1"/>
              </a:solidFill>
            </a:endParaRPr>
          </a:p>
          <a:p>
            <a:pPr marL="393700" indent="-285750"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endParaRPr lang="en-US" altLang="ko-KR" b="1" noProof="1">
              <a:solidFill>
                <a:schemeClr val="tx1"/>
              </a:solidFill>
            </a:endParaRPr>
          </a:p>
          <a:p>
            <a:pPr marL="106680" algn="just" eaLnBrk="1" hangingPunct="1">
              <a:buClr>
                <a:srgbClr val="0000FF"/>
              </a:buClr>
              <a:buFont typeface="Wingdings" panose="05000000000000000000" charset="0"/>
              <a:buNone/>
              <a:defRPr/>
            </a:pPr>
            <a:endParaRPr lang="en-US" altLang="ko-KR" noProof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6732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4. </a:t>
            </a:r>
            <a:r>
              <a:rPr lang="ko-KR" altLang="en-US" sz="3200" dirty="0" err="1" smtClean="0"/>
              <a:t>전문경영자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251520" y="701878"/>
            <a:ext cx="34307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2. </a:t>
            </a:r>
            <a:r>
              <a:rPr lang="ko-KR" altLang="en-US" sz="2400" b="1" dirty="0" smtClean="0"/>
              <a:t>전문경영제도의 유형</a:t>
            </a:r>
            <a:endParaRPr lang="en-US" altLang="ko-KR" sz="2400" b="1" dirty="0"/>
          </a:p>
        </p:txBody>
      </p:sp>
      <p:sp>
        <p:nvSpPr>
          <p:cNvPr id="6" name="矩形 2"/>
          <p:cNvSpPr/>
          <p:nvPr/>
        </p:nvSpPr>
        <p:spPr>
          <a:xfrm>
            <a:off x="244475" y="2095500"/>
            <a:ext cx="8915400" cy="51466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sz="2000" b="1" noProof="1">
                <a:solidFill>
                  <a:srgbClr val="FF0000"/>
                </a:solidFill>
                <a:sym typeface="+mn-ea"/>
              </a:rPr>
              <a:t>가족구성원의 </a:t>
            </a:r>
            <a:r>
              <a:rPr sz="2000" b="1" noProof="1" smtClean="0">
                <a:solidFill>
                  <a:srgbClr val="FF0000"/>
                </a:solidFill>
                <a:sym typeface="+mn-ea"/>
              </a:rPr>
              <a:t>전문경영자화</a:t>
            </a:r>
            <a:endParaRPr lang="en-US" sz="2000" b="1" noProof="1" smtClean="0">
              <a:solidFill>
                <a:srgbClr val="FF0000"/>
              </a:solidFill>
              <a:sym typeface="+mn-ea"/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endParaRPr sz="2000" b="1" noProof="1">
              <a:solidFill>
                <a:schemeClr val="tx1"/>
              </a:solidFill>
              <a:sym typeface="+mn-ea"/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ko-KR" altLang="en-US" sz="2000" b="1" noProof="1">
                <a:solidFill>
                  <a:schemeClr val="tx1"/>
                </a:solidFill>
                <a:sym typeface="+mn-ea"/>
              </a:rPr>
              <a:t>다음과 같은 경우 유리</a:t>
            </a:r>
            <a:endParaRPr lang="ko-KR" sz="2000" b="1" noProof="1">
              <a:solidFill>
                <a:schemeClr val="tx1"/>
              </a:solidFill>
              <a:sym typeface="+mn-ea"/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ko-KR" noProof="1">
                <a:solidFill>
                  <a:schemeClr val="tx1"/>
                </a:solidFill>
                <a:sym typeface="+mn-ea"/>
              </a:rPr>
              <a:t>가족구성원 중 필요한 경영자 자질을 획득할 수 있거나 하려는 의욕이 있으며 또한 이들이 자사에서 일하기를 원할 때 </a:t>
            </a:r>
          </a:p>
          <a:p>
            <a:pPr marL="392430" indent="-284480" algn="just" eaLnBrk="1" hangingPunct="1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ko-KR" noProof="1">
                <a:solidFill>
                  <a:schemeClr val="tx1"/>
                </a:solidFill>
                <a:sym typeface="+mn-ea"/>
              </a:rPr>
              <a:t>가족의 가치관은 영속될 필요가 있으며 가족이 이 가치관의 영속성을 최고로 여기고 있음을 기업가가 느낄 때</a:t>
            </a:r>
          </a:p>
          <a:p>
            <a:pPr marL="392430" indent="-284480" algn="just" eaLnBrk="1" hangingPunct="1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ko-KR" noProof="1">
                <a:solidFill>
                  <a:schemeClr val="tx1"/>
                </a:solidFill>
                <a:sym typeface="+mn-ea"/>
              </a:rPr>
              <a:t>가족은 계속해서 기업을 소유하고 경영하기를 원할 때</a:t>
            </a:r>
          </a:p>
          <a:p>
            <a:pPr marL="392430" indent="-284480" algn="just" eaLnBrk="1" hangingPunct="1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ko-KR" noProof="1">
                <a:solidFill>
                  <a:schemeClr val="tx1"/>
                </a:solidFill>
                <a:sym typeface="+mn-ea"/>
              </a:rPr>
              <a:t>기업의 전략적 초점이 가까운 미래에 변할 것 같지 않을 때</a:t>
            </a:r>
          </a:p>
          <a:p>
            <a:pPr marL="392430" indent="-284480" algn="just" eaLnBrk="1" hangingPunct="1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endParaRPr lang="ko-KR" sz="2000" noProof="1">
              <a:solidFill>
                <a:schemeClr val="tx1"/>
              </a:solidFill>
              <a:sym typeface="+mn-ea"/>
            </a:endParaRPr>
          </a:p>
          <a:p>
            <a:pPr marL="450850" indent="-34290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ko-KR" sz="2000" b="1" noProof="1" smtClean="0">
                <a:solidFill>
                  <a:schemeClr val="tx1"/>
                </a:solidFill>
                <a:sym typeface="+mn-ea"/>
              </a:rPr>
              <a:t>단점</a:t>
            </a:r>
            <a:r>
              <a:rPr lang="en-US" altLang="ko-KR" sz="2000" noProof="1" smtClean="0">
                <a:solidFill>
                  <a:schemeClr val="tx1"/>
                </a:solidFill>
                <a:sym typeface="+mn-ea"/>
              </a:rPr>
              <a:t> </a:t>
            </a:r>
          </a:p>
          <a:p>
            <a:pPr marL="393700" indent="-285750" algn="just" eaLnBrk="1" hangingPunct="1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en-US" altLang="ko-KR" noProof="1" smtClean="0">
                <a:solidFill>
                  <a:schemeClr val="tx1"/>
                </a:solidFill>
                <a:sym typeface="+mn-ea"/>
              </a:rPr>
              <a:t>가족구성원 </a:t>
            </a:r>
            <a:r>
              <a:rPr lang="en-US" altLang="ko-KR" noProof="1">
                <a:solidFill>
                  <a:schemeClr val="tx1"/>
                </a:solidFill>
                <a:sym typeface="+mn-ea"/>
              </a:rPr>
              <a:t>중 어떤 자식들은 가족기업으로 돌아오라는 은근한 압력을 받거나, </a:t>
            </a:r>
            <a:endParaRPr lang="en-US" altLang="ko-KR" noProof="1" smtClean="0">
              <a:solidFill>
                <a:schemeClr val="tx1"/>
              </a:solidFill>
              <a:sym typeface="+mn-ea"/>
            </a:endParaRPr>
          </a:p>
          <a:p>
            <a:pPr marL="107950" algn="just" eaLnBrk="1" hangingPunct="1">
              <a:buClr>
                <a:srgbClr val="0000FF"/>
              </a:buClr>
              <a:defRPr/>
            </a:pPr>
            <a:r>
              <a:rPr lang="en-US" altLang="ko-KR" noProof="1">
                <a:solidFill>
                  <a:schemeClr val="tx1"/>
                </a:solidFill>
                <a:sym typeface="+mn-ea"/>
              </a:rPr>
              <a:t> </a:t>
            </a:r>
            <a:r>
              <a:rPr lang="en-US" altLang="ko-KR" noProof="1" smtClean="0">
                <a:solidFill>
                  <a:schemeClr val="tx1"/>
                </a:solidFill>
                <a:sym typeface="+mn-ea"/>
              </a:rPr>
              <a:t>   혹은 </a:t>
            </a:r>
            <a:r>
              <a:rPr lang="en-US" altLang="ko-KR" noProof="1">
                <a:solidFill>
                  <a:schemeClr val="tx1"/>
                </a:solidFill>
                <a:sym typeface="+mn-ea"/>
              </a:rPr>
              <a:t>외부에서 일하는 것을 부모에 대한 죄의식</a:t>
            </a:r>
          </a:p>
          <a:p>
            <a:pPr marL="450850" indent="-34290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endParaRPr lang="en-US" altLang="ko-KR" sz="2000" noProof="1">
              <a:solidFill>
                <a:schemeClr val="tx1"/>
              </a:solidFill>
              <a:sym typeface="+mn-ea"/>
            </a:endParaRPr>
          </a:p>
          <a:p>
            <a:pPr marL="450850" indent="-34290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ko-KR" altLang="en-US" sz="2000" noProof="1">
                <a:solidFill>
                  <a:schemeClr val="tx1"/>
                </a:solidFill>
                <a:sym typeface="+mn-ea"/>
              </a:rPr>
              <a:t>준비사항</a:t>
            </a:r>
            <a:endParaRPr lang="en-US" altLang="ko-KR" sz="2000" noProof="1">
              <a:solidFill>
                <a:schemeClr val="tx1"/>
              </a:solidFill>
              <a:sym typeface="+mn-ea"/>
            </a:endParaRPr>
          </a:p>
          <a:p>
            <a:pPr marL="450850" indent="-342900" algn="just" eaLnBrk="1" hangingPunct="1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ko-KR" altLang="en-US" noProof="1">
                <a:solidFill>
                  <a:schemeClr val="tx1"/>
                </a:solidFill>
                <a:sym typeface="+mn-ea"/>
              </a:rPr>
              <a:t>가족구성원의 교육훈련과 프로그램 개발</a:t>
            </a:r>
            <a:endParaRPr lang="en-US" altLang="ko-KR" noProof="1">
              <a:solidFill>
                <a:schemeClr val="tx1"/>
              </a:solidFill>
              <a:sym typeface="+mn-ea"/>
            </a:endParaRPr>
          </a:p>
          <a:p>
            <a:pPr marL="450850" indent="-342900" algn="just" eaLnBrk="1" hangingPunct="1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ko-KR" altLang="en-US" noProof="1">
                <a:solidFill>
                  <a:schemeClr val="tx1"/>
                </a:solidFill>
                <a:sym typeface="+mn-ea"/>
              </a:rPr>
              <a:t>가족구성원의 경력에 대한 희망사항</a:t>
            </a:r>
            <a:r>
              <a:rPr lang="en-US" altLang="ko-KR" noProof="1">
                <a:solidFill>
                  <a:schemeClr val="tx1"/>
                </a:solidFill>
                <a:sym typeface="+mn-ea"/>
              </a:rPr>
              <a:t>, </a:t>
            </a:r>
            <a:r>
              <a:rPr lang="ko-KR" altLang="en-US" noProof="1">
                <a:solidFill>
                  <a:schemeClr val="tx1"/>
                </a:solidFill>
                <a:sym typeface="+mn-ea"/>
              </a:rPr>
              <a:t>기업이 필요로 하는 기술과 능력 등을 터놓고 대화</a:t>
            </a:r>
            <a:r>
              <a:rPr lang="en-US" altLang="ko-KR" noProof="1">
                <a:solidFill>
                  <a:schemeClr val="tx1"/>
                </a:solidFill>
                <a:sym typeface="+mn-ea"/>
              </a:rPr>
              <a:t>: </a:t>
            </a:r>
            <a:r>
              <a:rPr lang="ko-KR" altLang="en-US" noProof="1">
                <a:solidFill>
                  <a:schemeClr val="tx1"/>
                </a:solidFill>
                <a:sym typeface="+mn-ea"/>
              </a:rPr>
              <a:t>가족회의</a:t>
            </a:r>
            <a:endParaRPr lang="en-US" altLang="ko-KR" noProof="1">
              <a:solidFill>
                <a:schemeClr val="tx1"/>
              </a:solidFill>
              <a:sym typeface="+mn-ea"/>
            </a:endParaRPr>
          </a:p>
          <a:p>
            <a:pPr marL="450850" indent="-34290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endParaRPr lang="en-US" altLang="ko-KR" sz="2000" noProof="1">
              <a:solidFill>
                <a:schemeClr val="tx1"/>
              </a:solidFill>
              <a:sym typeface="+mn-ea"/>
            </a:endParaRPr>
          </a:p>
          <a:p>
            <a:pPr marL="450850" indent="-34290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endParaRPr lang="en-US" altLang="ko-KR" sz="2000" noProof="1">
              <a:solidFill>
                <a:schemeClr val="tx1"/>
              </a:solidFill>
              <a:sym typeface="+mn-ea"/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endParaRPr lang="ko-KR" altLang="en-US" sz="2000" b="1" noProof="1">
              <a:solidFill>
                <a:schemeClr val="tx1"/>
              </a:solidFill>
            </a:endParaRPr>
          </a:p>
          <a:p>
            <a:pPr marL="393700" indent="-285750"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endParaRPr lang="en-US" altLang="ko-KR" b="1" noProof="1">
              <a:solidFill>
                <a:schemeClr val="tx1"/>
              </a:solidFill>
            </a:endParaRPr>
          </a:p>
          <a:p>
            <a:pPr marL="106680" algn="just" eaLnBrk="1" hangingPunct="1">
              <a:buClr>
                <a:srgbClr val="0000FF"/>
              </a:buClr>
              <a:buFont typeface="Wingdings" panose="05000000000000000000" charset="0"/>
              <a:buNone/>
              <a:defRPr/>
            </a:pPr>
            <a:endParaRPr lang="en-US" altLang="ko-KR" noProof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8977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4. </a:t>
            </a:r>
            <a:r>
              <a:rPr lang="ko-KR" altLang="en-US" sz="3200" dirty="0" err="1" smtClean="0"/>
              <a:t>전문경영자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251520" y="701878"/>
            <a:ext cx="34307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2. </a:t>
            </a:r>
            <a:r>
              <a:rPr lang="ko-KR" altLang="en-US" sz="2400" b="1" dirty="0" smtClean="0"/>
              <a:t>전문경영제도의 유형</a:t>
            </a:r>
            <a:endParaRPr lang="en-US" altLang="ko-KR" sz="2400" b="1" dirty="0"/>
          </a:p>
        </p:txBody>
      </p:sp>
      <p:sp>
        <p:nvSpPr>
          <p:cNvPr id="7" name="矩形 2"/>
          <p:cNvSpPr/>
          <p:nvPr/>
        </p:nvSpPr>
        <p:spPr>
          <a:xfrm>
            <a:off x="251520" y="932710"/>
            <a:ext cx="8915400" cy="51466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sz="2000" b="1" noProof="1">
                <a:solidFill>
                  <a:srgbClr val="FF0000"/>
                </a:solidFill>
                <a:sym typeface="+mn-ea"/>
              </a:rPr>
              <a:t>비가족종업원의 전문경영자화</a:t>
            </a:r>
            <a:endParaRPr lang="en-US" sz="2000" b="1" noProof="1">
              <a:solidFill>
                <a:srgbClr val="FF0000"/>
              </a:solidFill>
              <a:sym typeface="+mn-ea"/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endParaRPr sz="2000" b="1" noProof="1">
              <a:solidFill>
                <a:schemeClr val="tx1"/>
              </a:solidFill>
              <a:sym typeface="+mn-ea"/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ko-KR" altLang="en-US" sz="2000" b="1" noProof="1">
                <a:solidFill>
                  <a:schemeClr val="tx1"/>
                </a:solidFill>
                <a:sym typeface="+mn-ea"/>
              </a:rPr>
              <a:t>다음과 같은 경우 유리</a:t>
            </a:r>
            <a:endParaRPr lang="ko-KR" sz="2000" b="1" noProof="1">
              <a:solidFill>
                <a:schemeClr val="tx1"/>
              </a:solidFill>
              <a:sym typeface="+mn-ea"/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ko-KR" noProof="1">
                <a:solidFill>
                  <a:schemeClr val="tx1"/>
                </a:solidFill>
                <a:sym typeface="+mn-ea"/>
              </a:rPr>
              <a:t>가족구성원이 가족기업에서 일하기를 싫어하거나 관심조차 없을 때</a:t>
            </a:r>
          </a:p>
          <a:p>
            <a:pPr marL="392430" indent="-284480" algn="just" eaLnBrk="1" hangingPunct="1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ko-KR" noProof="1">
                <a:solidFill>
                  <a:schemeClr val="tx1"/>
                </a:solidFill>
                <a:sym typeface="+mn-ea"/>
              </a:rPr>
              <a:t>비가족종업원 중에서 기업의 경영성과를 향상시킬 경영자로서 필요한 자질과 능력을 갖고 있을 때</a:t>
            </a:r>
          </a:p>
          <a:p>
            <a:pPr marL="392430" indent="-284480" algn="just" eaLnBrk="1" hangingPunct="1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ko-KR" noProof="1">
                <a:solidFill>
                  <a:srgbClr val="FF0000"/>
                </a:solidFill>
                <a:sym typeface="+mn-ea"/>
              </a:rPr>
              <a:t>기업가와 비가족종업원 간의 신뢰수준이 아주 높을 때</a:t>
            </a:r>
          </a:p>
          <a:p>
            <a:pPr marL="392430" indent="-284480" algn="just" eaLnBrk="1" hangingPunct="1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ko-KR" noProof="1">
                <a:solidFill>
                  <a:schemeClr val="tx1"/>
                </a:solidFill>
                <a:sym typeface="+mn-ea"/>
              </a:rPr>
              <a:t>기업가가 회사의 전략적 관심사와 그의 가치관을 연속시키고 싶을 때</a:t>
            </a:r>
          </a:p>
          <a:p>
            <a:pPr marL="450850" indent="-34290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endParaRPr sz="2000" b="1" noProof="1">
              <a:solidFill>
                <a:schemeClr val="tx1"/>
              </a:solidFill>
              <a:sym typeface="+mn-ea"/>
            </a:endParaRPr>
          </a:p>
          <a:p>
            <a:pPr marL="450850" indent="-34290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ko-KR" altLang="en-US" sz="2000" b="1" noProof="1">
                <a:solidFill>
                  <a:schemeClr val="tx1"/>
                </a:solidFill>
                <a:sym typeface="+mn-ea"/>
              </a:rPr>
              <a:t>준비</a:t>
            </a:r>
            <a:r>
              <a:rPr sz="2000" b="1" noProof="1">
                <a:solidFill>
                  <a:schemeClr val="tx1"/>
                </a:solidFill>
                <a:sym typeface="+mn-ea"/>
              </a:rPr>
              <a:t>사항</a:t>
            </a:r>
            <a:r>
              <a:rPr lang="en-US" altLang="ko-KR" sz="2000" noProof="1">
                <a:solidFill>
                  <a:schemeClr val="tx1"/>
                </a:solidFill>
                <a:sym typeface="+mn-ea"/>
              </a:rPr>
              <a:t> </a:t>
            </a:r>
          </a:p>
          <a:p>
            <a:pPr marL="450850" indent="-342900" algn="just" eaLnBrk="1" hangingPunct="1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en-US" altLang="ko-KR" noProof="1">
                <a:solidFill>
                  <a:schemeClr val="tx1"/>
                </a:solidFill>
                <a:sym typeface="+mn-ea"/>
              </a:rPr>
              <a:t>비가족종업원</a:t>
            </a:r>
            <a:r>
              <a:rPr lang="ko-KR" altLang="en-US" noProof="1">
                <a:solidFill>
                  <a:schemeClr val="tx1"/>
                </a:solidFill>
                <a:sym typeface="+mn-ea"/>
              </a:rPr>
              <a:t>의 능력과 자질을 평가할 </a:t>
            </a:r>
            <a:r>
              <a:rPr lang="en-US" altLang="ko-KR" noProof="1">
                <a:solidFill>
                  <a:srgbClr val="FF0000"/>
                </a:solidFill>
                <a:sym typeface="+mn-ea"/>
              </a:rPr>
              <a:t>평가시스템을 개발</a:t>
            </a:r>
          </a:p>
          <a:p>
            <a:pPr marL="450850" indent="-342900" algn="just" eaLnBrk="1" hangingPunct="1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en-US" altLang="ko-KR" noProof="1">
                <a:solidFill>
                  <a:schemeClr val="tx1"/>
                </a:solidFill>
              </a:rPr>
              <a:t>비가족종업원 중에서 추가적인 교육이 필요한 경우 이들에게 수강료, 워크숍 및 세미나 등에 소요되는 일체의 경비와 더불어 자체교육의 기회도 제공</a:t>
            </a:r>
          </a:p>
          <a:p>
            <a:pPr marL="450850" indent="-342900" algn="just" eaLnBrk="1" hangingPunct="1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en-US" altLang="ko-KR" noProof="1">
                <a:solidFill>
                  <a:schemeClr val="tx1"/>
                </a:solidFill>
              </a:rPr>
              <a:t>기업가는 </a:t>
            </a:r>
            <a:r>
              <a:rPr lang="ko-KR" altLang="en-US" noProof="1">
                <a:solidFill>
                  <a:srgbClr val="FF0000"/>
                </a:solidFill>
              </a:rPr>
              <a:t>오너 가족과 똑같은 각종 </a:t>
            </a:r>
            <a:r>
              <a:rPr lang="en-US" altLang="ko-KR" noProof="1">
                <a:solidFill>
                  <a:srgbClr val="FF0000"/>
                </a:solidFill>
              </a:rPr>
              <a:t>혜택</a:t>
            </a:r>
            <a:r>
              <a:rPr lang="en-US" altLang="ko-KR" noProof="1">
                <a:solidFill>
                  <a:schemeClr val="tx1"/>
                </a:solidFill>
              </a:rPr>
              <a:t>을 비가족종업원에게도 제공</a:t>
            </a:r>
            <a:r>
              <a:rPr lang="ko-KR" altLang="en-US" noProof="1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44693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4. </a:t>
            </a:r>
            <a:r>
              <a:rPr lang="ko-KR" altLang="en-US" sz="3200" dirty="0" err="1" smtClean="0"/>
              <a:t>전문경영자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251520" y="701878"/>
            <a:ext cx="34307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2. </a:t>
            </a:r>
            <a:r>
              <a:rPr lang="ko-KR" altLang="en-US" sz="2400" b="1" dirty="0" smtClean="0"/>
              <a:t>전문경영제도의 유형</a:t>
            </a:r>
            <a:endParaRPr lang="en-US" altLang="ko-KR" sz="2400" b="1" dirty="0"/>
          </a:p>
        </p:txBody>
      </p:sp>
      <p:sp>
        <p:nvSpPr>
          <p:cNvPr id="6" name="矩形 7"/>
          <p:cNvSpPr/>
          <p:nvPr/>
        </p:nvSpPr>
        <p:spPr>
          <a:xfrm>
            <a:off x="611187" y="1141427"/>
            <a:ext cx="7921625" cy="6794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Clr>
                <a:srgbClr val="0000FF"/>
              </a:buClr>
              <a:buSzPct val="100000"/>
              <a:buFont typeface="Wingdings" panose="05000000000000000000" charset="0"/>
              <a:buNone/>
              <a:defRPr/>
            </a:pPr>
            <a:r>
              <a:rPr lang="en-US" altLang="ko-KR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&lt;</a:t>
            </a:r>
            <a:r>
              <a:rPr lang="ko-KR" altLang="en-US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표</a:t>
            </a:r>
            <a:r>
              <a:rPr lang="en-US" altLang="ko-KR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9-7&gt; </a:t>
            </a:r>
            <a:r>
              <a:rPr lang="ko-KR" altLang="en-US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비가족종업원의 전문경영자화: 온정주의에서 </a:t>
            </a:r>
            <a:r>
              <a:rPr lang="ko-KR" altLang="en-US" b="1" noProof="1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협력주의로</a:t>
            </a:r>
            <a:r>
              <a:rPr lang="en-US" altLang="ko-KR" b="1" noProof="1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ko-KR" altLang="en-US" b="1" noProof="1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기업가</a:t>
            </a:r>
            <a:r>
              <a:rPr lang="en-US" altLang="ko-KR" b="1" noProof="1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lang="ko-KR" altLang="en-US" noProof="1" smtClean="0">
                <a:solidFill>
                  <a:srgbClr val="000000"/>
                </a:solidFill>
                <a:latin typeface="굴림체" panose="020B0609000101010101" charset="-127"/>
                <a:ea typeface="굴림체" panose="020B0609000101010101" charset="-127"/>
              </a:rPr>
              <a:t> </a:t>
            </a:r>
            <a:endParaRPr lang="ko-KR" altLang="en-US" noProof="1">
              <a:solidFill>
                <a:srgbClr val="000000"/>
              </a:solidFill>
              <a:latin typeface="굴림체" panose="020B0609000101010101" charset="-127"/>
              <a:ea typeface="굴림체" panose="020B0609000101010101" charset="-127"/>
            </a:endParaRPr>
          </a:p>
        </p:txBody>
      </p:sp>
      <p:graphicFrame>
        <p:nvGraphicFramePr>
          <p:cNvPr id="9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5305224"/>
              </p:ext>
            </p:extLst>
          </p:nvPr>
        </p:nvGraphicFramePr>
        <p:xfrm>
          <a:off x="611187" y="1697573"/>
          <a:ext cx="7559675" cy="4451346"/>
        </p:xfrm>
        <a:graphic>
          <a:graphicData uri="http://schemas.openxmlformats.org/drawingml/2006/table">
            <a:tbl>
              <a:tblPr/>
              <a:tblGrid>
                <a:gridCol w="4273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86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5376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온정주의 에서 </a:t>
                      </a:r>
                    </a:p>
                  </a:txBody>
                  <a:tcPr marT="45733" marB="45733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협력주의 로</a:t>
                      </a: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98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① 설립자는 특별한 힘을 갖고 있다</a:t>
                      </a:r>
                    </a:p>
                  </a:txBody>
                  <a:tcPr marT="45733" marB="45733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공유된 힘</a:t>
                      </a: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98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② 설립자만이 핵심정보를 알고 있다</a:t>
                      </a:r>
                    </a:p>
                  </a:txBody>
                  <a:tcPr marT="45733" marB="45733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개방된 커뮤니케이션</a:t>
                      </a: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98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③ 모든 통제는 설립자와 함께</a:t>
                      </a:r>
                    </a:p>
                  </a:txBody>
                  <a:tcPr marT="45733" marB="45733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경영 팀이 통제</a:t>
                      </a: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98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④ 무엇을 해야 될지를 나는 안다</a:t>
                      </a:r>
                    </a:p>
                  </a:txBody>
                  <a:tcPr marT="45733" marB="45733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같이 해답을 찾아보자</a:t>
                      </a: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98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⑤ 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설립자는 자신과 가족만을 믿는다</a:t>
                      </a:r>
                    </a:p>
                  </a:txBody>
                  <a:tcPr marT="45733" marB="45733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종업원도 믿는다</a:t>
                      </a: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398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⑥ 설립자는 기업에 체화되어 있다</a:t>
                      </a:r>
                    </a:p>
                  </a:txBody>
                  <a:tcPr marT="45733" marB="45733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조직의 정체성</a:t>
                      </a: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398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⑦ 설립자는 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개인적인 직감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에 의해 운영한다</a:t>
                      </a:r>
                    </a:p>
                  </a:txBody>
                  <a:tcPr marT="45733" marB="45733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계획과 직감에 의해 운영한다</a:t>
                      </a: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4398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⑧ 단일제품(서비스)을 선호. 변화를 꺼림</a:t>
                      </a:r>
                    </a:p>
                  </a:txBody>
                  <a:tcPr marT="45733" marB="45733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복수제품(서비스) 선호</a:t>
                      </a: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398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⑨ 남의 충고를 잘 듣지 않는다</a:t>
                      </a:r>
                    </a:p>
                  </a:txBody>
                  <a:tcPr marT="45733" marB="45733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충고를 듣기위해 충고할 사람을 찾아다닌다</a:t>
                      </a: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4398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⑩ 로열 종업원을 중시</a:t>
                      </a:r>
                    </a:p>
                  </a:txBody>
                  <a:tcPr marT="45733" marB="45733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능력 있는 종업원을 중시</a:t>
                      </a: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4398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⑪ 아는 사람을 주로 채용</a:t>
                      </a:r>
                    </a:p>
                  </a:txBody>
                  <a:tcPr marT="45733" marB="45733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직무를 아는 사람을 주로 채용</a:t>
                      </a: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4398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⑫ 전통중시(우리가 항상 해왔던 방법)</a:t>
                      </a:r>
                    </a:p>
                  </a:txBody>
                  <a:tcPr marT="45733" marB="45733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비전중시(우리가 그것을 어떻게 좋아할까)</a:t>
                      </a: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4398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⑬ 확실성</a:t>
                      </a:r>
                    </a:p>
                  </a:txBody>
                  <a:tcPr marT="45733" marB="45733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불확실성</a:t>
                      </a: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4398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⑭ 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안정성 추구</a:t>
                      </a:r>
                    </a:p>
                  </a:txBody>
                  <a:tcPr marT="45733" marB="45733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계속적인 변화 추구</a:t>
                      </a: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4398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⑮ 훌륭한 직감에 의해 경영</a:t>
                      </a:r>
                    </a:p>
                  </a:txBody>
                  <a:tcPr marT="45733" marB="45733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탁월한 기능에 의해 경영</a:t>
                      </a: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10" name="矩形 4"/>
          <p:cNvSpPr/>
          <p:nvPr/>
        </p:nvSpPr>
        <p:spPr>
          <a:xfrm>
            <a:off x="971600" y="5941488"/>
            <a:ext cx="6649988" cy="6111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endParaRPr lang="en-US" sz="1200" noProof="1">
              <a:solidFill>
                <a:schemeClr val="tx1"/>
              </a:solidFill>
            </a:endParaRPr>
          </a:p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en-US" sz="1200" noProof="1">
                <a:solidFill>
                  <a:schemeClr val="tx1"/>
                </a:solidFill>
              </a:rPr>
              <a:t>자료: Dennis T. Jaffe, ｢Working with the ones you love｣, Conari Press, 1991, pp.255-256</a:t>
            </a:r>
          </a:p>
        </p:txBody>
      </p:sp>
    </p:spTree>
    <p:extLst>
      <p:ext uri="{BB962C8B-B14F-4D97-AF65-F5344CB8AC3E}">
        <p14:creationId xmlns:p14="http://schemas.microsoft.com/office/powerpoint/2010/main" val="3026526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4. </a:t>
            </a:r>
            <a:r>
              <a:rPr lang="ko-KR" altLang="en-US" sz="3200" dirty="0" err="1" smtClean="0"/>
              <a:t>전문경영자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251520" y="701878"/>
            <a:ext cx="34307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2. </a:t>
            </a:r>
            <a:r>
              <a:rPr lang="ko-KR" altLang="en-US" sz="2400" b="1" dirty="0" smtClean="0"/>
              <a:t>전문경영제도의 유형</a:t>
            </a:r>
            <a:endParaRPr lang="en-US" altLang="ko-KR" sz="2400" b="1" dirty="0"/>
          </a:p>
        </p:txBody>
      </p:sp>
      <p:sp>
        <p:nvSpPr>
          <p:cNvPr id="6" name="矩形 2"/>
          <p:cNvSpPr/>
          <p:nvPr/>
        </p:nvSpPr>
        <p:spPr>
          <a:xfrm>
            <a:off x="139700" y="1544638"/>
            <a:ext cx="8936038" cy="51466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sz="2000" b="1" noProof="1">
                <a:solidFill>
                  <a:srgbClr val="FF0000"/>
                </a:solidFill>
                <a:sym typeface="+mn-ea"/>
              </a:rPr>
              <a:t>외부전문가의 전문경영자화</a:t>
            </a:r>
            <a:endParaRPr lang="en-US" sz="2000" b="1" noProof="1">
              <a:solidFill>
                <a:srgbClr val="FF0000"/>
              </a:solidFill>
              <a:sym typeface="+mn-ea"/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endParaRPr sz="2000" b="1" noProof="1">
              <a:solidFill>
                <a:schemeClr val="tx1"/>
              </a:solidFill>
              <a:sym typeface="+mn-ea"/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ko-KR" altLang="en-US" sz="2000" b="1" noProof="1">
                <a:solidFill>
                  <a:schemeClr val="tx1"/>
                </a:solidFill>
                <a:sym typeface="+mn-ea"/>
              </a:rPr>
              <a:t>다음과 같은 경우 유리</a:t>
            </a:r>
            <a:endParaRPr lang="ko-KR" sz="2000" b="1" noProof="1">
              <a:solidFill>
                <a:schemeClr val="tx1"/>
              </a:solidFill>
              <a:sym typeface="+mn-ea"/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ko-KR" noProof="1">
                <a:solidFill>
                  <a:schemeClr val="tx1"/>
                </a:solidFill>
                <a:sym typeface="+mn-ea"/>
              </a:rPr>
              <a:t>가족 구성원이나 비가족종업원 중에서 기업을 경영할 능력이나 전문지식이 없거나 아예 관심조차 없을 때</a:t>
            </a:r>
          </a:p>
          <a:p>
            <a:pPr marL="392430" indent="-284480" algn="just" eaLnBrk="1" hangingPunct="1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ko-KR" noProof="1">
                <a:solidFill>
                  <a:srgbClr val="FF0000"/>
                </a:solidFill>
                <a:sym typeface="+mn-ea"/>
              </a:rPr>
              <a:t>기업전략이나 가치관을 변경할 필요가 있을 때 </a:t>
            </a:r>
          </a:p>
          <a:p>
            <a:pPr marL="450850" indent="-34290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endParaRPr sz="2000" b="1" noProof="1">
              <a:solidFill>
                <a:schemeClr val="tx1"/>
              </a:solidFill>
              <a:sym typeface="+mn-ea"/>
            </a:endParaRPr>
          </a:p>
          <a:p>
            <a:pPr marL="450850" indent="-34290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ko-KR" sz="2000" b="1" noProof="1">
                <a:solidFill>
                  <a:schemeClr val="tx1"/>
                </a:solidFill>
                <a:sym typeface="+mn-ea"/>
              </a:rPr>
              <a:t>경영성과를 향상시키기 위해서 몇 가지 방안을 실행에 옮겨야 함 </a:t>
            </a:r>
          </a:p>
          <a:p>
            <a:pPr marL="450850" indent="-342900" algn="just" eaLnBrk="1" hangingPunct="1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ko-KR" altLang="en-US" noProof="1">
                <a:solidFill>
                  <a:schemeClr val="tx1"/>
                </a:solidFill>
                <a:sym typeface="+mn-ea"/>
              </a:rPr>
              <a:t>외부</a:t>
            </a:r>
            <a:r>
              <a:rPr lang="en-US" altLang="ko-KR" noProof="1">
                <a:solidFill>
                  <a:schemeClr val="tx1"/>
                </a:solidFill>
                <a:sym typeface="+mn-ea"/>
              </a:rPr>
              <a:t>전문경영자로 하여금 가족과 기업 내부의 장․단점을 이해할 수 있는 시간을 주어야 </a:t>
            </a:r>
            <a:r>
              <a:rPr lang="ko-KR" altLang="en-US" noProof="1">
                <a:solidFill>
                  <a:schemeClr val="tx1"/>
                </a:solidFill>
                <a:sym typeface="+mn-ea"/>
              </a:rPr>
              <a:t>함 </a:t>
            </a:r>
          </a:p>
          <a:p>
            <a:pPr marL="450850" indent="-342900" algn="just" eaLnBrk="1" hangingPunct="1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ko-KR" altLang="en-US" noProof="1">
                <a:solidFill>
                  <a:schemeClr val="tx1"/>
                </a:solidFill>
              </a:rPr>
              <a:t>외부</a:t>
            </a:r>
            <a:r>
              <a:rPr lang="en-US" altLang="ko-KR" noProof="1">
                <a:solidFill>
                  <a:schemeClr val="tx1"/>
                </a:solidFill>
              </a:rPr>
              <a:t>전문경영자의 관심사를 기업에 묶어두어야 </a:t>
            </a:r>
            <a:r>
              <a:rPr lang="ko-KR" altLang="en-US" noProof="1">
                <a:solidFill>
                  <a:schemeClr val="tx1"/>
                </a:solidFill>
              </a:rPr>
              <a:t>함 </a:t>
            </a:r>
          </a:p>
          <a:p>
            <a:pPr marL="450850" indent="-342900" algn="just" eaLnBrk="1" hangingPunct="1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ko-KR" altLang="en-US" noProof="1">
                <a:solidFill>
                  <a:schemeClr val="tx1"/>
                </a:solidFill>
              </a:rPr>
              <a:t>외부</a:t>
            </a:r>
            <a:r>
              <a:rPr noProof="1">
                <a:solidFill>
                  <a:schemeClr val="tx1"/>
                </a:solidFill>
              </a:rPr>
              <a:t>전문경영자로 하여금 지역사회의 한 구성원이 되도록 도와주어야 </a:t>
            </a:r>
            <a:r>
              <a:rPr lang="ko-KR" noProof="1">
                <a:solidFill>
                  <a:schemeClr val="tx1"/>
                </a:solidFill>
              </a:rPr>
              <a:t>함 </a:t>
            </a:r>
          </a:p>
          <a:p>
            <a:pPr marL="450850" indent="-342900" algn="just" eaLnBrk="1" hangingPunct="1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endParaRPr lang="ko-KR" altLang="en-US" noProof="1">
              <a:solidFill>
                <a:schemeClr val="tx1"/>
              </a:solidFill>
            </a:endParaRPr>
          </a:p>
          <a:p>
            <a:pPr marL="450850" indent="-342900" algn="just" eaLnBrk="1" hangingPunct="1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endParaRPr lang="ko-KR" altLang="en-US" noProof="1">
              <a:solidFill>
                <a:schemeClr val="tx1"/>
              </a:solidFill>
            </a:endParaRPr>
          </a:p>
          <a:p>
            <a:pPr marL="450850" indent="-342900" algn="just" eaLnBrk="1" hangingPunct="1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endParaRPr lang="ko-KR" altLang="en-US" noProof="1">
              <a:solidFill>
                <a:schemeClr val="tx1"/>
              </a:solidFill>
            </a:endParaRPr>
          </a:p>
          <a:p>
            <a:pPr marL="450850" indent="-342900" algn="just" eaLnBrk="1" hangingPunct="1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endParaRPr lang="ko-KR" altLang="en-US" noProof="1">
              <a:solidFill>
                <a:schemeClr val="tx1"/>
              </a:solidFill>
            </a:endParaRPr>
          </a:p>
          <a:p>
            <a:pPr marL="450850" indent="-342900" algn="just" eaLnBrk="1" hangingPunct="1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endParaRPr lang="ko-KR" altLang="en-US" noProof="1">
              <a:solidFill>
                <a:schemeClr val="tx1"/>
              </a:solidFill>
            </a:endParaRPr>
          </a:p>
          <a:p>
            <a:pPr marL="450850" indent="-342900" algn="just" eaLnBrk="1" hangingPunct="1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endParaRPr lang="ko-KR" altLang="en-US" noProof="1">
              <a:solidFill>
                <a:schemeClr val="tx1"/>
              </a:solidFill>
            </a:endParaRPr>
          </a:p>
          <a:p>
            <a:pPr marL="107950"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ko-KR" altLang="en-US" noProof="1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85959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TextBox 9"/>
          <p:cNvSpPr txBox="1">
            <a:spLocks noChangeArrowheads="1"/>
          </p:cNvSpPr>
          <p:nvPr/>
        </p:nvSpPr>
        <p:spPr bwMode="auto">
          <a:xfrm>
            <a:off x="899592" y="908720"/>
            <a:ext cx="33575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ko-KR" altLang="en-US" sz="2000" b="1" dirty="0" smtClean="0">
                <a:solidFill>
                  <a:srgbClr val="5F5F5F"/>
                </a:solidFill>
                <a:latin typeface="HY나무B"/>
                <a:ea typeface="HY나무B"/>
                <a:cs typeface="HY나무B"/>
              </a:rPr>
              <a:t>  </a:t>
            </a:r>
            <a:r>
              <a:rPr lang="ko-KR" altLang="en-US" sz="3600" b="1" dirty="0" err="1" smtClean="0">
                <a:solidFill>
                  <a:srgbClr val="5F5F5F"/>
                </a:solidFill>
                <a:latin typeface="HY나무B"/>
                <a:ea typeface="HY나무B"/>
                <a:cs typeface="HY나무B"/>
              </a:rPr>
              <a:t>학습정리</a:t>
            </a:r>
            <a:endParaRPr lang="en-US" altLang="ko-KR" sz="2000" b="1" dirty="0" smtClean="0">
              <a:solidFill>
                <a:srgbClr val="5F5F5F"/>
              </a:solidFill>
              <a:latin typeface="HY나무B"/>
              <a:ea typeface="HY나무B"/>
              <a:cs typeface="HY나무B"/>
            </a:endParaRPr>
          </a:p>
        </p:txBody>
      </p:sp>
      <p:sp>
        <p:nvSpPr>
          <p:cNvPr id="5" name="내용 개체 틀 2"/>
          <p:cNvSpPr txBox="1">
            <a:spLocks/>
          </p:cNvSpPr>
          <p:nvPr/>
        </p:nvSpPr>
        <p:spPr bwMode="auto">
          <a:xfrm>
            <a:off x="457200" y="658948"/>
            <a:ext cx="8229600" cy="591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defRPr sz="2400"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1pPr>
            <a:lvl2pPr marL="4572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2pPr>
            <a:lvl3pPr marL="9144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3pPr>
            <a:lvl4pPr marL="13716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4pPr>
            <a:lvl5pPr marL="18288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None/>
              <a:tabLst/>
              <a:defRPr/>
            </a:pPr>
            <a:endParaRPr kumimoji="0" lang="en-US" altLang="ko-KR" sz="2400" b="0" i="0" u="none" strike="noStrike" kern="1200" cap="none" spc="0" normalizeH="0" baseline="0" noProof="0" dirty="0" smtClean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SimHei" panose="02010609060101010101" pitchFamily="49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None/>
              <a:tabLst/>
              <a:defRPr/>
            </a:pPr>
            <a:endParaRPr kumimoji="0" lang="en-US" altLang="ko-KR" sz="2400" b="0" i="0" u="none" strike="noStrike" kern="1200" cap="none" spc="0" normalizeH="0" baseline="0" noProof="0" dirty="0" smtClean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SimHei" panose="02010609060101010101" pitchFamily="49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None/>
              <a:tabLst/>
              <a:defRPr/>
            </a:pPr>
            <a:endParaRPr kumimoji="0" lang="en-US" altLang="ko-KR" sz="2400" b="0" i="0" u="none" strike="noStrike" kern="1200" cap="none" spc="0" normalizeH="0" baseline="0" noProof="0" dirty="0" smtClean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SimHei" panose="02010609060101010101" pitchFamily="49" charset="-122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 후계자 교육훈련의 중요성과 성격</a:t>
            </a:r>
            <a:endParaRPr kumimoji="0" lang="en-US" altLang="ko-KR" sz="24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HY강B" pitchFamily="18" charset="-127"/>
              <a:ea typeface="HY강B" pitchFamily="18" charset="-127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endParaRPr lang="en-US" altLang="ko-KR" dirty="0">
              <a:latin typeface="Arial"/>
              <a:ea typeface="HY강B" pitchFamily="18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후계자 교육훈련 프로그램</a:t>
            </a:r>
            <a:endParaRPr kumimoji="0" lang="en-US" altLang="ko-KR" sz="24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/>
              <a:ea typeface="HY강B" pitchFamily="18" charset="-127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endParaRPr lang="en-US" altLang="ko-KR" dirty="0">
              <a:latin typeface="Arial"/>
              <a:ea typeface="HY강B" pitchFamily="18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후계의 </a:t>
            </a:r>
            <a:r>
              <a:rPr kumimoji="0" lang="ko-KR" altLang="en-US" sz="2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리더십개발</a:t>
            </a:r>
            <a:endParaRPr kumimoji="0" lang="en-US" altLang="ko-KR" sz="24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/>
              <a:ea typeface="HY강B" pitchFamily="18" charset="-127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endParaRPr lang="en-US" altLang="ko-KR" dirty="0">
              <a:latin typeface="Arial"/>
              <a:ea typeface="HY강B" pitchFamily="18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전문경영자</a:t>
            </a:r>
            <a:endParaRPr lang="en-US" altLang="ko-KR" dirty="0">
              <a:latin typeface="Arial"/>
              <a:ea typeface="HY강B" pitchFamily="18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tabLst/>
              <a:defRPr/>
            </a:pPr>
            <a:endParaRPr kumimoji="0" lang="en-US" altLang="ko-KR" sz="2400" b="0" i="0" u="none" strike="noStrike" kern="1200" cap="none" spc="0" normalizeH="0" baseline="0" noProof="0" dirty="0" smtClean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HY강B" pitchFamily="18" charset="-127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tabLst/>
              <a:defRPr/>
            </a:pPr>
            <a:r>
              <a:rPr lang="en-US" altLang="ko-KR" dirty="0">
                <a:solidFill>
                  <a:srgbClr val="5F5F5F"/>
                </a:solidFill>
                <a:latin typeface="Arial"/>
                <a:ea typeface="HY강B" pitchFamily="18" charset="-127"/>
              </a:rPr>
              <a:t> </a:t>
            </a:r>
            <a:r>
              <a:rPr lang="en-US" altLang="ko-KR" dirty="0" smtClean="0">
                <a:solidFill>
                  <a:srgbClr val="5F5F5F"/>
                </a:solidFill>
                <a:latin typeface="Arial"/>
                <a:ea typeface="HY강B" pitchFamily="18" charset="-127"/>
              </a:rPr>
              <a:t>   </a:t>
            </a:r>
            <a:endParaRPr kumimoji="0" lang="ko-KR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1285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/>
          </p:nvPr>
        </p:nvSpPr>
        <p:spPr>
          <a:xfrm>
            <a:off x="1657350" y="2877741"/>
            <a:ext cx="5829300" cy="1102519"/>
          </a:xfrm>
        </p:spPr>
        <p:txBody>
          <a:bodyPr>
            <a:normAutofit fontScale="90000"/>
          </a:bodyPr>
          <a:lstStyle/>
          <a:p>
            <a: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</a:t>
            </a:r>
            <a:r>
              <a:rPr lang="en-US" altLang="ko-KR" sz="3975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YOU!</a:t>
            </a:r>
            <a:br>
              <a:rPr lang="en-US" altLang="ko-KR" sz="3975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3975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&amp;</a:t>
            </a:r>
            <a:br>
              <a:rPr lang="en-US" altLang="ko-KR" sz="3975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Q&amp;A</a:t>
            </a:r>
            <a:endParaRPr lang="ko-KR" alt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1675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사용자 지정 141">
      <a:dk1>
        <a:sysClr val="windowText" lastClr="000000"/>
      </a:dk1>
      <a:lt1>
        <a:sysClr val="window" lastClr="FFFFFF"/>
      </a:lt1>
      <a:dk2>
        <a:srgbClr val="176385"/>
      </a:dk2>
      <a:lt2>
        <a:srgbClr val="EEECE1"/>
      </a:lt2>
      <a:accent1>
        <a:srgbClr val="10BBD2"/>
      </a:accent1>
      <a:accent2>
        <a:srgbClr val="82B70D"/>
      </a:accent2>
      <a:accent3>
        <a:srgbClr val="8D94D7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테마">
  <a:themeElements>
    <a:clrScheme name="사용자 지정 141">
      <a:dk1>
        <a:sysClr val="windowText" lastClr="000000"/>
      </a:dk1>
      <a:lt1>
        <a:sysClr val="window" lastClr="FFFFFF"/>
      </a:lt1>
      <a:dk2>
        <a:srgbClr val="176385"/>
      </a:dk2>
      <a:lt2>
        <a:srgbClr val="EEECE1"/>
      </a:lt2>
      <a:accent1>
        <a:srgbClr val="10BBD2"/>
      </a:accent1>
      <a:accent2>
        <a:srgbClr val="82B70D"/>
      </a:accent2>
      <a:accent3>
        <a:srgbClr val="8D94D7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2647</TotalTime>
  <Words>2119</Words>
  <Application>Microsoft Office PowerPoint</Application>
  <PresentationFormat>화면 슬라이드 쇼(4:3)</PresentationFormat>
  <Paragraphs>432</Paragraphs>
  <Slides>21</Slides>
  <Notes>15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21</vt:i4>
      </vt:variant>
    </vt:vector>
  </HeadingPairs>
  <TitlesOfParts>
    <vt:vector size="33" baseType="lpstr">
      <vt:lpstr>HY강B</vt:lpstr>
      <vt:lpstr>HY나무B</vt:lpstr>
      <vt:lpstr>HY울릉도M</vt:lpstr>
      <vt:lpstr>SimHei</vt:lpstr>
      <vt:lpstr>宋体</vt:lpstr>
      <vt:lpstr>굴림</vt:lpstr>
      <vt:lpstr>굴림체</vt:lpstr>
      <vt:lpstr>맑은 고딕</vt:lpstr>
      <vt:lpstr>Arial</vt:lpstr>
      <vt:lpstr>Wingdings</vt:lpstr>
      <vt:lpstr>Office 테마</vt:lpstr>
      <vt:lpstr>1_Office 테마</vt:lpstr>
      <vt:lpstr>9장. 후계자 교육훈련과 리더십개발</vt:lpstr>
      <vt:lpstr>PowerPoint 프레젠테이션</vt:lpstr>
      <vt:lpstr>1. 후계자 교육훈련의 중요성</vt:lpstr>
      <vt:lpstr>2. 후계자 교육훈련 프로그램</vt:lpstr>
      <vt:lpstr>2. 후계자 교육훈련 프로그램</vt:lpstr>
      <vt:lpstr>2. 후계자 교육훈련 프로그램</vt:lpstr>
      <vt:lpstr>2. 후계자 교육훈련 프로그램</vt:lpstr>
      <vt:lpstr>2. 후계자 교육훈련 프로그램</vt:lpstr>
      <vt:lpstr>2. 후계자 교육훈련 프로그램</vt:lpstr>
      <vt:lpstr>2. 후계자 교육훈련 프로그램</vt:lpstr>
      <vt:lpstr>2. 후계자 교육훈련 프로그램</vt:lpstr>
      <vt:lpstr>3. 후계자의 리더십개발</vt:lpstr>
      <vt:lpstr>3. 후계자의 리더십개발</vt:lpstr>
      <vt:lpstr>3. 후계자의 리더십개발</vt:lpstr>
      <vt:lpstr>4. 전문경영자</vt:lpstr>
      <vt:lpstr>4. 전문경영자</vt:lpstr>
      <vt:lpstr>4. 전문경영자</vt:lpstr>
      <vt:lpstr>4. 전문경영자</vt:lpstr>
      <vt:lpstr>4. 전문경영자</vt:lpstr>
      <vt:lpstr>PowerPoint 프레젠테이션</vt:lpstr>
      <vt:lpstr>THANK  YOU!  &amp;  Q&amp;A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권재욱</dc:creator>
  <cp:lastModifiedBy>Youngho Nam</cp:lastModifiedBy>
  <cp:revision>185</cp:revision>
  <cp:lastPrinted>2019-12-25T12:19:36Z</cp:lastPrinted>
  <dcterms:created xsi:type="dcterms:W3CDTF">2013-04-01T06:35:37Z</dcterms:created>
  <dcterms:modified xsi:type="dcterms:W3CDTF">2022-10-16T09:11:54Z</dcterms:modified>
</cp:coreProperties>
</file>