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  <p:sldMasterId id="2147483736" r:id="rId3"/>
  </p:sldMasterIdLst>
  <p:notesMasterIdLst>
    <p:notesMasterId r:id="rId38"/>
  </p:notesMasterIdLst>
  <p:sldIdLst>
    <p:sldId id="321" r:id="rId4"/>
    <p:sldId id="257" r:id="rId5"/>
    <p:sldId id="500" r:id="rId6"/>
    <p:sldId id="714" r:id="rId7"/>
    <p:sldId id="721" r:id="rId8"/>
    <p:sldId id="723" r:id="rId9"/>
    <p:sldId id="722" r:id="rId10"/>
    <p:sldId id="724" r:id="rId11"/>
    <p:sldId id="725" r:id="rId12"/>
    <p:sldId id="726" r:id="rId13"/>
    <p:sldId id="729" r:id="rId14"/>
    <p:sldId id="731" r:id="rId15"/>
    <p:sldId id="732" r:id="rId16"/>
    <p:sldId id="733" r:id="rId17"/>
    <p:sldId id="736" r:id="rId18"/>
    <p:sldId id="737" r:id="rId19"/>
    <p:sldId id="738" r:id="rId20"/>
    <p:sldId id="740" r:id="rId21"/>
    <p:sldId id="741" r:id="rId22"/>
    <p:sldId id="742" r:id="rId23"/>
    <p:sldId id="743" r:id="rId24"/>
    <p:sldId id="744" r:id="rId25"/>
    <p:sldId id="745" r:id="rId26"/>
    <p:sldId id="746" r:id="rId27"/>
    <p:sldId id="764" r:id="rId28"/>
    <p:sldId id="747" r:id="rId29"/>
    <p:sldId id="748" r:id="rId30"/>
    <p:sldId id="749" r:id="rId31"/>
    <p:sldId id="750" r:id="rId32"/>
    <p:sldId id="766" r:id="rId33"/>
    <p:sldId id="761" r:id="rId34"/>
    <p:sldId id="762" r:id="rId35"/>
    <p:sldId id="522" r:id="rId36"/>
    <p:sldId id="553" r:id="rId3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FFFF"/>
    <a:srgbClr val="8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8" autoAdjust="0"/>
    <p:restoredTop sz="83935" autoAdjust="0"/>
  </p:normalViewPr>
  <p:slideViewPr>
    <p:cSldViewPr>
      <p:cViewPr varScale="1">
        <p:scale>
          <a:sx n="90" d="100"/>
          <a:sy n="90" d="100"/>
        </p:scale>
        <p:origin x="61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BB49E-9700-4D65-A110-F106A9DBC801}" type="datetimeFigureOut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3525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9348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3712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0523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2535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6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1845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401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1317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701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58043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663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9599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8299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93636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9458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528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8254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5164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11089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47614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8278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3644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9825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29922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7948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KSO_CT2"/>
          <p:cNvSpPr>
            <a:spLocks noGrp="1"/>
          </p:cNvSpPr>
          <p:nvPr>
            <p:ph type="subTitle" idx="1"/>
          </p:nvPr>
        </p:nvSpPr>
        <p:spPr>
          <a:xfrm>
            <a:off x="1299532" y="2953500"/>
            <a:ext cx="6468209" cy="46721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noProof="1" smtClean="0"/>
              <a:t>마스터 부제목 스타일 편집</a:t>
            </a:r>
            <a:endParaRPr lang="zh-CN" altLang="en-US" noProof="1" smtClean="0"/>
          </a:p>
        </p:txBody>
      </p:sp>
      <p:sp>
        <p:nvSpPr>
          <p:cNvPr id="7" name="KSO_CT1"/>
          <p:cNvSpPr>
            <a:spLocks noGrp="1"/>
          </p:cNvSpPr>
          <p:nvPr>
            <p:ph type="title"/>
          </p:nvPr>
        </p:nvSpPr>
        <p:spPr>
          <a:xfrm>
            <a:off x="1299532" y="1118774"/>
            <a:ext cx="6468514" cy="1720077"/>
          </a:xfrm>
        </p:spPr>
        <p:txBody>
          <a:bodyPr>
            <a:normAutofit/>
          </a:bodyPr>
          <a:lstStyle>
            <a:lvl1pPr algn="ctr">
              <a:defRPr sz="4200" baseline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+mj-ea"/>
              </a:defRPr>
            </a:lvl1pPr>
          </a:lstStyle>
          <a:p>
            <a:r>
              <a:rPr lang="ko-KR" altLang="en-US" noProof="1" smtClean="0"/>
              <a:t>마스터 제목 스타일 편집</a:t>
            </a:r>
            <a:endParaRPr lang="zh-CN" altLang="en-US" noProof="1"/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97ECEC7-6502-4242-B1F0-ED263CC0A8B5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2022/10/16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F6C45E20-1AAB-4FD1-AAD4-C2CBBDB7000C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719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579600" y="223200"/>
            <a:ext cx="7984800" cy="522000"/>
          </a:xfrm>
        </p:spPr>
        <p:txBody>
          <a:bodyPr anchor="t">
            <a:normAutofit/>
          </a:bodyPr>
          <a:lstStyle>
            <a:lvl1pPr algn="ctr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579600" y="943199"/>
            <a:ext cx="7984800" cy="5212273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575945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 sz="1800"/>
            </a:lvl3pPr>
            <a:lvl4pPr marL="1371600" indent="0">
              <a:lnSpc>
                <a:spcPct val="130000"/>
              </a:lnSpc>
              <a:buFontTx/>
              <a:buNone/>
              <a:defRPr sz="1800"/>
            </a:lvl4pPr>
            <a:lvl5pPr marL="1828800" indent="0">
              <a:lnSpc>
                <a:spcPct val="130000"/>
              </a:lnSpc>
              <a:buFontTx/>
              <a:buNone/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C3980E8D-3D49-4479-94B7-C50ED548834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2022/10/16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22AB9F1B-C50C-44ED-8C97-AE4E234516F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0442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9"/>
          <p:cNvSpPr>
            <a:spLocks noChangeArrowheads="1"/>
          </p:cNvSpPr>
          <p:nvPr/>
        </p:nvSpPr>
        <p:spPr bwMode="auto">
          <a:xfrm>
            <a:off x="1706563" y="4194175"/>
            <a:ext cx="720725" cy="750888"/>
          </a:xfrm>
          <a:custGeom>
            <a:avLst/>
            <a:gdLst>
              <a:gd name="T0" fmla="*/ 0 w 952500"/>
              <a:gd name="T1" fmla="*/ 0 h 1054100"/>
              <a:gd name="T2" fmla="*/ 1906 w 952500"/>
              <a:gd name="T3" fmla="*/ 1675 h 1054100"/>
              <a:gd name="T4" fmla="*/ 4765 w 952500"/>
              <a:gd name="T5" fmla="*/ 1413 h 1054100"/>
              <a:gd name="T6" fmla="*/ 0 w 952500"/>
              <a:gd name="T7" fmla="*/ 0 h 1054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2500" h="1054100">
                <a:moveTo>
                  <a:pt x="0" y="0"/>
                </a:moveTo>
                <a:lnTo>
                  <a:pt x="381000" y="1054100"/>
                </a:lnTo>
                <a:lnTo>
                  <a:pt x="952500" y="889000"/>
                </a:lnTo>
                <a:lnTo>
                  <a:pt x="0" y="0"/>
                </a:lnTo>
                <a:close/>
              </a:path>
            </a:pathLst>
          </a:custGeom>
          <a:solidFill>
            <a:srgbClr val="2397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任意多边形 10"/>
          <p:cNvSpPr>
            <a:spLocks noChangeArrowheads="1"/>
          </p:cNvSpPr>
          <p:nvPr/>
        </p:nvSpPr>
        <p:spPr bwMode="auto">
          <a:xfrm>
            <a:off x="1670050" y="1901825"/>
            <a:ext cx="5397500" cy="2908300"/>
          </a:xfrm>
          <a:custGeom>
            <a:avLst/>
            <a:gdLst>
              <a:gd name="T0" fmla="*/ 0 w 5397138"/>
              <a:gd name="T1" fmla="*/ 0 h 2908300"/>
              <a:gd name="T2" fmla="*/ 5404016 w 5397138"/>
              <a:gd name="T3" fmla="*/ 540657 h 2908300"/>
              <a:gd name="T4" fmla="*/ 4857589 w 5397138"/>
              <a:gd name="T5" fmla="*/ 2654300 h 2908300"/>
              <a:gd name="T6" fmla="*/ 839264 w 5397138"/>
              <a:gd name="T7" fmla="*/ 2908300 h 2908300"/>
              <a:gd name="T8" fmla="*/ 0 w 5397138"/>
              <a:gd name="T9" fmla="*/ 0 h 29083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397138" h="2908300">
                <a:moveTo>
                  <a:pt x="0" y="0"/>
                </a:moveTo>
                <a:lnTo>
                  <a:pt x="5397138" y="540657"/>
                </a:lnTo>
                <a:lnTo>
                  <a:pt x="4851400" y="2654300"/>
                </a:lnTo>
                <a:lnTo>
                  <a:pt x="838200" y="2908300"/>
                </a:lnTo>
                <a:lnTo>
                  <a:pt x="0" y="0"/>
                </a:lnTo>
                <a:close/>
              </a:path>
            </a:pathLst>
          </a:custGeom>
          <a:solidFill>
            <a:srgbClr val="AEE8EE">
              <a:alpha val="7607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任意多边形 11"/>
          <p:cNvSpPr>
            <a:spLocks noChangeArrowheads="1"/>
          </p:cNvSpPr>
          <p:nvPr/>
        </p:nvSpPr>
        <p:spPr bwMode="auto">
          <a:xfrm>
            <a:off x="2146300" y="1812925"/>
            <a:ext cx="5202238" cy="2806700"/>
          </a:xfrm>
          <a:custGeom>
            <a:avLst/>
            <a:gdLst>
              <a:gd name="T0" fmla="*/ 0 w 5202646"/>
              <a:gd name="T1" fmla="*/ 623458 h 2806338"/>
              <a:gd name="T2" fmla="*/ 5194897 w 5202646"/>
              <a:gd name="T3" fmla="*/ 0 h 2806338"/>
              <a:gd name="T4" fmla="*/ 4095993 w 5202646"/>
              <a:gd name="T5" fmla="*/ 2698644 h 2806338"/>
              <a:gd name="T6" fmla="*/ 367749 w 5202646"/>
              <a:gd name="T7" fmla="*/ 2813224 h 2806338"/>
              <a:gd name="T8" fmla="*/ 0 w 5202646"/>
              <a:gd name="T9" fmla="*/ 623458 h 28063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202646" h="2806338">
                <a:moveTo>
                  <a:pt x="0" y="621938"/>
                </a:moveTo>
                <a:lnTo>
                  <a:pt x="5202646" y="0"/>
                </a:lnTo>
                <a:lnTo>
                  <a:pt x="4102100" y="2692038"/>
                </a:lnTo>
                <a:lnTo>
                  <a:pt x="368300" y="2806338"/>
                </a:lnTo>
                <a:lnTo>
                  <a:pt x="0" y="621938"/>
                </a:lnTo>
                <a:close/>
              </a:path>
            </a:pathLst>
          </a:custGeom>
          <a:solidFill>
            <a:schemeClr val="accent1">
              <a:alpha val="7607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任意多边形 12"/>
          <p:cNvSpPr>
            <a:spLocks noChangeArrowheads="1"/>
          </p:cNvSpPr>
          <p:nvPr/>
        </p:nvSpPr>
        <p:spPr bwMode="auto">
          <a:xfrm>
            <a:off x="6873875" y="4010025"/>
            <a:ext cx="442913" cy="558800"/>
          </a:xfrm>
          <a:custGeom>
            <a:avLst/>
            <a:gdLst>
              <a:gd name="T0" fmla="*/ 0 w 292100"/>
              <a:gd name="T1" fmla="*/ 34982100 h 368300"/>
              <a:gd name="T2" fmla="*/ 795211004 w 292100"/>
              <a:gd name="T3" fmla="*/ 0 h 368300"/>
              <a:gd name="T4" fmla="*/ 207447069 w 292100"/>
              <a:gd name="T5" fmla="*/ 1014472920 h 368300"/>
              <a:gd name="T6" fmla="*/ 0 w 292100"/>
              <a:gd name="T7" fmla="*/ 34982100 h 3683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2100" h="368300">
                <a:moveTo>
                  <a:pt x="0" y="12700"/>
                </a:moveTo>
                <a:lnTo>
                  <a:pt x="292100" y="0"/>
                </a:lnTo>
                <a:lnTo>
                  <a:pt x="76200" y="368300"/>
                </a:lnTo>
                <a:lnTo>
                  <a:pt x="0" y="12700"/>
                </a:lnTo>
                <a:close/>
              </a:path>
            </a:pathLst>
          </a:custGeom>
          <a:solidFill>
            <a:srgbClr val="2397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任意多边形 13"/>
          <p:cNvSpPr/>
          <p:nvPr/>
        </p:nvSpPr>
        <p:spPr bwMode="auto">
          <a:xfrm>
            <a:off x="6153150" y="4670425"/>
            <a:ext cx="809625" cy="285750"/>
          </a:xfrm>
          <a:custGeom>
            <a:avLst/>
            <a:gdLst>
              <a:gd name="T0" fmla="*/ 0 w 647700"/>
              <a:gd name="T1" fmla="*/ 79375 h 228600"/>
              <a:gd name="T2" fmla="*/ 1012031 w 647700"/>
              <a:gd name="T3" fmla="*/ 0 h 228600"/>
              <a:gd name="T4" fmla="*/ 99219 w 647700"/>
              <a:gd name="T5" fmla="*/ 357188 h 228600"/>
              <a:gd name="T6" fmla="*/ 0 w 647700"/>
              <a:gd name="T7" fmla="*/ 79375 h 228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47700" h="228600">
                <a:moveTo>
                  <a:pt x="0" y="50800"/>
                </a:moveTo>
                <a:lnTo>
                  <a:pt x="647700" y="0"/>
                </a:lnTo>
                <a:lnTo>
                  <a:pt x="63500" y="228600"/>
                </a:lnTo>
                <a:lnTo>
                  <a:pt x="0" y="508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>
            <a:normAutofit fontScale="85000" lnSpcReduction="200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cxnSp>
        <p:nvCxnSpPr>
          <p:cNvPr id="9" name="直接连接符 18"/>
          <p:cNvCxnSpPr/>
          <p:nvPr/>
        </p:nvCxnSpPr>
        <p:spPr>
          <a:xfrm>
            <a:off x="2643188" y="2936875"/>
            <a:ext cx="38623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20"/>
          <p:cNvCxnSpPr/>
          <p:nvPr/>
        </p:nvCxnSpPr>
        <p:spPr>
          <a:xfrm>
            <a:off x="2643188" y="3355975"/>
            <a:ext cx="38623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2642400" y="2995200"/>
            <a:ext cx="3862800" cy="360000"/>
          </a:xfrm>
          <a:noFill/>
          <a:ln>
            <a:noFill/>
            <a:bevel/>
          </a:ln>
        </p:spPr>
        <p:txBody>
          <a:bodyPr lIns="0" tIns="72000" rIns="0" bIns="36000" anchor="ctr">
            <a:normAutofit/>
          </a:bodyPr>
          <a:lstStyle>
            <a:lvl1pPr algn="ctr">
              <a:defRPr sz="1800" b="0">
                <a:solidFill>
                  <a:schemeClr val="bg1"/>
                </a:solidFill>
                <a:effectLst/>
              </a:defRPr>
            </a:lvl1pPr>
          </a:lstStyle>
          <a:p>
            <a:r>
              <a:rPr lang="ko-KR" altLang="en-US" noProof="1" smtClean="0"/>
              <a:t>마스터 제목 스타일 편집</a:t>
            </a:r>
            <a:endParaRPr lang="en-US" noProof="1"/>
          </a:p>
        </p:txBody>
      </p:sp>
      <p:sp>
        <p:nvSpPr>
          <p:cNvPr id="3" name="KSO_ST2"/>
          <p:cNvSpPr>
            <a:spLocks noGrp="1"/>
          </p:cNvSpPr>
          <p:nvPr>
            <p:ph type="body" idx="1"/>
          </p:nvPr>
        </p:nvSpPr>
        <p:spPr>
          <a:xfrm>
            <a:off x="2804400" y="3582000"/>
            <a:ext cx="3538800" cy="428400"/>
          </a:xfrm>
          <a:prstGeom prst="rect">
            <a:avLst/>
          </a:prstGeom>
          <a:noFill/>
        </p:spPr>
        <p:txBody>
          <a:bodyPr lIns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noProof="1" smtClean="0"/>
              <a:t>마스터 텍스트 스타일을 편집합니다</a:t>
            </a: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D0269958-DEA6-451C-8E15-FB2BCDAB3BD5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2022/10/16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C7B66186-A01B-4FCC-8533-03178E3C4FFF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390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19098" y="223200"/>
            <a:ext cx="7984800" cy="522000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579600" y="943200"/>
            <a:ext cx="7984800" cy="2350800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467995" indent="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/>
            </a:lvl3pPr>
            <a:lvl4pPr marL="1371600" indent="0">
              <a:lnSpc>
                <a:spcPct val="130000"/>
              </a:lnSpc>
              <a:buFontTx/>
              <a:buNone/>
              <a:defRPr/>
            </a:lvl4pPr>
            <a:lvl5pPr marL="1828800" indent="0">
              <a:lnSpc>
                <a:spcPct val="130000"/>
              </a:lnSpc>
              <a:buFontTx/>
              <a:buNone/>
              <a:defRPr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579600" y="3672000"/>
            <a:ext cx="7984800" cy="2350800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467995" indent="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/>
            </a:lvl3pPr>
            <a:lvl4pPr marL="1371600" indent="0">
              <a:lnSpc>
                <a:spcPct val="130000"/>
              </a:lnSpc>
              <a:buFontTx/>
              <a:buNone/>
              <a:defRPr/>
            </a:lvl4pPr>
            <a:lvl5pPr marL="1828800" indent="0">
              <a:lnSpc>
                <a:spcPct val="130000"/>
              </a:lnSpc>
              <a:buFontTx/>
              <a:buNone/>
              <a:defRPr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0A53DAE7-3B2F-4B1C-9355-0335A3A27257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2022/10/16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D536A27E-EBF0-4BDB-A7A7-97B19B40AA0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6414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727199" y="118532"/>
            <a:ext cx="6984076" cy="717022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76" y="1376362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24576" y="2200274"/>
            <a:ext cx="3868340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884" y="1376362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823884" y="2200274"/>
            <a:ext cx="3887391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7CEA65C2-DBAC-404C-9370-D82906355BF4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2022/10/16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10D7EB09-BB38-40BE-985D-C439AE01A69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442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5"/>
          <p:cNvCxnSpPr/>
          <p:nvPr/>
        </p:nvCxnSpPr>
        <p:spPr>
          <a:xfrm flipH="1">
            <a:off x="0" y="2559050"/>
            <a:ext cx="3098800" cy="21844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6"/>
          <p:cNvCxnSpPr/>
          <p:nvPr/>
        </p:nvCxnSpPr>
        <p:spPr>
          <a:xfrm flipV="1">
            <a:off x="5981700" y="2133600"/>
            <a:ext cx="3143250" cy="2208213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7"/>
          <p:cNvSpPr/>
          <p:nvPr/>
        </p:nvSpPr>
        <p:spPr>
          <a:xfrm rot="3430120">
            <a:off x="4283869" y="-1585118"/>
            <a:ext cx="336550" cy="6303962"/>
          </a:xfrm>
          <a:custGeom>
            <a:avLst/>
            <a:gdLst>
              <a:gd name="connsiteX0" fmla="*/ 0 w 328131"/>
              <a:gd name="connsiteY0" fmla="*/ 508549 h 4872799"/>
              <a:gd name="connsiteX1" fmla="*/ 328131 w 328131"/>
              <a:gd name="connsiteY1" fmla="*/ 0 h 4872799"/>
              <a:gd name="connsiteX2" fmla="*/ 328131 w 328131"/>
              <a:gd name="connsiteY2" fmla="*/ 4872799 h 4872799"/>
              <a:gd name="connsiteX3" fmla="*/ 0 w 328131"/>
              <a:gd name="connsiteY3" fmla="*/ 4661079 h 4872799"/>
              <a:gd name="connsiteX0-1" fmla="*/ 0 w 337331"/>
              <a:gd name="connsiteY0-2" fmla="*/ 407823 h 4872799"/>
              <a:gd name="connsiteX1-3" fmla="*/ 337331 w 337331"/>
              <a:gd name="connsiteY1-4" fmla="*/ 0 h 4872799"/>
              <a:gd name="connsiteX2-5" fmla="*/ 337331 w 337331"/>
              <a:gd name="connsiteY2-6" fmla="*/ 4872799 h 4872799"/>
              <a:gd name="connsiteX3-7" fmla="*/ 9200 w 337331"/>
              <a:gd name="connsiteY3-8" fmla="*/ 4661079 h 4872799"/>
              <a:gd name="connsiteX4" fmla="*/ 0 w 337331"/>
              <a:gd name="connsiteY4" fmla="*/ 407823 h 48727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337331" h="4872799">
                <a:moveTo>
                  <a:pt x="0" y="407823"/>
                </a:moveTo>
                <a:lnTo>
                  <a:pt x="337331" y="0"/>
                </a:lnTo>
                <a:lnTo>
                  <a:pt x="337331" y="4872799"/>
                </a:lnTo>
                <a:lnTo>
                  <a:pt x="9200" y="4661079"/>
                </a:lnTo>
                <a:cubicBezTo>
                  <a:pt x="9200" y="3276902"/>
                  <a:pt x="0" y="1792000"/>
                  <a:pt x="0" y="4078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  <p:sp>
        <p:nvSpPr>
          <p:cNvPr id="7" name="任意多边形 8"/>
          <p:cNvSpPr/>
          <p:nvPr/>
        </p:nvSpPr>
        <p:spPr>
          <a:xfrm rot="3430120" flipH="1" flipV="1">
            <a:off x="6078538" y="2155825"/>
            <a:ext cx="217488" cy="4160837"/>
          </a:xfrm>
          <a:custGeom>
            <a:avLst/>
            <a:gdLst>
              <a:gd name="connsiteX0" fmla="*/ 0 w 328131"/>
              <a:gd name="connsiteY0" fmla="*/ 508549 h 4872799"/>
              <a:gd name="connsiteX1" fmla="*/ 328131 w 328131"/>
              <a:gd name="connsiteY1" fmla="*/ 0 h 4872799"/>
              <a:gd name="connsiteX2" fmla="*/ 328131 w 328131"/>
              <a:gd name="connsiteY2" fmla="*/ 4872799 h 4872799"/>
              <a:gd name="connsiteX3" fmla="*/ 0 w 328131"/>
              <a:gd name="connsiteY3" fmla="*/ 4661079 h 4872799"/>
              <a:gd name="connsiteX0-1" fmla="*/ 0 w 359283"/>
              <a:gd name="connsiteY0-2" fmla="*/ 406295 h 4872799"/>
              <a:gd name="connsiteX1-3" fmla="*/ 359283 w 359283"/>
              <a:gd name="connsiteY1-4" fmla="*/ 0 h 4872799"/>
              <a:gd name="connsiteX2-5" fmla="*/ 359283 w 359283"/>
              <a:gd name="connsiteY2-6" fmla="*/ 4872799 h 4872799"/>
              <a:gd name="connsiteX3-7" fmla="*/ 31152 w 359283"/>
              <a:gd name="connsiteY3-8" fmla="*/ 4661079 h 4872799"/>
              <a:gd name="connsiteX4" fmla="*/ 0 w 359283"/>
              <a:gd name="connsiteY4" fmla="*/ 406295 h 48727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359283" h="4872799">
                <a:moveTo>
                  <a:pt x="0" y="406295"/>
                </a:moveTo>
                <a:lnTo>
                  <a:pt x="359283" y="0"/>
                </a:lnTo>
                <a:lnTo>
                  <a:pt x="359283" y="4872799"/>
                </a:lnTo>
                <a:lnTo>
                  <a:pt x="31152" y="4661079"/>
                </a:lnTo>
                <a:cubicBezTo>
                  <a:pt x="31152" y="3276902"/>
                  <a:pt x="0" y="1790472"/>
                  <a:pt x="0" y="4062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rot="19611986">
            <a:off x="2638574" y="1530938"/>
            <a:ext cx="4652461" cy="850138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ko-KR" altLang="en-US" noProof="1" smtClean="0"/>
              <a:t>마스터 제목 스타일 편집</a:t>
            </a:r>
            <a:endParaRPr lang="zh-CN" altLang="en-US" noProof="1"/>
          </a:p>
        </p:txBody>
      </p:sp>
      <p:sp>
        <p:nvSpPr>
          <p:cNvPr id="11" name="内容占位符 10"/>
          <p:cNvSpPr>
            <a:spLocks noGrp="1"/>
          </p:cNvSpPr>
          <p:nvPr>
            <p:ph sz="quarter" idx="13"/>
          </p:nvPr>
        </p:nvSpPr>
        <p:spPr>
          <a:xfrm rot="19650102">
            <a:off x="3991246" y="3104869"/>
            <a:ext cx="3440447" cy="11729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ko-KR" altLang="en-US" noProof="1" smtClean="0"/>
              <a:t>마스터 텍스트 스타일을 편집합니다</a:t>
            </a:r>
          </a:p>
        </p:txBody>
      </p:sp>
      <p:sp>
        <p:nvSpPr>
          <p:cNvPr id="8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91F6F888-D988-4B91-8FAF-F1C1C1312D19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2022/10/16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0CB8F2F7-A935-4EF2-BC0A-F7520BBBF007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970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CC7F4BE4-339A-4733-B3C9-16270DE4C671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2022/10/16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FB96C7BF-4689-4B85-9730-5C193A825C98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9164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26E936C0-95E1-4AB5-8FBA-D6415C4EB7D3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2022/10/16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2D9F992-1633-44D2-B6A1-409251337968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7406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628467" y="365125"/>
            <a:ext cx="886883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585381" y="365125"/>
            <a:ext cx="5949952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4CBAC6C1-08A7-4C00-9B22-C6CD5B7F691D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2022/10/16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6D84C239-25A9-4C5D-96C8-18DF490CDA8A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831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7"/>
          <p:cNvSpPr>
            <a:spLocks noGrp="1"/>
          </p:cNvSpPr>
          <p:nvPr>
            <p:ph sz="quarter" idx="13"/>
          </p:nvPr>
        </p:nvSpPr>
        <p:spPr>
          <a:xfrm>
            <a:off x="628650" y="571502"/>
            <a:ext cx="7886701" cy="56499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0D028FFB-6F91-4165-AE4D-F28ECB06C31F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2022/10/16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8E14EA81-5B62-4547-BF6C-BFFAF47AFCD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7168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한국가족기업경영연구소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  </a:t>
            </a:r>
            <a:r>
              <a:rPr kumimoji="0" lang="en-US" altLang="ko-KR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(www.familybiz.or.kr)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45CE2BBA-89C4-464C-8366-A044BFC1FDE6}" type="slidenum"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74170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제목 및 다이어그램 또는 조직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SmartArt 개체 틀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ko-KR" altLang="en-US" noProof="0" smtClean="0"/>
          </a:p>
        </p:txBody>
      </p:sp>
    </p:spTree>
    <p:extLst>
      <p:ext uri="{BB962C8B-B14F-4D97-AF65-F5344CB8AC3E}">
        <p14:creationId xmlns:p14="http://schemas.microsoft.com/office/powerpoint/2010/main" val="65382648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KSO_BT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19100" y="161925"/>
            <a:ext cx="8291513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en-US" smtClean="0"/>
          </a:p>
        </p:txBody>
      </p:sp>
      <p:sp>
        <p:nvSpPr>
          <p:cNvPr id="2052" name="KSO_BC1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19100" y="1069975"/>
            <a:ext cx="8291513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  <a:cs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0667ADEE-392F-45EE-A7E4-117B41E7FFBA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2022/10/16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eaLnBrk="1" hangingPunct="1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929292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5A0E320B-DB67-4D20-BC34-D8C65A3B424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7512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rgbClr val="17656D"/>
          </a:solidFill>
          <a:latin typeface="+mj-lt"/>
          <a:ea typeface="SimHei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9pPr>
    </p:titleStyle>
    <p:bodyStyle>
      <a:lvl1pPr marL="357188" indent="-357188" algn="just" rtl="0" eaLnBrk="0" fontAlgn="base" hangingPunct="0">
        <a:lnSpc>
          <a:spcPct val="130000"/>
        </a:lnSpc>
        <a:spcBef>
          <a:spcPts val="18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"/>
        <a:defRPr sz="2400" kern="1200">
          <a:solidFill>
            <a:srgbClr val="2397A3"/>
          </a:solidFill>
          <a:latin typeface="+mn-lt"/>
          <a:ea typeface="SimHei" pitchFamily="49" charset="-122"/>
          <a:cs typeface="+mn-cs"/>
        </a:defRPr>
      </a:lvl1pPr>
      <a:lvl2pPr marL="576263" indent="-230188" algn="just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Clr>
          <a:srgbClr val="202020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SimHei" pitchFamily="49" charset="-122"/>
          <a:cs typeface="+mn-cs"/>
        </a:defRPr>
      </a:lvl2pPr>
      <a:lvl3pPr marL="11430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itchFamily="49" charset="-122"/>
          <a:cs typeface="+mn-cs"/>
        </a:defRPr>
      </a:lvl3pPr>
      <a:lvl4pPr marL="16002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itchFamily="49" charset="-122"/>
          <a:cs typeface="+mn-cs"/>
        </a:defRPr>
      </a:lvl4pPr>
      <a:lvl5pPr marL="20574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259632" y="980728"/>
            <a:ext cx="6759401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 smtClean="0"/>
              <a:t>8</a:t>
            </a:r>
            <a:r>
              <a:rPr lang="ko-KR" altLang="en-US" sz="3200" b="1" dirty="0" smtClean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 smtClean="0"/>
              <a:t>가업승계</a:t>
            </a:r>
            <a:endParaRPr lang="ko-KR" altLang="en-US" sz="3200" b="1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1012366" y="2907326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1022769" y="3639928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46251" y="2954107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70647" y="361313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246251" y="2936674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891587" y="2943888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가업승계의 성격</a:t>
            </a:r>
            <a:r>
              <a:rPr lang="en-US" altLang="ko-KR" sz="2000" b="1" dirty="0" smtClean="0">
                <a:solidFill>
                  <a:schemeClr val="bg1"/>
                </a:solidFill>
                <a:latin typeface="Arial" charset="0"/>
              </a:rPr>
              <a:t>: </a:t>
            </a:r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과정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255421" y="3679863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3703807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가업승계의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Arial" charset="0"/>
              </a:rPr>
              <a:t>고려요소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982615" y="2144613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</a:t>
            </a:r>
            <a:r>
              <a:rPr lang="en-US" altLang="ko-KR" sz="2000" dirty="0" smtClean="0"/>
              <a:t>        </a:t>
            </a:r>
            <a:r>
              <a:rPr lang="ko-KR" altLang="en-US" sz="2000" b="1" dirty="0" smtClean="0"/>
              <a:t>가업승계의 개념과 중요성</a:t>
            </a:r>
            <a:endParaRPr lang="ko-KR" altLang="en-US" sz="2000" b="1" dirty="0"/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68045" y="216236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01</a:t>
            </a:r>
            <a:endParaRPr lang="en-US" altLang="ko-KR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1067975" y="4456062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926436" y="4495066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후계자 선발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268045" y="4443986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04</a:t>
            </a:r>
            <a:endParaRPr lang="en-US" altLang="ko-KR" dirty="0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1105482" y="5258473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</a:t>
            </a:r>
            <a:r>
              <a:rPr lang="en-US" altLang="ko-KR" sz="2000" dirty="0" smtClean="0"/>
              <a:t>        </a:t>
            </a:r>
            <a:r>
              <a:rPr lang="ko-KR" altLang="en-US" sz="2000" b="1" dirty="0" smtClean="0"/>
              <a:t>가업승계의 단계와 </a:t>
            </a:r>
            <a:r>
              <a:rPr lang="ko-KR" altLang="en-US" sz="2000" b="1" dirty="0" err="1" smtClean="0"/>
              <a:t>리더십이전</a:t>
            </a:r>
            <a:endParaRPr lang="ko-KR" altLang="en-US" sz="2000" b="1" dirty="0"/>
          </a:p>
        </p:txBody>
      </p:sp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1268045" y="529721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05</a:t>
            </a:r>
            <a:endParaRPr lang="en-US" altLang="ko-KR" dirty="0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1187624" y="5967727"/>
            <a:ext cx="7218588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ko-KR" altLang="en-US" sz="2000" b="1" dirty="0" smtClean="0">
                <a:solidFill>
                  <a:prstClr val="white"/>
                </a:solidFill>
                <a:latin typeface="Arial" charset="0"/>
              </a:rPr>
              <a:t> </a:t>
            </a:r>
            <a:r>
              <a:rPr lang="ko-KR" altLang="en-US" sz="2000" b="1" dirty="0">
                <a:solidFill>
                  <a:prstClr val="white"/>
                </a:solidFill>
                <a:latin typeface="Arial" charset="0"/>
              </a:rPr>
              <a:t> </a:t>
            </a:r>
            <a:r>
              <a:rPr lang="ko-KR" altLang="en-US" sz="2000" b="1" dirty="0" smtClean="0">
                <a:solidFill>
                  <a:prstClr val="white"/>
                </a:solidFill>
                <a:latin typeface="Arial" charset="0"/>
              </a:rPr>
              <a:t>       </a:t>
            </a:r>
            <a:r>
              <a:rPr lang="ko-KR" altLang="en-US" sz="2000" b="1" dirty="0" err="1" smtClean="0">
                <a:solidFill>
                  <a:prstClr val="white"/>
                </a:solidFill>
                <a:latin typeface="Arial" charset="0"/>
              </a:rPr>
              <a:t>가업승계와</a:t>
            </a:r>
            <a:r>
              <a:rPr lang="ko-KR" altLang="en-US" sz="2000" b="1" dirty="0" smtClean="0">
                <a:solidFill>
                  <a:prstClr val="white"/>
                </a:solidFill>
                <a:latin typeface="Arial" charset="0"/>
              </a:rPr>
              <a:t> 조세</a:t>
            </a:r>
            <a:endParaRPr lang="en-US" altLang="ko-KR" sz="2000" b="1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1262856" y="596772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06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가업승계의 개념과 중요성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가업승계의 중요성과 역할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663575" y="1455738"/>
            <a:ext cx="775811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ko-KR" sz="2200" dirty="0">
                <a:solidFill>
                  <a:srgbClr val="0B44A8"/>
                </a:solidFill>
                <a:ea typeface="굴림" panose="020B0600000101010101" pitchFamily="50" charset="-127"/>
              </a:rPr>
              <a:t>“</a:t>
            </a:r>
            <a:r>
              <a:rPr kumimoji="1" lang="ko-KR" altLang="en-US" sz="2200" dirty="0" err="1">
                <a:solidFill>
                  <a:srgbClr val="0B44A8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승계계획은</a:t>
            </a:r>
            <a:r>
              <a:rPr kumimoji="1" lang="ko-KR" altLang="en-US" sz="2200" dirty="0">
                <a:solidFill>
                  <a:srgbClr val="0B44A8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가족기업의 존폐를 결정하는 아주 중요한 과제</a:t>
            </a:r>
            <a:r>
              <a:rPr kumimoji="1" lang="ko-KR" altLang="en-US" sz="2200" dirty="0">
                <a:solidFill>
                  <a:srgbClr val="0B44A8"/>
                </a:solidFill>
                <a:ea typeface="굴림" panose="020B0600000101010101" pitchFamily="50" charset="-127"/>
              </a:rPr>
              <a:t>”</a:t>
            </a:r>
            <a:endParaRPr kumimoji="1" lang="ko-KR" altLang="en-US" sz="2200" dirty="0">
              <a:solidFill>
                <a:srgbClr val="0B44A8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39750" y="2182813"/>
            <a:ext cx="2808288" cy="485775"/>
            <a:chOff x="340" y="935"/>
            <a:chExt cx="2086" cy="306"/>
          </a:xfrm>
        </p:grpSpPr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>
              <a:off x="340" y="935"/>
              <a:ext cx="2086" cy="306"/>
            </a:xfrm>
            <a:prstGeom prst="roundRect">
              <a:avLst>
                <a:gd name="adj" fmla="val 38236"/>
              </a:avLst>
            </a:prstGeom>
            <a:gradFill rotWithShape="1">
              <a:gsLst>
                <a:gs pos="0">
                  <a:srgbClr val="0B44A8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ko-KR" altLang="en-US" sz="1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399" y="956"/>
              <a:ext cx="59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ko-KR" sz="200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Ward</a:t>
              </a:r>
            </a:p>
          </p:txBody>
        </p:sp>
      </p:grpSp>
      <p:grpSp>
        <p:nvGrpSpPr>
          <p:cNvPr id="12" name="Group 23"/>
          <p:cNvGrpSpPr>
            <a:grpSpLocks/>
          </p:cNvGrpSpPr>
          <p:nvPr/>
        </p:nvGrpSpPr>
        <p:grpSpPr bwMode="auto">
          <a:xfrm>
            <a:off x="899592" y="2805133"/>
            <a:ext cx="5842000" cy="1163638"/>
            <a:chOff x="383" y="1688"/>
            <a:chExt cx="3680" cy="733"/>
          </a:xfrm>
        </p:grpSpPr>
        <p:sp>
          <p:nvSpPr>
            <p:cNvPr id="13" name="Text Box 5"/>
            <p:cNvSpPr txBox="1">
              <a:spLocks noChangeArrowheads="1"/>
            </p:cNvSpPr>
            <p:nvPr/>
          </p:nvSpPr>
          <p:spPr bwMode="auto">
            <a:xfrm>
              <a:off x="484" y="1688"/>
              <a:ext cx="3579" cy="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1800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세대를 뛰어 넘어 오랫동안 지속될 확률 매우 희박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ko-KR" sz="1800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2</a:t>
              </a:r>
              <a:r>
                <a:rPr kumimoji="1" lang="ko-KR" altLang="en-US" sz="1800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세대 동안 지속 </a:t>
              </a:r>
              <a:r>
                <a:rPr kumimoji="1" lang="en-US" altLang="ko-KR" sz="1800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: </a:t>
              </a:r>
              <a:r>
                <a:rPr kumimoji="1" lang="ko-KR" altLang="en-US" sz="1800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전체 기업의 </a:t>
              </a:r>
              <a:r>
                <a:rPr kumimoji="1" lang="ko-KR" altLang="en-US" sz="1800" dirty="0">
                  <a:solidFill>
                    <a:schemeClr val="tx1"/>
                  </a:solidFill>
                  <a:latin typeface="HY각헤드라인M" pitchFamily="18" charset="-127"/>
                  <a:ea typeface="HY각헤드라인M" pitchFamily="18" charset="-127"/>
                </a:rPr>
                <a:t>⅔</a:t>
              </a:r>
              <a:r>
                <a:rPr kumimoji="1" lang="ko-KR" altLang="en-US" sz="1800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에도 미치지 못함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ko-KR" sz="1800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3</a:t>
              </a:r>
              <a:r>
                <a:rPr kumimoji="1" lang="ko-KR" altLang="en-US" sz="1800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세대 동안 지속 </a:t>
              </a:r>
              <a:r>
                <a:rPr kumimoji="1" lang="en-US" altLang="ko-KR" sz="1800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: </a:t>
              </a:r>
              <a:r>
                <a:rPr kumimoji="1" lang="ko-KR" altLang="en-US" sz="1800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불과 </a:t>
              </a:r>
              <a:r>
                <a:rPr kumimoji="1" lang="en-US" altLang="ko-KR" sz="1800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13</a:t>
              </a:r>
              <a:r>
                <a:rPr kumimoji="1" lang="en-US" altLang="ko-KR" sz="1800" dirty="0">
                  <a:solidFill>
                    <a:schemeClr val="tx1"/>
                  </a:solidFill>
                  <a:latin typeface="HY각헤드라인M" pitchFamily="18" charset="-127"/>
                  <a:ea typeface="HY각헤드라인M" pitchFamily="18" charset="-127"/>
                </a:rPr>
                <a:t>%</a:t>
              </a:r>
            </a:p>
          </p:txBody>
        </p:sp>
        <p:pic>
          <p:nvPicPr>
            <p:cNvPr id="14" name="Picture 6" descr="354-Color Overlay r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" y="1803"/>
              <a:ext cx="1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7" descr="354-Color Overlay r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" y="2024"/>
              <a:ext cx="1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8" descr="354-Color Overlay r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" y="2244"/>
              <a:ext cx="1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13"/>
          <p:cNvGrpSpPr>
            <a:grpSpLocks/>
          </p:cNvGrpSpPr>
          <p:nvPr/>
        </p:nvGrpSpPr>
        <p:grpSpPr bwMode="auto">
          <a:xfrm>
            <a:off x="539750" y="4148138"/>
            <a:ext cx="4752975" cy="485775"/>
            <a:chOff x="340" y="935"/>
            <a:chExt cx="2086" cy="306"/>
          </a:xfrm>
        </p:grpSpPr>
        <p:sp>
          <p:nvSpPr>
            <p:cNvPr id="18" name="AutoShape 14"/>
            <p:cNvSpPr>
              <a:spLocks noChangeArrowheads="1"/>
            </p:cNvSpPr>
            <p:nvPr/>
          </p:nvSpPr>
          <p:spPr bwMode="auto">
            <a:xfrm>
              <a:off x="340" y="935"/>
              <a:ext cx="2086" cy="306"/>
            </a:xfrm>
            <a:prstGeom prst="roundRect">
              <a:avLst>
                <a:gd name="adj" fmla="val 38236"/>
              </a:avLst>
            </a:prstGeom>
            <a:gradFill rotWithShape="1">
              <a:gsLst>
                <a:gs pos="0">
                  <a:srgbClr val="0B44A8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ko-KR" altLang="en-US" sz="1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9" name="Text Box 15"/>
            <p:cNvSpPr txBox="1">
              <a:spLocks noChangeArrowheads="1"/>
            </p:cNvSpPr>
            <p:nvPr/>
          </p:nvSpPr>
          <p:spPr bwMode="auto">
            <a:xfrm>
              <a:off x="399" y="956"/>
              <a:ext cx="86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ko-KR" sz="200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Peter. Drucker</a:t>
              </a:r>
            </a:p>
          </p:txBody>
        </p:sp>
      </p:grpSp>
      <p:grpSp>
        <p:nvGrpSpPr>
          <p:cNvPr id="20" name="Group 22"/>
          <p:cNvGrpSpPr>
            <a:grpSpLocks/>
          </p:cNvGrpSpPr>
          <p:nvPr/>
        </p:nvGrpSpPr>
        <p:grpSpPr bwMode="auto">
          <a:xfrm>
            <a:off x="899592" y="4731327"/>
            <a:ext cx="7921625" cy="1173163"/>
            <a:chOff x="383" y="2926"/>
            <a:chExt cx="4990" cy="739"/>
          </a:xfrm>
        </p:grpSpPr>
        <p:sp>
          <p:nvSpPr>
            <p:cNvPr id="21" name="Text Box 11"/>
            <p:cNvSpPr txBox="1">
              <a:spLocks noChangeArrowheads="1"/>
            </p:cNvSpPr>
            <p:nvPr/>
          </p:nvSpPr>
          <p:spPr bwMode="auto">
            <a:xfrm>
              <a:off x="484" y="2926"/>
              <a:ext cx="4889" cy="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1800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위대한 영웅인 최고경영자가 </a:t>
              </a:r>
              <a:r>
                <a:rPr kumimoji="1" lang="ko-KR" altLang="en-US" sz="1800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치루어야</a:t>
              </a:r>
              <a:r>
                <a:rPr kumimoji="1" lang="ko-KR" altLang="en-US" sz="1800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할 마지막 시험은 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180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후계자의 선택</a:t>
              </a:r>
              <a:r>
                <a:rPr kumimoji="1" lang="ko-KR" altLang="en-US" sz="1800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과 선택된 후계자가 기업을 잘 경영하도록 </a:t>
              </a:r>
              <a:r>
                <a:rPr kumimoji="1" lang="ko-KR" altLang="en-US" sz="1800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양보</a:t>
              </a:r>
              <a:r>
                <a:rPr kumimoji="1" lang="ko-KR" altLang="en-US" sz="1800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하는 것이다</a:t>
              </a:r>
              <a:r>
                <a:rPr kumimoji="1" lang="en-US" altLang="ko-KR" sz="1800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.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en-US" altLang="ko-KR" sz="18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pic>
          <p:nvPicPr>
            <p:cNvPr id="22" name="Picture 12" descr="354-Color Overlay r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" y="3034"/>
              <a:ext cx="1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4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가업승계의 개념과 중요성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가업승계의 중요성과 역할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922338" y="1447800"/>
            <a:ext cx="7086600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1"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</a:t>
            </a:r>
            <a:r>
              <a:rPr kumimoji="1" lang="en-US" altLang="ko-KR" sz="1800" b="1" dirty="0" err="1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Aronoff</a:t>
            </a: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&amp; Ward (1992)</a:t>
            </a:r>
          </a:p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ko-KR" sz="1800" b="1" dirty="0" smtClean="0">
              <a:solidFill>
                <a:srgbClr val="000000"/>
              </a:solidFill>
              <a:latin typeface="휴먼명조,한컴돋움"/>
              <a:ea typeface="굴림" panose="020B0600000101010101" pitchFamily="50" charset="-127"/>
            </a:endParaRPr>
          </a:p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	</a:t>
            </a:r>
            <a:r>
              <a:rPr kumimoji="1" lang="ko-KR" altLang="en-US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가족 기업은 오직 세 가지 문제만 가지고 있는데</a:t>
            </a: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, 	</a:t>
            </a:r>
          </a:p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ko-KR" sz="1800" b="1" dirty="0" smtClean="0">
              <a:solidFill>
                <a:srgbClr val="000000"/>
              </a:solidFill>
              <a:latin typeface="휴먼명조,한컴돋움"/>
              <a:ea typeface="굴림" panose="020B0600000101010101" pitchFamily="50" charset="-127"/>
            </a:endParaRPr>
          </a:p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	</a:t>
            </a:r>
            <a:r>
              <a:rPr kumimoji="1" lang="ko-KR" altLang="en-US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첫 번째 문제는 </a:t>
            </a:r>
            <a:r>
              <a:rPr kumimoji="1" lang="ko-KR" altLang="en-US" sz="1800" b="1" dirty="0" err="1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승계요</a:t>
            </a: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, </a:t>
            </a:r>
          </a:p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ko-KR" sz="1800" b="1" dirty="0" smtClean="0">
              <a:solidFill>
                <a:srgbClr val="000000"/>
              </a:solidFill>
              <a:latin typeface="휴먼명조,한컴돋움"/>
              <a:ea typeface="굴림" panose="020B0600000101010101" pitchFamily="50" charset="-127"/>
            </a:endParaRPr>
          </a:p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	</a:t>
            </a:r>
            <a:r>
              <a:rPr kumimoji="1" lang="ko-KR" altLang="en-US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두 번째 문제도 </a:t>
            </a:r>
            <a:r>
              <a:rPr kumimoji="1" lang="ko-KR" altLang="en-US" sz="1800" b="1" dirty="0" err="1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승계요</a:t>
            </a: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, </a:t>
            </a:r>
          </a:p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ko-KR" sz="1800" b="1" dirty="0" smtClean="0">
              <a:solidFill>
                <a:srgbClr val="000000"/>
              </a:solidFill>
              <a:latin typeface="휴먼명조,한컴돋움"/>
              <a:ea typeface="굴림" panose="020B0600000101010101" pitchFamily="50" charset="-127"/>
            </a:endParaRPr>
          </a:p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	</a:t>
            </a:r>
            <a:r>
              <a:rPr kumimoji="1" lang="ko-KR" altLang="en-US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마지막 세 번째 문제도 승계다</a:t>
            </a: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. </a:t>
            </a:r>
          </a:p>
        </p:txBody>
      </p:sp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922338" y="4146570"/>
            <a:ext cx="7086600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1"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923925" y="4319588"/>
            <a:ext cx="7085013" cy="16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  </a:t>
            </a:r>
            <a:r>
              <a:rPr kumimoji="1" lang="en-US" altLang="ko-KR" sz="1800" b="1" dirty="0" err="1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Lansberg</a:t>
            </a: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(1988) </a:t>
            </a:r>
          </a:p>
          <a:p>
            <a:pPr algn="l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     </a:t>
            </a:r>
            <a:r>
              <a:rPr kumimoji="1" lang="ko-KR" altLang="en-US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모든 사람들은 승계 문제를 피하려고만 하는데</a:t>
            </a:r>
          </a:p>
          <a:p>
            <a:pPr algn="l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ko-KR" altLang="en-US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     이 자체가 가장 큰 문제이며 </a:t>
            </a:r>
            <a:endParaRPr kumimoji="1" lang="en-US" altLang="ko-KR" sz="1800" b="1" dirty="0" smtClean="0">
              <a:solidFill>
                <a:srgbClr val="000000"/>
              </a:solidFill>
              <a:latin typeface="휴먼명조,한컴돋움"/>
              <a:ea typeface="굴림" panose="020B0600000101010101" pitchFamily="50" charset="-127"/>
            </a:endParaRPr>
          </a:p>
          <a:p>
            <a:pPr algn="l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     </a:t>
            </a:r>
            <a:r>
              <a:rPr kumimoji="1" lang="ko-KR" altLang="en-US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이는 </a:t>
            </a:r>
            <a:r>
              <a:rPr kumimoji="1" lang="ko-KR" altLang="en-US" sz="1800" b="1" dirty="0" err="1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승계음모</a:t>
            </a: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(conspiracy)</a:t>
            </a:r>
            <a:r>
              <a:rPr kumimoji="1" lang="ko-KR" altLang="en-US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다</a:t>
            </a:r>
          </a:p>
        </p:txBody>
      </p:sp>
      <p:pic>
        <p:nvPicPr>
          <p:cNvPr id="28" name="Picture 6" descr="354-Color Overlay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83" y="1498322"/>
            <a:ext cx="19685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6" descr="354-Color Overlay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64" y="4437112"/>
            <a:ext cx="19685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89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가업승계의 개념과 중요성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가업승계의 중요성과 역할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984760" y="1991649"/>
            <a:ext cx="7086600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1"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</a:t>
            </a:r>
          </a:p>
        </p:txBody>
      </p:sp>
      <p:pic>
        <p:nvPicPr>
          <p:cNvPr id="28" name="Picture 6" descr="354-Color Overlay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760" y="2070854"/>
            <a:ext cx="19685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122763" y="1701522"/>
            <a:ext cx="708342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ko-KR" sz="1800" b="1" dirty="0" smtClean="0">
              <a:solidFill>
                <a:srgbClr val="000000"/>
              </a:solidFill>
              <a:latin typeface="휴먼명조,한컴돋움"/>
              <a:ea typeface="굴림" panose="020B0600000101010101" pitchFamily="50" charset="-127"/>
            </a:endParaRPr>
          </a:p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err="1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Danco</a:t>
            </a: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(1982) </a:t>
            </a:r>
          </a:p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endParaRPr kumimoji="1" lang="en-US" altLang="ko-KR" sz="1800" b="1" dirty="0" smtClean="0">
              <a:solidFill>
                <a:srgbClr val="000000"/>
              </a:solidFill>
              <a:latin typeface="휴먼명조,한컴돋움"/>
              <a:ea typeface="굴림" panose="020B0600000101010101" pitchFamily="50" charset="-127"/>
            </a:endParaRPr>
          </a:p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 </a:t>
            </a:r>
            <a:r>
              <a:rPr kumimoji="1" lang="ko-KR" altLang="en-US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만약 스스로 </a:t>
            </a:r>
            <a:r>
              <a:rPr kumimoji="1" lang="ko-KR" altLang="en-US" sz="1800" b="1" dirty="0" err="1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승계전략을</a:t>
            </a:r>
            <a:r>
              <a:rPr kumimoji="1" lang="ko-KR" altLang="en-US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세우지 않으면</a:t>
            </a: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, </a:t>
            </a:r>
            <a:r>
              <a:rPr kumimoji="1" lang="ko-KR" altLang="en-US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당신의 가족과 		</a:t>
            </a:r>
          </a:p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ko-KR" altLang="en-US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	기업은 변호사의 손에 존폐가 달려있게 된다</a:t>
            </a: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. </a:t>
            </a:r>
          </a:p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ko-KR" sz="1800" b="1" dirty="0" smtClean="0">
              <a:solidFill>
                <a:srgbClr val="000000"/>
              </a:solidFill>
              <a:latin typeface="휴먼명조,한컴돋움"/>
              <a:ea typeface="굴림" panose="020B0600000101010101" pitchFamily="50" charset="-127"/>
            </a:endParaRPr>
          </a:p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 </a:t>
            </a:r>
            <a:r>
              <a:rPr kumimoji="1" lang="ko-KR" altLang="en-US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승계와 관련된 후계자 선발이나 이들의 교육을 무시하는 것은</a:t>
            </a:r>
          </a:p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ko-KR" altLang="en-US" sz="1800" b="1" dirty="0" smtClean="0">
              <a:solidFill>
                <a:srgbClr val="000000"/>
              </a:solidFill>
              <a:latin typeface="휴먼명조,한컴돋움"/>
              <a:ea typeface="굴림" panose="020B0600000101010101" pitchFamily="50" charset="-127"/>
            </a:endParaRPr>
          </a:p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ko-KR" altLang="en-US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  </a:t>
            </a:r>
            <a:r>
              <a:rPr kumimoji="1" lang="ko-KR" altLang="en-US" sz="1800" b="1" dirty="0" smtClean="0">
                <a:solidFill>
                  <a:srgbClr val="000000"/>
                </a:solidFill>
                <a:ea typeface="굴림" panose="020B0600000101010101" pitchFamily="50" charset="-127"/>
              </a:rPr>
              <a:t>“</a:t>
            </a:r>
            <a:r>
              <a:rPr kumimoji="1" lang="ko-KR" altLang="en-US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가족기업을 </a:t>
            </a:r>
            <a:r>
              <a:rPr kumimoji="1" lang="ko-KR" altLang="en-US" sz="1800" b="1" dirty="0" smtClean="0">
                <a:solidFill>
                  <a:srgbClr val="FF0000"/>
                </a:solidFill>
                <a:latin typeface="휴먼명조,한컴돋움"/>
                <a:ea typeface="굴림" panose="020B0600000101010101" pitchFamily="50" charset="-127"/>
              </a:rPr>
              <a:t>안락사</a:t>
            </a:r>
            <a:r>
              <a:rPr kumimoji="1" lang="ko-KR" altLang="en-US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시키는 것</a:t>
            </a: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“</a:t>
            </a:r>
          </a:p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" pitchFamily="2" charset="-127"/>
                <a:ea typeface="굴림" panose="020B0600000101010101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039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가업승계의 개념과 중요성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가업승계의 중요성과 역할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</a:t>
            </a:r>
          </a:p>
        </p:txBody>
      </p:sp>
      <p:sp>
        <p:nvSpPr>
          <p:cNvPr id="9" name="矩形 10"/>
          <p:cNvSpPr/>
          <p:nvPr/>
        </p:nvSpPr>
        <p:spPr>
          <a:xfrm>
            <a:off x="587375" y="1581924"/>
            <a:ext cx="7969250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en-US" sz="2000" b="1" dirty="0" smtClean="0">
                <a:solidFill>
                  <a:srgbClr val="0B44A8"/>
                </a:solidFill>
                <a:sym typeface="SimHei" pitchFamily="49" charset="-122"/>
              </a:rPr>
              <a:t>미국  </a:t>
            </a:r>
            <a:r>
              <a:rPr lang="en-US" altLang="ko-KR" sz="2000" b="1" dirty="0" smtClean="0">
                <a:solidFill>
                  <a:srgbClr val="0B44A8"/>
                </a:solidFill>
                <a:sym typeface="SimHei" pitchFamily="49" charset="-122"/>
              </a:rPr>
              <a:t>(2002</a:t>
            </a:r>
            <a:r>
              <a:rPr lang="ko-KR" altLang="en-US" sz="2000" b="1" dirty="0" smtClean="0">
                <a:solidFill>
                  <a:srgbClr val="0B44A8"/>
                </a:solidFill>
                <a:sym typeface="SimHei" pitchFamily="49" charset="-122"/>
              </a:rPr>
              <a:t>년</a:t>
            </a:r>
            <a:r>
              <a:rPr lang="en-US" altLang="ko-KR" sz="2000" b="1" dirty="0" smtClean="0">
                <a:solidFill>
                  <a:srgbClr val="0B44A8"/>
                </a:solidFill>
                <a:sym typeface="SimHei" pitchFamily="49" charset="-122"/>
              </a:rPr>
              <a:t>)</a:t>
            </a:r>
            <a:r>
              <a:rPr lang="ko-KR" altLang="en-US" sz="2000" b="1" dirty="0" smtClean="0">
                <a:solidFill>
                  <a:srgbClr val="0B44A8"/>
                </a:solidFill>
                <a:sym typeface="SimHei" pitchFamily="49" charset="-122"/>
              </a:rPr>
              <a:t> 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sym typeface="SimHei" pitchFamily="49" charset="-122"/>
              </a:rPr>
              <a:t>향후 </a:t>
            </a:r>
            <a:r>
              <a:rPr lang="en-US" altLang="ko-KR" dirty="0" smtClean="0">
                <a:sym typeface="SimHei" pitchFamily="49" charset="-122"/>
              </a:rPr>
              <a:t>5</a:t>
            </a:r>
            <a:r>
              <a:rPr lang="ko-KR" altLang="en-US" dirty="0" smtClean="0">
                <a:sym typeface="SimHei" pitchFamily="49" charset="-122"/>
              </a:rPr>
              <a:t>년 이내에 리더가 바뀔 것 </a:t>
            </a:r>
            <a:r>
              <a:rPr lang="en-US" altLang="ko-KR" dirty="0" smtClean="0">
                <a:sym typeface="SimHei" pitchFamily="49" charset="-122"/>
              </a:rPr>
              <a:t>: 39.4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%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sym typeface="SimHei" pitchFamily="49" charset="-122"/>
              </a:rPr>
              <a:t>향후 </a:t>
            </a:r>
            <a:r>
              <a:rPr lang="en-US" altLang="ko-KR" dirty="0" smtClean="0">
                <a:sym typeface="SimHei" pitchFamily="49" charset="-122"/>
              </a:rPr>
              <a:t>10</a:t>
            </a:r>
            <a:r>
              <a:rPr lang="ko-KR" altLang="en-US" dirty="0" smtClean="0">
                <a:sym typeface="SimHei" pitchFamily="49" charset="-122"/>
              </a:rPr>
              <a:t>년 이내 </a:t>
            </a:r>
            <a:r>
              <a:rPr lang="en-US" altLang="ko-KR" dirty="0" smtClean="0">
                <a:sym typeface="SimHei" pitchFamily="49" charset="-122"/>
              </a:rPr>
              <a:t>: </a:t>
            </a:r>
            <a:r>
              <a:rPr lang="ko-KR" altLang="en-US" dirty="0" smtClean="0">
                <a:sym typeface="SimHei" pitchFamily="49" charset="-122"/>
              </a:rPr>
              <a:t>과반수 이상 </a:t>
            </a:r>
            <a:r>
              <a:rPr lang="en-US" altLang="ko-KR" dirty="0" smtClean="0">
                <a:sym typeface="SimHei" pitchFamily="49" charset="-122"/>
              </a:rPr>
              <a:t>(55.7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%</a:t>
            </a:r>
            <a:r>
              <a:rPr lang="en-US" altLang="ko-KR" dirty="0" smtClean="0">
                <a:sym typeface="SimHei" pitchFamily="49" charset="-122"/>
              </a:rPr>
              <a:t>) </a:t>
            </a:r>
            <a:r>
              <a:rPr lang="ko-KR" altLang="en-US" dirty="0" smtClean="0">
                <a:sym typeface="SimHei" pitchFamily="49" charset="-122"/>
              </a:rPr>
              <a:t>은퇴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sym typeface="SimHei" pitchFamily="49" charset="-122"/>
              </a:rPr>
              <a:t>현 </a:t>
            </a:r>
            <a:r>
              <a:rPr lang="en-US" altLang="ko-KR" dirty="0" smtClean="0">
                <a:sym typeface="SimHei" pitchFamily="49" charset="-122"/>
              </a:rPr>
              <a:t>CEO</a:t>
            </a:r>
            <a:r>
              <a:rPr lang="ko-KR" altLang="en-US" dirty="0" smtClean="0">
                <a:sym typeface="SimHei" pitchFamily="49" charset="-122"/>
              </a:rPr>
              <a:t>의 </a:t>
            </a:r>
            <a:r>
              <a:rPr lang="en-US" altLang="ko-KR" dirty="0" smtClean="0">
                <a:sym typeface="SimHei" pitchFamily="49" charset="-122"/>
              </a:rPr>
              <a:t>13.4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%</a:t>
            </a:r>
            <a:r>
              <a:rPr lang="en-US" altLang="ko-KR" dirty="0" smtClean="0">
                <a:sym typeface="SimHei" pitchFamily="49" charset="-122"/>
              </a:rPr>
              <a:t> : </a:t>
            </a:r>
            <a:r>
              <a:rPr lang="ko-KR" altLang="en-US" dirty="0" smtClean="0">
                <a:sym typeface="SimHei" pitchFamily="49" charset="-122"/>
              </a:rPr>
              <a:t>결코 은퇴하지 않을 것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dirty="0" smtClean="0">
                <a:sym typeface="SimHei" pitchFamily="49" charset="-122"/>
              </a:rPr>
              <a:t>(</a:t>
            </a:r>
            <a:r>
              <a:rPr lang="ko-KR" altLang="en-US" dirty="0" smtClean="0">
                <a:sym typeface="SimHei" pitchFamily="49" charset="-122"/>
              </a:rPr>
              <a:t>자료 </a:t>
            </a:r>
            <a:r>
              <a:rPr lang="en-US" altLang="ko-KR" dirty="0" smtClean="0">
                <a:sym typeface="SimHei" pitchFamily="49" charset="-122"/>
              </a:rPr>
              <a:t>: Mass Mutual Financial Group, Raymond Institute, 2003)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dirty="0" smtClean="0">
              <a:latin typeface="HY각헤드라인M" pitchFamily="18" charset="-127"/>
              <a:ea typeface="HY각헤드라인M" pitchFamily="18" charset="-127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en-US" sz="2000" b="1" dirty="0" smtClean="0">
                <a:solidFill>
                  <a:srgbClr val="0000FF"/>
                </a:solidFill>
              </a:rPr>
              <a:t>유럽 </a:t>
            </a:r>
            <a:r>
              <a:rPr lang="ko-KR" altLang="en-US" sz="2000" b="1" dirty="0" smtClean="0"/>
              <a:t> 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sym typeface="SimHei" pitchFamily="49" charset="-122"/>
              </a:rPr>
              <a:t>향후 </a:t>
            </a:r>
            <a:r>
              <a:rPr lang="en-US" altLang="ko-KR" dirty="0" smtClean="0">
                <a:sym typeface="SimHei" pitchFamily="49" charset="-122"/>
              </a:rPr>
              <a:t>5</a:t>
            </a:r>
            <a:r>
              <a:rPr lang="ko-KR" altLang="en-US" dirty="0" smtClean="0">
                <a:sym typeface="SimHei" pitchFamily="49" charset="-122"/>
              </a:rPr>
              <a:t>년 이내 승계문제에 직면 </a:t>
            </a:r>
            <a:r>
              <a:rPr lang="en-US" altLang="ko-KR" dirty="0" smtClean="0">
                <a:sym typeface="SimHei" pitchFamily="49" charset="-122"/>
              </a:rPr>
              <a:t>: 5</a:t>
            </a:r>
            <a:r>
              <a:rPr lang="ko-KR" altLang="en-US" dirty="0" smtClean="0">
                <a:sym typeface="SimHei" pitchFamily="49" charset="-122"/>
              </a:rPr>
              <a:t>백만 사 이상</a:t>
            </a:r>
            <a:r>
              <a:rPr lang="en-US" altLang="ko-KR" dirty="0" smtClean="0">
                <a:sym typeface="SimHei" pitchFamily="49" charset="-122"/>
              </a:rPr>
              <a:t>(</a:t>
            </a:r>
            <a:r>
              <a:rPr lang="ko-KR" altLang="en-US" dirty="0" smtClean="0">
                <a:sym typeface="SimHei" pitchFamily="49" charset="-122"/>
              </a:rPr>
              <a:t>총 기업의 </a:t>
            </a:r>
            <a:r>
              <a:rPr lang="en-US" altLang="ko-KR" dirty="0" smtClean="0">
                <a:sym typeface="SimHei" pitchFamily="49" charset="-122"/>
              </a:rPr>
              <a:t>30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%</a:t>
            </a:r>
            <a:r>
              <a:rPr lang="en-US" altLang="ko-KR" dirty="0" smtClean="0">
                <a:sym typeface="SimHei" pitchFamily="49" charset="-122"/>
              </a:rPr>
              <a:t> </a:t>
            </a:r>
            <a:r>
              <a:rPr lang="ko-KR" altLang="en-US" dirty="0" smtClean="0">
                <a:sym typeface="SimHei" pitchFamily="49" charset="-122"/>
              </a:rPr>
              <a:t>정도</a:t>
            </a:r>
            <a:r>
              <a:rPr lang="en-US" altLang="ko-KR" dirty="0" smtClean="0">
                <a:sym typeface="SimHei" pitchFamily="49" charset="-122"/>
              </a:rPr>
              <a:t>)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sym typeface="SimHei" pitchFamily="49" charset="-122"/>
              </a:rPr>
              <a:t>기업의 약 </a:t>
            </a:r>
            <a:r>
              <a:rPr lang="en-US" altLang="ko-KR" dirty="0" smtClean="0">
                <a:sym typeface="SimHei" pitchFamily="49" charset="-122"/>
              </a:rPr>
              <a:t>1</a:t>
            </a:r>
            <a:r>
              <a:rPr lang="ko-KR" altLang="en-US" dirty="0" smtClean="0">
                <a:sym typeface="SimHei" pitchFamily="49" charset="-122"/>
              </a:rPr>
              <a:t>백</a:t>
            </a:r>
            <a:r>
              <a:rPr lang="en-US" altLang="ko-KR" dirty="0" smtClean="0">
                <a:sym typeface="SimHei" pitchFamily="49" charset="-122"/>
              </a:rPr>
              <a:t>5</a:t>
            </a:r>
            <a:r>
              <a:rPr lang="ko-KR" altLang="en-US" dirty="0" smtClean="0">
                <a:sym typeface="SimHei" pitchFamily="49" charset="-122"/>
              </a:rPr>
              <a:t>십만 사는 승계계획의 결핍으로 사라질 것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sym typeface="SimHei" pitchFamily="49" charset="-122"/>
              </a:rPr>
              <a:t>그 여파로 약 </a:t>
            </a:r>
            <a:r>
              <a:rPr lang="en-US" altLang="ko-KR" dirty="0" smtClean="0">
                <a:sym typeface="SimHei" pitchFamily="49" charset="-122"/>
              </a:rPr>
              <a:t>6</a:t>
            </a:r>
            <a:r>
              <a:rPr lang="ko-KR" altLang="en-US" dirty="0" smtClean="0">
                <a:sym typeface="SimHei" pitchFamily="49" charset="-122"/>
              </a:rPr>
              <a:t>백</a:t>
            </a:r>
            <a:r>
              <a:rPr lang="en-US" altLang="ko-KR" dirty="0" smtClean="0">
                <a:sym typeface="SimHei" pitchFamily="49" charset="-122"/>
              </a:rPr>
              <a:t>3</a:t>
            </a:r>
            <a:r>
              <a:rPr lang="ko-KR" altLang="en-US" dirty="0" smtClean="0">
                <a:sym typeface="SimHei" pitchFamily="49" charset="-122"/>
              </a:rPr>
              <a:t>십만 명이 일자리를 잃을 것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ko-KR" dirty="0" smtClean="0">
                <a:sym typeface="SimHei" pitchFamily="49" charset="-122"/>
              </a:rPr>
              <a:t>(</a:t>
            </a:r>
            <a:r>
              <a:rPr lang="ko-KR" altLang="en-US" dirty="0" smtClean="0">
                <a:sym typeface="SimHei" pitchFamily="49" charset="-122"/>
              </a:rPr>
              <a:t>자료 </a:t>
            </a:r>
            <a:r>
              <a:rPr lang="en-US" altLang="ko-KR" dirty="0" smtClean="0">
                <a:sym typeface="SimHei" pitchFamily="49" charset="-122"/>
              </a:rPr>
              <a:t>: http: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//</a:t>
            </a:r>
            <a:r>
              <a:rPr lang="en-US" altLang="ko-KR" dirty="0" smtClean="0">
                <a:sym typeface="SimHei" pitchFamily="49" charset="-122"/>
              </a:rPr>
              <a:t>courses.bus.ualberta.ca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/</a:t>
            </a:r>
            <a:r>
              <a:rPr lang="en-US" altLang="ko-KR" dirty="0" smtClean="0">
                <a:sym typeface="SimHei" pitchFamily="49" charset="-122"/>
              </a:rPr>
              <a:t>orga488-reay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/</a:t>
            </a:r>
            <a:r>
              <a:rPr lang="en-US" altLang="ko-KR" dirty="0" smtClean="0">
                <a:sym typeface="SimHei" pitchFamily="49" charset="-122"/>
              </a:rPr>
              <a:t>, Family firms in France)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endParaRPr lang="en-US" altLang="ko-KR" dirty="0" smtClean="0">
              <a:latin typeface="SimHei" pitchFamily="49" charset="-122"/>
              <a:sym typeface="SimHei" pitchFamily="49" charset="-122"/>
            </a:endParaRPr>
          </a:p>
          <a:p>
            <a:pPr eaLnBrk="1" hangingPunct="1">
              <a:lnSpc>
                <a:spcPct val="130000"/>
              </a:lnSpc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en-US" sz="2000" b="1" dirty="0" smtClean="0">
                <a:solidFill>
                  <a:srgbClr val="0000FF"/>
                </a:solidFill>
                <a:latin typeface="SimHei" pitchFamily="49" charset="-122"/>
                <a:sym typeface="SimHei" pitchFamily="49" charset="-122"/>
              </a:rPr>
              <a:t>호주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 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오너의 약 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70%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는 승계 및 은퇴계획이 중요하다고 믿음</a:t>
            </a:r>
            <a:endParaRPr lang="en-US" altLang="ko-KR" dirty="0" smtClean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이들 중 단지 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12%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만이 성문화된 서류를 가지고 있음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(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자료 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: </a:t>
            </a:r>
            <a:r>
              <a:rPr lang="en-US" altLang="ko-KR" dirty="0" err="1" smtClean="0">
                <a:latin typeface="SimHei" pitchFamily="49" charset="-122"/>
                <a:sym typeface="SimHei" pitchFamily="49" charset="-122"/>
              </a:rPr>
              <a:t>Smymios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, 1997)</a:t>
            </a:r>
            <a:endParaRPr lang="en-US" altLang="ko-KR" dirty="0" smtClean="0">
              <a:latin typeface="SimHei" pitchFamily="49" charset="-122"/>
              <a:ea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en-US" altLang="ko-KR" dirty="0" smtClean="0">
              <a:sym typeface="SimHei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000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가업승계의 개념과 중요성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가업승계의 중요성과 역할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</a:t>
            </a:r>
          </a:p>
        </p:txBody>
      </p:sp>
      <p:sp>
        <p:nvSpPr>
          <p:cNvPr id="10" name="矩形 10"/>
          <p:cNvSpPr/>
          <p:nvPr/>
        </p:nvSpPr>
        <p:spPr>
          <a:xfrm>
            <a:off x="553519" y="1366223"/>
            <a:ext cx="7969250" cy="2066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en-US" sz="2000" b="1" dirty="0" smtClean="0">
                <a:solidFill>
                  <a:srgbClr val="0B44A8"/>
                </a:solidFill>
                <a:sym typeface="SimHei" pitchFamily="49" charset="-122"/>
              </a:rPr>
              <a:t>일본</a:t>
            </a:r>
            <a:endParaRPr lang="en-US" altLang="ko-KR" sz="2000" b="1" dirty="0" smtClean="0">
              <a:solidFill>
                <a:srgbClr val="0B44A8"/>
              </a:solidFill>
              <a:sym typeface="SimHei" pitchFamily="49" charset="-122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altLang="ko-KR" dirty="0" smtClean="0">
                <a:sym typeface="SimHei" pitchFamily="49" charset="-122"/>
              </a:rPr>
              <a:t>2025</a:t>
            </a:r>
            <a:r>
              <a:rPr lang="ko-KR" altLang="en-US" dirty="0" smtClean="0">
                <a:sym typeface="SimHei" pitchFamily="49" charset="-122"/>
              </a:rPr>
              <a:t>년 전체 중소기업의 </a:t>
            </a:r>
            <a:r>
              <a:rPr lang="en-US" altLang="ko-KR" dirty="0" smtClean="0">
                <a:sym typeface="SimHei" pitchFamily="49" charset="-122"/>
              </a:rPr>
              <a:t>60%(245</a:t>
            </a:r>
            <a:r>
              <a:rPr lang="ko-KR" altLang="en-US" dirty="0" smtClean="0">
                <a:sym typeface="SimHei" pitchFamily="49" charset="-122"/>
              </a:rPr>
              <a:t>만개</a:t>
            </a:r>
            <a:r>
              <a:rPr lang="en-US" altLang="ko-KR" dirty="0" smtClean="0">
                <a:sym typeface="SimHei" pitchFamily="49" charset="-122"/>
              </a:rPr>
              <a:t>)</a:t>
            </a:r>
            <a:r>
              <a:rPr lang="ko-KR" altLang="en-US" dirty="0" smtClean="0">
                <a:sym typeface="SimHei" pitchFamily="49" charset="-122"/>
              </a:rPr>
              <a:t>의 </a:t>
            </a:r>
            <a:r>
              <a:rPr lang="en-US" altLang="ko-KR" dirty="0" smtClean="0">
                <a:sym typeface="SimHei" pitchFamily="49" charset="-122"/>
              </a:rPr>
              <a:t>CEO</a:t>
            </a:r>
            <a:r>
              <a:rPr lang="ko-KR" altLang="en-US" dirty="0" smtClean="0">
                <a:sym typeface="SimHei" pitchFamily="49" charset="-122"/>
              </a:rPr>
              <a:t>가 </a:t>
            </a:r>
            <a:r>
              <a:rPr lang="en-US" altLang="ko-KR" dirty="0" smtClean="0">
                <a:sym typeface="SimHei" pitchFamily="49" charset="-122"/>
              </a:rPr>
              <a:t>70</a:t>
            </a:r>
            <a:r>
              <a:rPr lang="ko-KR" altLang="en-US" dirty="0" smtClean="0">
                <a:sym typeface="SimHei" pitchFamily="49" charset="-122"/>
              </a:rPr>
              <a:t>세 넘을 것</a:t>
            </a:r>
            <a:r>
              <a:rPr lang="en-US" altLang="ko-KR" dirty="0" smtClean="0">
                <a:sym typeface="SimHei" pitchFamily="49" charset="-122"/>
              </a:rPr>
              <a:t>.</a:t>
            </a:r>
            <a:endParaRPr lang="en-US" altLang="ko-KR" dirty="0" smtClean="0">
              <a:latin typeface="HY각헤드라인M" pitchFamily="18" charset="-127"/>
              <a:ea typeface="HY각헤드라인M" pitchFamily="18" charset="-127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ko-KR" altLang="en-US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     이 중 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127</a:t>
            </a:r>
            <a:r>
              <a:rPr lang="ko-KR" altLang="en-US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만개 기업이 후계자를 찾지 못할 것으로 예측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.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en-US" altLang="ko-KR" dirty="0">
              <a:latin typeface="HY각헤드라인M" pitchFamily="18" charset="-127"/>
              <a:ea typeface="HY각헤드라인M" pitchFamily="18" charset="-127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2025</a:t>
            </a:r>
            <a:r>
              <a:rPr lang="ko-KR" altLang="en-US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년 중소기업 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73</a:t>
            </a:r>
            <a:r>
              <a:rPr lang="ko-KR" altLang="en-US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만개가 폐업해 약 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650</a:t>
            </a:r>
            <a:r>
              <a:rPr lang="ko-KR" altLang="en-US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만 명이 일자리를 잃음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,</a:t>
            </a:r>
          </a:p>
          <a:p>
            <a:pPr marL="0" indent="0" algn="just" eaLnBrk="1" hangingPunct="1">
              <a:buClr>
                <a:srgbClr val="0000FF"/>
              </a:buClr>
              <a:defRPr/>
            </a:pPr>
            <a:r>
              <a:rPr lang="en-US" altLang="ko-KR" dirty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 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   22</a:t>
            </a:r>
            <a:r>
              <a:rPr lang="ko-KR" altLang="en-US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조엔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(</a:t>
            </a:r>
            <a:r>
              <a:rPr lang="ko-KR" altLang="en-US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약 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238</a:t>
            </a:r>
            <a:r>
              <a:rPr lang="ko-KR" altLang="en-US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조원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)</a:t>
            </a:r>
            <a:r>
              <a:rPr lang="ko-KR" altLang="en-US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의 국내총생산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(GDP)</a:t>
            </a:r>
            <a:r>
              <a:rPr lang="ko-KR" altLang="en-US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이 사라질 것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(</a:t>
            </a:r>
            <a:r>
              <a:rPr lang="ko-KR" altLang="en-US" dirty="0" err="1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일본경제산업성</a:t>
            </a:r>
            <a:r>
              <a:rPr lang="en-US" altLang="ko-KR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)</a:t>
            </a:r>
            <a:r>
              <a:rPr lang="ko-KR" altLang="en-US" dirty="0" smtClean="0">
                <a:latin typeface="HY각헤드라인M" pitchFamily="18" charset="-127"/>
                <a:ea typeface="HY각헤드라인M" pitchFamily="18" charset="-127"/>
                <a:sym typeface="SimHei" pitchFamily="49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97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가업승계의 개념과 중요성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가업승계의 중요성과 역할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</a:t>
            </a:r>
          </a:p>
        </p:txBody>
      </p:sp>
      <p:sp>
        <p:nvSpPr>
          <p:cNvPr id="8" name="矩形 7"/>
          <p:cNvSpPr/>
          <p:nvPr/>
        </p:nvSpPr>
        <p:spPr>
          <a:xfrm>
            <a:off x="528637" y="3973512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charset="0"/>
              <a:buNone/>
              <a:defRPr/>
            </a:pPr>
            <a:r>
              <a:rPr lang="en-US" altLang="ko-KR" sz="1600" b="1" noProof="1">
                <a:solidFill>
                  <a:srgbClr val="000000"/>
                </a:solidFill>
                <a:latin typeface="HY울릉도M" charset="0"/>
                <a:ea typeface="HY울릉도M" charset="0"/>
              </a:rPr>
              <a:t>&lt;</a:t>
            </a:r>
            <a:r>
              <a:rPr lang="ko-KR" altLang="en-US" sz="1600" b="1" noProof="1">
                <a:solidFill>
                  <a:srgbClr val="000000"/>
                </a:solidFill>
                <a:latin typeface="HY울릉도M" charset="0"/>
                <a:ea typeface="HY울릉도M" charset="0"/>
              </a:rPr>
              <a:t>표</a:t>
            </a:r>
            <a:r>
              <a:rPr lang="en-US" altLang="ko-KR" sz="1600" b="1" noProof="1">
                <a:solidFill>
                  <a:srgbClr val="000000"/>
                </a:solidFill>
                <a:latin typeface="HY울릉도M" charset="0"/>
                <a:ea typeface="HY울릉도M" charset="0"/>
              </a:rPr>
              <a:t>8-1&gt;</a:t>
            </a:r>
            <a:r>
              <a:rPr lang="ko-KR" altLang="en-US" sz="1600" b="1" noProof="1">
                <a:solidFill>
                  <a:srgbClr val="000000"/>
                </a:solidFill>
                <a:latin typeface="HY울릉도M" charset="0"/>
                <a:ea typeface="HY울릉도M" charset="0"/>
              </a:rPr>
              <a:t> 우리나라 중소제조업의 경영자 연령별 구성비</a:t>
            </a:r>
            <a:r>
              <a:rPr lang="ko-KR" altLang="en-US" sz="1600" noProof="1">
                <a:solidFill>
                  <a:srgbClr val="000000"/>
                </a:solidFill>
                <a:latin typeface="굴림체" charset="0"/>
                <a:ea typeface="굴림체" charset="0"/>
              </a:rPr>
              <a:t> </a:t>
            </a:r>
          </a:p>
        </p:txBody>
      </p:sp>
      <p:graphicFrame>
        <p:nvGraphicFramePr>
          <p:cNvPr id="11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12789"/>
              </p:ext>
            </p:extLst>
          </p:nvPr>
        </p:nvGraphicFramePr>
        <p:xfrm>
          <a:off x="1016000" y="4751388"/>
          <a:ext cx="6946901" cy="1204911"/>
        </p:xfrm>
        <a:graphic>
          <a:graphicData uri="http://schemas.openxmlformats.org/drawingml/2006/table">
            <a:tbl>
              <a:tblPr/>
              <a:tblGrid>
                <a:gridCol w="686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2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8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8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08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62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921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8" marR="91448" marT="45732" marB="4573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30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 미만 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30~39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 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40~49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 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50~59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 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60~69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70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세이상 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평균연령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81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1993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년   </a:t>
                      </a:r>
                    </a:p>
                  </a:txBody>
                  <a:tcPr marL="91448" marR="91448" marT="45732" marB="4573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0.5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16.5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40.3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32.1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9.1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1.5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48.2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88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2012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년  </a:t>
                      </a:r>
                    </a:p>
                  </a:txBody>
                  <a:tcPr marL="91448" marR="91448" marT="45732" marB="4573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0.4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6.6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33.5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45.4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11.9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2.2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51.3</a:t>
                      </a:r>
                    </a:p>
                  </a:txBody>
                  <a:tcPr marL="91448" marR="91448" marT="45732" marB="4573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1014413" y="5846763"/>
            <a:ext cx="6913562" cy="547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SzPct val="100000"/>
              <a:buFont typeface="Wingdings" charset="0"/>
              <a:buNone/>
              <a:defRPr/>
            </a:pPr>
            <a:r>
              <a:rPr lang="ko-KR" altLang="en-US" sz="1000" noProof="1">
                <a:solidFill>
                  <a:srgbClr val="000000"/>
                </a:solidFill>
                <a:latin typeface="굴림체" charset="0"/>
                <a:ea typeface="굴림체" charset="0"/>
              </a:rPr>
              <a:t>자료: 중소기업청, 중소기업중앙회</a:t>
            </a:r>
          </a:p>
        </p:txBody>
      </p:sp>
      <p:sp>
        <p:nvSpPr>
          <p:cNvPr id="13" name="矩形 10"/>
          <p:cNvSpPr/>
          <p:nvPr/>
        </p:nvSpPr>
        <p:spPr>
          <a:xfrm>
            <a:off x="272592" y="1458911"/>
            <a:ext cx="8682037" cy="2416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ko-KR" altLang="en-US" sz="2000" b="1" dirty="0" smtClean="0">
              <a:solidFill>
                <a:srgbClr val="0B44A8"/>
              </a:solidFill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en-US" altLang="ko-KR" sz="2000" b="1" dirty="0" smtClean="0">
              <a:solidFill>
                <a:srgbClr val="0B44A8"/>
              </a:solidFill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en-US" sz="2000" b="1" dirty="0" smtClean="0">
                <a:solidFill>
                  <a:srgbClr val="0B44A8"/>
                </a:solidFill>
                <a:sym typeface="SimHei" pitchFamily="49" charset="-122"/>
              </a:rPr>
              <a:t>우리나라 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중소기업 경영자 중 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60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세 이상 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10.6%(93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년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),  15.5%(10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년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), </a:t>
            </a:r>
          </a:p>
          <a:p>
            <a:pPr marL="0" indent="0" algn="just" eaLnBrk="1" hangingPunct="1">
              <a:buClr>
                <a:srgbClr val="0000FF"/>
              </a:buClr>
              <a:defRPr/>
            </a:pPr>
            <a:r>
              <a:rPr lang="en-US" altLang="ko-KR" dirty="0">
                <a:solidFill>
                  <a:srgbClr val="FF0000"/>
                </a:solidFill>
                <a:latin typeface="SimHei" pitchFamily="49" charset="-122"/>
                <a:sym typeface="SimHei" pitchFamily="49" charset="-122"/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  <a:latin typeface="SimHei" pitchFamily="49" charset="-122"/>
                <a:sym typeface="SimHei" pitchFamily="49" charset="-122"/>
              </a:rPr>
              <a:t> 23.11%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(2017; 139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만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8364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개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)(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통계청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, 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기업생멸행정통계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)</a:t>
            </a:r>
          </a:p>
          <a:p>
            <a:pPr marL="0" indent="0" algn="just" eaLnBrk="1" hangingPunct="1">
              <a:buClr>
                <a:srgbClr val="0000FF"/>
              </a:buClr>
              <a:defRPr/>
            </a:pPr>
            <a:r>
              <a:rPr lang="en-US" altLang="ko-KR" dirty="0">
                <a:latin typeface="SimHei" pitchFamily="49" charset="-122"/>
                <a:sym typeface="SimHei" pitchFamily="49" charset="-122"/>
              </a:rPr>
              <a:t> 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  <a:latin typeface="SimHei" pitchFamily="49" charset="-122"/>
                <a:sym typeface="SimHei" pitchFamily="49" charset="-122"/>
              </a:rPr>
              <a:t>33.2%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(2017;1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만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7021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개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: 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창업자의 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CEO 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연령 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60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세 이상 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)(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한국기업데이터자료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)</a:t>
            </a:r>
          </a:p>
          <a:p>
            <a:pPr marL="0" indent="0" eaLnBrk="1" hangingPunct="1">
              <a:buClr>
                <a:srgbClr val="0000FF"/>
              </a:buClr>
              <a:defRPr/>
            </a:pP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 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중소기업 경영자 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60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세 이상 거래기업 수 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6,465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사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(02),  11,709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사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(07)</a:t>
            </a:r>
            <a:endParaRPr lang="ko-KR" altLang="en-US" dirty="0" smtClean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중소기업 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CEO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의 평균연령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: 48.2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세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(93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년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),  51.3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세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(12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년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)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중견기업 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CEO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의 평균연령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: 52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세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(04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년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),    58.2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세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(08</a:t>
            </a:r>
            <a:r>
              <a:rPr lang="ko-KR" altLang="en-US" dirty="0" smtClean="0">
                <a:latin typeface="SimHei" pitchFamily="49" charset="-122"/>
                <a:sym typeface="SimHei" pitchFamily="49" charset="-122"/>
              </a:rPr>
              <a:t>년</a:t>
            </a:r>
            <a:r>
              <a:rPr lang="en-US" altLang="ko-KR" dirty="0" smtClean="0">
                <a:latin typeface="SimHei" pitchFamily="49" charset="-122"/>
                <a:sym typeface="SimHei" pitchFamily="49" charset="-122"/>
              </a:rPr>
              <a:t>)</a:t>
            </a:r>
            <a:endParaRPr lang="ko-KR" altLang="en-US" dirty="0" smtClean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en-US" altLang="ko-KR" dirty="0" smtClean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dirty="0" smtClean="0">
              <a:latin typeface="SimHei" pitchFamily="49" charset="-122"/>
              <a:ea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en-US" altLang="ko-KR" dirty="0" smtClean="0">
              <a:sym typeface="SimHei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297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가업승계의 개념과 중요성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</a:t>
            </a:r>
            <a:r>
              <a:rPr lang="en-US" altLang="ko-KR" sz="2400" b="1" dirty="0" smtClean="0"/>
              <a:t>. </a:t>
            </a:r>
            <a:r>
              <a:rPr lang="ko-KR" altLang="en-US" sz="2400" b="1" dirty="0" smtClean="0"/>
              <a:t>가업승계의 개념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</a:t>
            </a:r>
          </a:p>
        </p:txBody>
      </p:sp>
      <p:sp>
        <p:nvSpPr>
          <p:cNvPr id="7" name="矩形 10"/>
          <p:cNvSpPr/>
          <p:nvPr/>
        </p:nvSpPr>
        <p:spPr>
          <a:xfrm>
            <a:off x="627063" y="2133600"/>
            <a:ext cx="7969250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sz="2000" b="1" noProof="1">
                <a:solidFill>
                  <a:srgbClr val="0B44A8"/>
                </a:solidFill>
                <a:sym typeface="+mn-ea"/>
              </a:rPr>
              <a:t>가업승계(家業承繼, 가족기업의 승계계획)</a:t>
            </a:r>
            <a:r>
              <a:rPr lang="en-US" altLang="ko-KR" sz="2000" b="1" noProof="1">
                <a:solidFill>
                  <a:srgbClr val="0B44A8"/>
                </a:solidFill>
                <a:sym typeface="+mn-ea"/>
              </a:rPr>
              <a:t>:</a:t>
            </a:r>
            <a:r>
              <a:rPr lang="ko-KR" sz="2000" b="1" noProof="1">
                <a:solidFill>
                  <a:srgbClr val="0B44A8"/>
                </a:solidFill>
                <a:sym typeface="+mn-ea"/>
              </a:rPr>
              <a:t> </a:t>
            </a:r>
            <a:r>
              <a:rPr sz="2000" b="1" noProof="1">
                <a:solidFill>
                  <a:srgbClr val="0B44A8"/>
                </a:solidFill>
                <a:sym typeface="+mn-ea"/>
              </a:rPr>
              <a:t>다음 세대에게 기업의 경영상태가 양호하도록 기업의 경영권(소유권)을 후손에게 물려주는 것과 관계되는 모든 계획과 전략</a:t>
            </a:r>
            <a:endParaRPr lang="en-US" sz="2000" b="1" noProof="1">
              <a:solidFill>
                <a:srgbClr val="0B44A8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sz="2000" b="1" noProof="1">
              <a:solidFill>
                <a:srgbClr val="0B44A8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b="1" noProof="1">
                <a:solidFill>
                  <a:srgbClr val="0B44A8"/>
                </a:solidFill>
                <a:sym typeface="+mn-ea"/>
              </a:rPr>
              <a:t>중소기업진흥법</a:t>
            </a:r>
            <a:r>
              <a:rPr lang="en-US" altLang="ko-KR" sz="2000" b="1" noProof="1">
                <a:solidFill>
                  <a:srgbClr val="0B44A8"/>
                </a:solidFill>
                <a:sym typeface="+mn-ea"/>
              </a:rPr>
              <a:t>: </a:t>
            </a:r>
            <a:r>
              <a:rPr lang="en-US" altLang="ko-KR" sz="2000" dirty="0">
                <a:solidFill>
                  <a:schemeClr val="tx1"/>
                </a:solidFill>
              </a:rPr>
              <a:t>"</a:t>
            </a:r>
            <a:r>
              <a:rPr lang="ko-KR" altLang="en-US" sz="2000" dirty="0">
                <a:solidFill>
                  <a:schemeClr val="tx1"/>
                </a:solidFill>
              </a:rPr>
              <a:t>가업승계</a:t>
            </a:r>
            <a:r>
              <a:rPr lang="en-US" altLang="ko-KR" sz="2000" dirty="0">
                <a:solidFill>
                  <a:schemeClr val="tx1"/>
                </a:solidFill>
              </a:rPr>
              <a:t>" </a:t>
            </a:r>
            <a:r>
              <a:rPr lang="ko-KR" altLang="en-US" sz="2000" dirty="0">
                <a:solidFill>
                  <a:schemeClr val="tx1"/>
                </a:solidFill>
              </a:rPr>
              <a:t>란 중소기업이 동일성을 유지하면서 상속이나 증여를 통하여 그 기업의 </a:t>
            </a:r>
            <a:r>
              <a:rPr lang="ko-KR" altLang="en-US" sz="2000" dirty="0">
                <a:solidFill>
                  <a:srgbClr val="FF0000"/>
                </a:solidFill>
              </a:rPr>
              <a:t>소유권</a:t>
            </a:r>
            <a:r>
              <a:rPr lang="ko-KR" altLang="en-US" sz="2000" dirty="0">
                <a:solidFill>
                  <a:schemeClr val="tx1"/>
                </a:solidFill>
              </a:rPr>
              <a:t> 또는 </a:t>
            </a:r>
            <a:r>
              <a:rPr lang="ko-KR" altLang="en-US" sz="2000" dirty="0">
                <a:solidFill>
                  <a:srgbClr val="FF0000"/>
                </a:solidFill>
              </a:rPr>
              <a:t>경영권</a:t>
            </a:r>
            <a:r>
              <a:rPr lang="ko-KR" altLang="en-US" sz="2000" dirty="0">
                <a:solidFill>
                  <a:schemeClr val="tx1"/>
                </a:solidFill>
              </a:rPr>
              <a:t>을 친족에게 이전하는 것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000" noProof="1">
              <a:solidFill>
                <a:srgbClr val="000000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noProof="1">
                <a:solidFill>
                  <a:srgbClr val="000000"/>
                </a:solidFill>
                <a:sym typeface="+mn-ea"/>
              </a:rPr>
              <a:t>가족기업의 승계계획은 하루아침에 이루어지는 이벤트가 아니라 </a:t>
            </a:r>
            <a:r>
              <a:rPr sz="2000" noProof="1">
                <a:solidFill>
                  <a:srgbClr val="FF0000"/>
                </a:solidFill>
                <a:sym typeface="+mn-ea"/>
              </a:rPr>
              <a:t>기나긴 하나의 </a:t>
            </a:r>
            <a:r>
              <a:rPr sz="2000" noProof="1" smtClean="0">
                <a:solidFill>
                  <a:srgbClr val="FF0000"/>
                </a:solidFill>
                <a:sym typeface="+mn-ea"/>
              </a:rPr>
              <a:t>과정</a:t>
            </a:r>
            <a:endParaRPr lang="en-US" sz="2000" noProof="1" smtClean="0">
              <a:solidFill>
                <a:srgbClr val="FF0000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000" noProof="1">
              <a:solidFill>
                <a:srgbClr val="FF0000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noProof="1">
                <a:solidFill>
                  <a:srgbClr val="000000"/>
                </a:solidFill>
                <a:sym typeface="+mn-ea"/>
              </a:rPr>
              <a:t>승계</a:t>
            </a:r>
            <a:r>
              <a:rPr lang="ko-KR" altLang="en-US" sz="2000" noProof="1">
                <a:solidFill>
                  <a:srgbClr val="000000"/>
                </a:solidFill>
                <a:sym typeface="+mn-ea"/>
              </a:rPr>
              <a:t>계</a:t>
            </a:r>
            <a:r>
              <a:rPr sz="2000" noProof="1">
                <a:solidFill>
                  <a:srgbClr val="000000"/>
                </a:solidFill>
                <a:sym typeface="+mn-ea"/>
              </a:rPr>
              <a:t>획에서 주로 논의되는 내용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</a:rPr>
              <a:t>①</a:t>
            </a:r>
            <a:r>
              <a:rPr noProof="1">
                <a:solidFill>
                  <a:schemeClr val="tx1"/>
                </a:solidFill>
                <a:sym typeface="+mn-ea"/>
              </a:rPr>
              <a:t>승계계획은 수립되어 있는가?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</a:rPr>
              <a:t>②</a:t>
            </a:r>
            <a:r>
              <a:rPr noProof="1">
                <a:solidFill>
                  <a:schemeClr val="tx1"/>
                </a:solidFill>
                <a:sym typeface="+mn-ea"/>
              </a:rPr>
              <a:t>오너는 진정으로 현재의 지위를 그만두고 물려날 의지가 있는가? 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</a:rPr>
              <a:t>③</a:t>
            </a:r>
            <a:r>
              <a:rPr noProof="1">
                <a:solidFill>
                  <a:schemeClr val="tx1"/>
                </a:solidFill>
                <a:sym typeface="+mn-ea"/>
              </a:rPr>
              <a:t>물려난 후 오너가 할 수 있는 의미 있는 활동은 무엇인가?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</a:rPr>
              <a:t>④</a:t>
            </a:r>
            <a:r>
              <a:rPr noProof="1">
                <a:solidFill>
                  <a:schemeClr val="tx1"/>
                </a:solidFill>
                <a:sym typeface="+mn-ea"/>
              </a:rPr>
              <a:t>승계 후보들을 위한 교육 프로그램은 있는가? 있다면 어떠한 것인가?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</a:rPr>
              <a:t>⑤</a:t>
            </a:r>
            <a:r>
              <a:rPr noProof="1">
                <a:solidFill>
                  <a:schemeClr val="tx1"/>
                </a:solidFill>
                <a:sym typeface="+mn-ea"/>
              </a:rPr>
              <a:t>후계자를 결정하는 요소는 무엇인가? </a:t>
            </a:r>
            <a:endParaRPr lang="en-US" noProof="1">
              <a:solidFill>
                <a:schemeClr val="tx1"/>
              </a:solidFill>
              <a:sym typeface="+mn-ea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noProof="1">
                <a:solidFill>
                  <a:schemeClr val="tx1"/>
                </a:solidFill>
                <a:sym typeface="+mn-ea"/>
              </a:rPr>
              <a:t>⑥ 가족구성원간의 관계는 어떠한가? </a:t>
            </a: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6165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가업승계의 성격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과정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</a:t>
            </a:r>
          </a:p>
        </p:txBody>
      </p:sp>
      <p:sp>
        <p:nvSpPr>
          <p:cNvPr id="9" name="矩形 10"/>
          <p:cNvSpPr/>
          <p:nvPr/>
        </p:nvSpPr>
        <p:spPr>
          <a:xfrm>
            <a:off x="219754" y="1816100"/>
            <a:ext cx="8639175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ko-KR" sz="2000" b="1" dirty="0" smtClean="0">
                <a:solidFill>
                  <a:srgbClr val="0000FF"/>
                </a:solidFill>
                <a:sym typeface="SimHei" pitchFamily="49" charset="-122"/>
              </a:rPr>
              <a:t>기초 마련하기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sym typeface="SimHei" pitchFamily="49" charset="-122"/>
              </a:rPr>
              <a:t>창업자</a:t>
            </a:r>
            <a:r>
              <a:rPr lang="en-US" altLang="ko-KR" dirty="0" smtClean="0">
                <a:sym typeface="SimHei" pitchFamily="49" charset="-122"/>
              </a:rPr>
              <a:t>(</a:t>
            </a:r>
            <a:r>
              <a:rPr lang="ko-KR" altLang="en-US" dirty="0" smtClean="0">
                <a:sym typeface="SimHei" pitchFamily="49" charset="-122"/>
              </a:rPr>
              <a:t>오너</a:t>
            </a:r>
            <a:r>
              <a:rPr lang="en-US" altLang="ko-KR" dirty="0" smtClean="0">
                <a:sym typeface="SimHei" pitchFamily="49" charset="-122"/>
              </a:rPr>
              <a:t>): </a:t>
            </a:r>
            <a:r>
              <a:rPr lang="ko-KR" altLang="ko-KR" dirty="0" smtClean="0">
                <a:sym typeface="SimHei" pitchFamily="49" charset="-122"/>
              </a:rPr>
              <a:t>전략적인 계획과 개인적인 재정계획 및 유산계획을 수립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sym typeface="SimHei" pitchFamily="49" charset="-122"/>
              </a:rPr>
              <a:t>가족</a:t>
            </a:r>
            <a:r>
              <a:rPr lang="en-US" altLang="ko-KR" dirty="0" smtClean="0">
                <a:sym typeface="SimHei" pitchFamily="49" charset="-122"/>
              </a:rPr>
              <a:t>: </a:t>
            </a:r>
            <a:r>
              <a:rPr lang="ko-KR" altLang="ko-KR" dirty="0" smtClean="0">
                <a:sym typeface="SimHei" pitchFamily="49" charset="-122"/>
              </a:rPr>
              <a:t>가족사명서(가족임무서)</a:t>
            </a:r>
            <a:r>
              <a:rPr lang="en-US" altLang="ko-KR" dirty="0" smtClean="0">
                <a:sym typeface="SimHei" pitchFamily="49" charset="-122"/>
              </a:rPr>
              <a:t> </a:t>
            </a:r>
            <a:r>
              <a:rPr lang="ko-KR" altLang="en-US" dirty="0" smtClean="0">
                <a:sym typeface="SimHei" pitchFamily="49" charset="-122"/>
              </a:rPr>
              <a:t>준비</a:t>
            </a:r>
            <a:r>
              <a:rPr lang="en-US" altLang="en-US" dirty="0" smtClean="0">
                <a:sym typeface="SimHei" pitchFamily="49" charset="-122"/>
              </a:rPr>
              <a:t>: </a:t>
            </a:r>
            <a:r>
              <a:rPr lang="en-US" altLang="en-US" sz="1400" dirty="0" err="1" smtClean="0">
                <a:sym typeface="SimHei" pitchFamily="49" charset="-122"/>
              </a:rPr>
              <a:t>가족의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역할</a:t>
            </a:r>
            <a:r>
              <a:rPr lang="en-US" altLang="en-US" sz="1400" dirty="0" smtClean="0">
                <a:sym typeface="SimHei" pitchFamily="49" charset="-122"/>
              </a:rPr>
              <a:t>, </a:t>
            </a:r>
            <a:r>
              <a:rPr lang="en-US" altLang="en-US" sz="1400" dirty="0" err="1" smtClean="0">
                <a:sym typeface="SimHei" pitchFamily="49" charset="-122"/>
              </a:rPr>
              <a:t>기업을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위한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가족의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비전</a:t>
            </a:r>
            <a:r>
              <a:rPr lang="en-US" altLang="en-US" sz="1400" dirty="0" smtClean="0">
                <a:sym typeface="SimHei" pitchFamily="49" charset="-122"/>
              </a:rPr>
              <a:t>, </a:t>
            </a:r>
            <a:r>
              <a:rPr lang="en-US" altLang="en-US" sz="1400" dirty="0" err="1" smtClean="0">
                <a:sym typeface="SimHei" pitchFamily="49" charset="-122"/>
              </a:rPr>
              <a:t>가족의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가치관</a:t>
            </a:r>
            <a:r>
              <a:rPr lang="en-US" altLang="en-US" sz="1400" dirty="0" smtClean="0">
                <a:sym typeface="SimHei" pitchFamily="49" charset="-122"/>
              </a:rPr>
              <a:t>, </a:t>
            </a:r>
            <a:r>
              <a:rPr lang="en-US" altLang="en-US" sz="1400" dirty="0" err="1" smtClean="0">
                <a:sym typeface="SimHei" pitchFamily="49" charset="-122"/>
              </a:rPr>
              <a:t>가족의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기업에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대한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참여정책</a:t>
            </a:r>
            <a:r>
              <a:rPr lang="en-US" altLang="en-US" sz="1400" dirty="0" smtClean="0">
                <a:sym typeface="SimHei" pitchFamily="49" charset="-122"/>
              </a:rPr>
              <a:t>, </a:t>
            </a:r>
            <a:r>
              <a:rPr lang="en-US" altLang="en-US" sz="1400" dirty="0" err="1" smtClean="0">
                <a:sym typeface="SimHei" pitchFamily="49" charset="-122"/>
              </a:rPr>
              <a:t>가족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구성원의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보상원칙</a:t>
            </a:r>
            <a:r>
              <a:rPr lang="en-US" altLang="en-US" sz="1400" dirty="0" smtClean="0">
                <a:sym typeface="SimHei" pitchFamily="49" charset="-122"/>
              </a:rPr>
              <a:t>, </a:t>
            </a:r>
            <a:r>
              <a:rPr lang="en-US" altLang="en-US" sz="1400" dirty="0" err="1" smtClean="0">
                <a:sym typeface="SimHei" pitchFamily="49" charset="-122"/>
              </a:rPr>
              <a:t>가족구성원의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승진지침</a:t>
            </a:r>
            <a:r>
              <a:rPr lang="en-US" altLang="en-US" sz="1400" dirty="0" smtClean="0">
                <a:sym typeface="SimHei" pitchFamily="49" charset="-122"/>
              </a:rPr>
              <a:t>, </a:t>
            </a:r>
            <a:r>
              <a:rPr lang="en-US" altLang="en-US" sz="1400" dirty="0" err="1" smtClean="0">
                <a:sym typeface="SimHei" pitchFamily="49" charset="-122"/>
              </a:rPr>
              <a:t>가족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구성원의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행동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지침</a:t>
            </a:r>
            <a:r>
              <a:rPr lang="en-US" altLang="en-US" sz="1400" dirty="0" smtClean="0">
                <a:sym typeface="SimHei" pitchFamily="49" charset="-122"/>
              </a:rPr>
              <a:t>, </a:t>
            </a:r>
            <a:r>
              <a:rPr lang="en-US" altLang="en-US" sz="1400" dirty="0" err="1" smtClean="0">
                <a:sym typeface="SimHei" pitchFamily="49" charset="-122"/>
              </a:rPr>
              <a:t>가족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조직체의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안내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지침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등이</a:t>
            </a:r>
            <a:r>
              <a:rPr lang="en-US" altLang="en-US" sz="1400" dirty="0" smtClean="0">
                <a:sym typeface="SimHei" pitchFamily="49" charset="-122"/>
              </a:rPr>
              <a:t> </a:t>
            </a:r>
            <a:r>
              <a:rPr lang="en-US" altLang="en-US" sz="1400" dirty="0" err="1" smtClean="0">
                <a:sym typeface="SimHei" pitchFamily="49" charset="-122"/>
              </a:rPr>
              <a:t>포함</a:t>
            </a:r>
            <a:r>
              <a:rPr lang="en-US" altLang="en-US" sz="1400" dirty="0" smtClean="0">
                <a:sym typeface="SimHei" pitchFamily="49" charset="-122"/>
              </a:rPr>
              <a:t>(</a:t>
            </a:r>
            <a:r>
              <a:rPr lang="en-US" altLang="en-US" sz="1400" dirty="0" err="1" smtClean="0">
                <a:sym typeface="SimHei" pitchFamily="49" charset="-122"/>
              </a:rPr>
              <a:t>남영호</a:t>
            </a:r>
            <a:r>
              <a:rPr lang="en-US" altLang="en-US" sz="1400" dirty="0" smtClean="0">
                <a:sym typeface="SimHei" pitchFamily="49" charset="-122"/>
              </a:rPr>
              <a:t>, 2000)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ko-KR" sz="2000" b="1" dirty="0" smtClean="0">
                <a:solidFill>
                  <a:srgbClr val="0000FF"/>
                </a:solidFill>
                <a:sym typeface="SimHei" pitchFamily="49" charset="-122"/>
              </a:rPr>
              <a:t>팀 단위로 접근하기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ko-KR" dirty="0" smtClean="0">
                <a:sym typeface="SimHei" pitchFamily="49" charset="-122"/>
              </a:rPr>
              <a:t>혼자서 하는 의사결정은 위험하고 객관성과 타당성을 겸비한 의사결정을 하기 어렵기 때문</a:t>
            </a:r>
            <a:r>
              <a:rPr lang="ko-KR" altLang="en-US" dirty="0" smtClean="0">
                <a:sym typeface="SimHei" pitchFamily="49" charset="-122"/>
              </a:rPr>
              <a:t>이다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sym typeface="SimHei" pitchFamily="49" charset="-122"/>
              </a:rPr>
              <a:t>팀의 구성</a:t>
            </a:r>
            <a:r>
              <a:rPr lang="en-US" altLang="ko-KR" dirty="0" smtClean="0">
                <a:sym typeface="SimHei" pitchFamily="49" charset="-122"/>
              </a:rPr>
              <a:t>: </a:t>
            </a:r>
            <a:r>
              <a:rPr lang="ko-KR" altLang="ko-KR" dirty="0" smtClean="0">
                <a:sym typeface="SimHei" pitchFamily="49" charset="-122"/>
              </a:rPr>
              <a:t>가족구성원, 사외이사, 전문 자문역, 경영진, 원로 종업원 등</a:t>
            </a:r>
            <a:endParaRPr lang="en-US" altLang="ko-KR" dirty="0" smtClean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ko-KR" dirty="0" smtClean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ko-KR" sz="2000" b="1" dirty="0" smtClean="0">
                <a:solidFill>
                  <a:srgbClr val="0000FF"/>
                </a:solidFill>
                <a:sym typeface="SimHei" pitchFamily="49" charset="-122"/>
              </a:rPr>
              <a:t>언제 시작하는가</a:t>
            </a:r>
            <a:r>
              <a:rPr lang="en-US" altLang="ko-KR" sz="1600" b="1" dirty="0" smtClean="0">
                <a:sym typeface="SimHei" pitchFamily="49" charset="-122"/>
              </a:rPr>
              <a:t>(</a:t>
            </a:r>
            <a:r>
              <a:rPr lang="ko-KR" altLang="en-US" sz="1600" b="1" dirty="0" smtClean="0">
                <a:sym typeface="SimHei" pitchFamily="49" charset="-122"/>
              </a:rPr>
              <a:t>가업승계 완료 시점 </a:t>
            </a:r>
            <a:r>
              <a:rPr lang="en-US" altLang="ko-KR" sz="1600" b="1" dirty="0" smtClean="0">
                <a:sym typeface="SimHei" pitchFamily="49" charset="-122"/>
              </a:rPr>
              <a:t>74.6</a:t>
            </a:r>
            <a:r>
              <a:rPr lang="ko-KR" altLang="en-US" sz="1600" b="1" dirty="0" smtClean="0">
                <a:sym typeface="SimHei" pitchFamily="49" charset="-122"/>
              </a:rPr>
              <a:t>세</a:t>
            </a:r>
            <a:r>
              <a:rPr lang="en-US" altLang="ko-KR" sz="1600" b="1" dirty="0" smtClean="0">
                <a:sym typeface="SimHei" pitchFamily="49" charset="-122"/>
              </a:rPr>
              <a:t>: 2021 </a:t>
            </a:r>
            <a:r>
              <a:rPr lang="ko-KR" altLang="en-US" sz="1600" b="1" dirty="0" smtClean="0">
                <a:sym typeface="SimHei" pitchFamily="49" charset="-122"/>
              </a:rPr>
              <a:t>중앙회 실태조사</a:t>
            </a:r>
            <a:r>
              <a:rPr lang="en-US" altLang="ko-KR" sz="1600" b="1" dirty="0" smtClean="0">
                <a:sym typeface="SimHei" pitchFamily="49" charset="-122"/>
              </a:rPr>
              <a:t>)</a:t>
            </a:r>
            <a:endParaRPr lang="ko-KR" altLang="ko-KR" sz="1600" b="1" dirty="0" smtClean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ko-KR" dirty="0" smtClean="0">
                <a:sym typeface="SimHei" pitchFamily="49" charset="-122"/>
              </a:rPr>
              <a:t>승계계획</a:t>
            </a:r>
            <a:r>
              <a:rPr lang="en-US" altLang="en-US" dirty="0" smtClean="0">
                <a:sym typeface="SimHei" pitchFamily="49" charset="-122"/>
              </a:rPr>
              <a:t>:</a:t>
            </a:r>
            <a:r>
              <a:rPr lang="ko-KR" altLang="ko-KR" dirty="0" smtClean="0">
                <a:sym typeface="SimHei" pitchFamily="49" charset="-122"/>
              </a:rPr>
              <a:t> 평생의 과정</a:t>
            </a:r>
            <a:r>
              <a:rPr lang="en-US" altLang="en-US" dirty="0" smtClean="0">
                <a:sym typeface="SimHei" pitchFamily="49" charset="-122"/>
              </a:rPr>
              <a:t>(</a:t>
            </a:r>
            <a:r>
              <a:rPr lang="ko-KR" altLang="ko-KR" dirty="0" smtClean="0">
                <a:sym typeface="SimHei" pitchFamily="49" charset="-122"/>
              </a:rPr>
              <a:t>약 5년</a:t>
            </a:r>
            <a:r>
              <a:rPr lang="en-US" altLang="en-US" dirty="0" smtClean="0">
                <a:sym typeface="SimHei" pitchFamily="49" charset="-122"/>
              </a:rPr>
              <a:t>~</a:t>
            </a:r>
            <a:r>
              <a:rPr lang="ko-KR" altLang="ko-KR" dirty="0" smtClean="0">
                <a:sym typeface="SimHei" pitchFamily="49" charset="-122"/>
              </a:rPr>
              <a:t> 15년 정도</a:t>
            </a:r>
            <a:r>
              <a:rPr lang="en-US" altLang="en-US" dirty="0" smtClean="0">
                <a:sym typeface="SimHei" pitchFamily="49" charset="-122"/>
              </a:rPr>
              <a:t>)</a:t>
            </a:r>
            <a:r>
              <a:rPr lang="ko-KR" altLang="en-US" dirty="0" smtClean="0">
                <a:sym typeface="SimHei" pitchFamily="49" charset="-122"/>
              </a:rPr>
              <a:t> 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solidFill>
                  <a:srgbClr val="FF0000"/>
                </a:solidFill>
              </a:rPr>
              <a:t>시  작</a:t>
            </a:r>
            <a:r>
              <a:rPr lang="en-US" altLang="ko-KR" dirty="0" smtClean="0">
                <a:solidFill>
                  <a:srgbClr val="FF0000"/>
                </a:solidFill>
              </a:rPr>
              <a:t>: 55</a:t>
            </a:r>
            <a:r>
              <a:rPr lang="ko-KR" altLang="en-US" dirty="0" smtClean="0">
                <a:solidFill>
                  <a:srgbClr val="FF0000"/>
                </a:solidFill>
              </a:rPr>
              <a:t>세 </a:t>
            </a:r>
            <a:r>
              <a:rPr lang="en-US" altLang="ko-KR" dirty="0" smtClean="0">
                <a:solidFill>
                  <a:srgbClr val="FF0000"/>
                </a:solidFill>
              </a:rPr>
              <a:t>~ 60</a:t>
            </a:r>
            <a:r>
              <a:rPr lang="ko-KR" altLang="en-US" dirty="0" smtClean="0">
                <a:solidFill>
                  <a:srgbClr val="FF0000"/>
                </a:solidFill>
              </a:rPr>
              <a:t>세</a:t>
            </a:r>
            <a:r>
              <a:rPr lang="en-US" altLang="ko-KR" dirty="0" smtClean="0"/>
              <a:t>(</a:t>
            </a:r>
            <a:r>
              <a:rPr lang="ko-KR" altLang="en-US" dirty="0" smtClean="0"/>
              <a:t>자식 나이</a:t>
            </a:r>
            <a:r>
              <a:rPr lang="en-US" altLang="ko-KR" dirty="0" smtClean="0"/>
              <a:t>: </a:t>
            </a:r>
            <a:r>
              <a:rPr lang="ko-KR" altLang="en-US" dirty="0" smtClean="0"/>
              <a:t>약 </a:t>
            </a:r>
            <a:r>
              <a:rPr lang="en-US" altLang="ko-KR" dirty="0" smtClean="0"/>
              <a:t>25</a:t>
            </a:r>
            <a:r>
              <a:rPr lang="ko-KR" altLang="en-US" dirty="0" smtClean="0"/>
              <a:t>세에서 </a:t>
            </a:r>
            <a:r>
              <a:rPr lang="en-US" altLang="ko-KR" dirty="0" smtClean="0"/>
              <a:t>30</a:t>
            </a:r>
            <a:r>
              <a:rPr lang="ko-KR" altLang="en-US" dirty="0" smtClean="0"/>
              <a:t>세 정도</a:t>
            </a:r>
            <a:r>
              <a:rPr lang="en-US" altLang="ko-KR" dirty="0" smtClean="0"/>
              <a:t>)</a:t>
            </a:r>
            <a:r>
              <a:rPr lang="en-US" altLang="ko-KR" dirty="0" smtClean="0">
                <a:sym typeface="SimHei" pitchFamily="49" charset="-122"/>
              </a:rPr>
              <a:t>,</a:t>
            </a:r>
            <a:r>
              <a:rPr lang="ko-KR" altLang="en-US" dirty="0" smtClean="0">
                <a:sym typeface="SimHei" pitchFamily="49" charset="-122"/>
              </a:rPr>
              <a:t> </a:t>
            </a:r>
            <a:r>
              <a:rPr lang="en-US" altLang="ko-KR" dirty="0" smtClean="0">
                <a:sym typeface="SimHei" pitchFamily="49" charset="-122"/>
              </a:rPr>
              <a:t>7</a:t>
            </a:r>
            <a:r>
              <a:rPr lang="ko-KR" altLang="en-US" dirty="0" smtClean="0">
                <a:sym typeface="SimHei" pitchFamily="49" charset="-122"/>
              </a:rPr>
              <a:t>0세</a:t>
            </a:r>
            <a:r>
              <a:rPr lang="en-US" altLang="ko-KR" dirty="0" smtClean="0">
                <a:sym typeface="SimHei" pitchFamily="49" charset="-122"/>
              </a:rPr>
              <a:t>~7</a:t>
            </a:r>
            <a:r>
              <a:rPr lang="ko-KR" altLang="en-US" dirty="0" smtClean="0">
                <a:sym typeface="SimHei" pitchFamily="49" charset="-122"/>
              </a:rPr>
              <a:t>5세쯤 은퇴할 계획(</a:t>
            </a:r>
            <a:r>
              <a:rPr lang="en-US" altLang="ko-KR" dirty="0" smtClean="0">
                <a:sym typeface="SimHei" pitchFamily="49" charset="-122"/>
              </a:rPr>
              <a:t>2021 </a:t>
            </a:r>
            <a:r>
              <a:rPr lang="ko-KR" altLang="en-US" dirty="0" smtClean="0">
                <a:sym typeface="SimHei" pitchFamily="49" charset="-122"/>
              </a:rPr>
              <a:t>중앙회 실태조사)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ko-KR" dirty="0" err="1" smtClean="0">
                <a:sym typeface="SimHei" pitchFamily="49" charset="-122"/>
              </a:rPr>
              <a:t>승계의</a:t>
            </a:r>
            <a:r>
              <a:rPr lang="en-US" altLang="ko-KR" dirty="0" smtClean="0">
                <a:sym typeface="SimHei" pitchFamily="49" charset="-122"/>
              </a:rPr>
              <a:t> </a:t>
            </a:r>
            <a:r>
              <a:rPr lang="en-US" altLang="ko-KR" dirty="0" err="1" smtClean="0">
                <a:sym typeface="SimHei" pitchFamily="49" charset="-122"/>
              </a:rPr>
              <a:t>시작</a:t>
            </a:r>
            <a:r>
              <a:rPr lang="en-US" altLang="ko-KR" dirty="0" smtClean="0">
                <a:sym typeface="SimHei" pitchFamily="49" charset="-122"/>
              </a:rPr>
              <a:t> </a:t>
            </a:r>
            <a:r>
              <a:rPr lang="en-US" altLang="ko-KR" dirty="0" err="1" smtClean="0">
                <a:sym typeface="SimHei" pitchFamily="49" charset="-122"/>
              </a:rPr>
              <a:t>시점</a:t>
            </a:r>
            <a:r>
              <a:rPr lang="ko-KR" altLang="en-US" dirty="0" smtClean="0">
                <a:sym typeface="SimHei" pitchFamily="49" charset="-122"/>
              </a:rPr>
              <a:t>은 오너의 건강과도 관계가 있음 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sym typeface="SimHei" pitchFamily="49" charset="-122"/>
              </a:rPr>
              <a:t>후계자가 결정</a:t>
            </a:r>
            <a:r>
              <a:rPr lang="en-US" altLang="ko-KR" dirty="0" smtClean="0">
                <a:sym typeface="SimHei" pitchFamily="49" charset="-122"/>
              </a:rPr>
              <a:t>:</a:t>
            </a:r>
            <a:r>
              <a:rPr lang="ko-KR" altLang="en-US" dirty="0" smtClean="0">
                <a:sym typeface="SimHei" pitchFamily="49" charset="-122"/>
              </a:rPr>
              <a:t> 약 5년 정도는 후계자에 대한 교육</a:t>
            </a:r>
            <a:r>
              <a:rPr lang="en-US" altLang="ko-KR" dirty="0" smtClean="0">
                <a:sym typeface="SimHei" pitchFamily="49" charset="-122"/>
              </a:rPr>
              <a:t>, </a:t>
            </a:r>
            <a:r>
              <a:rPr lang="ko-KR" altLang="en-US" dirty="0" smtClean="0">
                <a:sym typeface="SimHei" pitchFamily="49" charset="-122"/>
              </a:rPr>
              <a:t>훈련과 여러 가지 시험</a:t>
            </a:r>
            <a:r>
              <a:rPr lang="en-US" altLang="ko-KR" dirty="0" smtClean="0">
                <a:sym typeface="SimHei" pitchFamily="49" charset="-122"/>
              </a:rPr>
              <a:t>, </a:t>
            </a:r>
          </a:p>
          <a:p>
            <a:pPr marL="0" indent="0" algn="just" eaLnBrk="1" hangingPunct="1">
              <a:buClr>
                <a:srgbClr val="0000FF"/>
              </a:buClr>
              <a:defRPr/>
            </a:pPr>
            <a:r>
              <a:rPr lang="en-US" altLang="ko-KR" dirty="0">
                <a:sym typeface="SimHei" pitchFamily="49" charset="-122"/>
              </a:rPr>
              <a:t> </a:t>
            </a:r>
            <a:r>
              <a:rPr lang="en-US" altLang="ko-KR" dirty="0" smtClean="0">
                <a:sym typeface="SimHei" pitchFamily="49" charset="-122"/>
              </a:rPr>
              <a:t>   </a:t>
            </a:r>
            <a:r>
              <a:rPr lang="ko-KR" altLang="en-US" dirty="0" smtClean="0">
                <a:sym typeface="SimHei" pitchFamily="49" charset="-122"/>
              </a:rPr>
              <a:t>최종적으로 권력을 이전</a:t>
            </a:r>
            <a:endParaRPr lang="en-US" altLang="ko-KR" dirty="0" smtClean="0">
              <a:sym typeface="SimHei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715943"/>
            <a:ext cx="90364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solidFill>
                  <a:srgbClr val="FF0000"/>
                </a:solidFill>
              </a:rPr>
              <a:t>가업승계의 성격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ko-KR" altLang="en-US" dirty="0" smtClean="0"/>
              <a:t>창업자</a:t>
            </a:r>
            <a:r>
              <a:rPr lang="en-US" altLang="ko-KR" dirty="0" smtClean="0"/>
              <a:t>: </a:t>
            </a:r>
            <a:r>
              <a:rPr lang="ko-KR" altLang="en-US" dirty="0" smtClean="0">
                <a:solidFill>
                  <a:srgbClr val="FF0000"/>
                </a:solidFill>
              </a:rPr>
              <a:t>작곡가</a:t>
            </a:r>
            <a:r>
              <a:rPr lang="en-US" altLang="ko-KR" dirty="0" smtClean="0"/>
              <a:t>,  </a:t>
            </a:r>
            <a:r>
              <a:rPr lang="ko-KR" altLang="en-US" dirty="0" smtClean="0"/>
              <a:t>후계자</a:t>
            </a:r>
            <a:r>
              <a:rPr lang="en-US" altLang="ko-KR" dirty="0" smtClean="0"/>
              <a:t>: </a:t>
            </a:r>
            <a:r>
              <a:rPr lang="ko-KR" altLang="en-US" dirty="0" smtClean="0">
                <a:solidFill>
                  <a:srgbClr val="FF0000"/>
                </a:solidFill>
              </a:rPr>
              <a:t>연주가</a:t>
            </a:r>
            <a:r>
              <a:rPr lang="en-US" altLang="ko-KR" dirty="0" smtClean="0">
                <a:solidFill>
                  <a:srgbClr val="FF0000"/>
                </a:solidFill>
              </a:rPr>
              <a:t>, </a:t>
            </a:r>
            <a:r>
              <a:rPr lang="ko-KR" altLang="en-US" dirty="0" err="1" smtClean="0">
                <a:solidFill>
                  <a:srgbClr val="FF0000"/>
                </a:solidFill>
              </a:rPr>
              <a:t>편곡가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ko-KR" altLang="en-US" sz="1400" dirty="0" smtClean="0"/>
              <a:t>승계는 릴레이 경주의 </a:t>
            </a:r>
            <a:r>
              <a:rPr lang="ko-KR" altLang="en-US" sz="1400" dirty="0" err="1" smtClean="0"/>
              <a:t>바통교환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수 많은 연습과 훈련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공유된 목표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팀워크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예술적인 수완 등 치밀한 준비가 필요</a:t>
            </a:r>
            <a:r>
              <a:rPr lang="en-US" altLang="ko-KR" sz="1400" dirty="0" smtClean="0"/>
              <a:t>   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8808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766763" y="765175"/>
            <a:ext cx="3659187" cy="6238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anchor="t"/>
          <a:lstStyle/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ko-KR" altLang="en-US" dirty="0" smtClean="0"/>
              <a:t>가업승계의 유형</a:t>
            </a:r>
          </a:p>
        </p:txBody>
      </p:sp>
      <p:sp>
        <p:nvSpPr>
          <p:cNvPr id="1029" name="AutoShape 5"/>
          <p:cNvSpPr>
            <a:spLocks noChangeArrowheads="1"/>
          </p:cNvSpPr>
          <p:nvPr/>
        </p:nvSpPr>
        <p:spPr bwMode="auto">
          <a:xfrm rot="5400000">
            <a:off x="755650" y="3141663"/>
            <a:ext cx="576263" cy="1150937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소유경영자</a:t>
            </a:r>
            <a:endParaRPr kumimoji="1" lang="ko-KR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(</a:t>
            </a:r>
            <a:r>
              <a:rPr kumimoji="1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창업주</a:t>
            </a:r>
            <a:r>
              <a:rPr kumimoji="1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)</a:t>
            </a:r>
          </a:p>
        </p:txBody>
      </p:sp>
      <p:sp>
        <p:nvSpPr>
          <p:cNvPr id="1030" name="AutoShape 6"/>
          <p:cNvSpPr>
            <a:spLocks noChangeArrowheads="1"/>
          </p:cNvSpPr>
          <p:nvPr/>
        </p:nvSpPr>
        <p:spPr bwMode="auto">
          <a:xfrm>
            <a:off x="1908175" y="2492375"/>
            <a:ext cx="1512888" cy="431800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가족적 승계</a:t>
            </a:r>
          </a:p>
        </p:txBody>
      </p:sp>
      <p:cxnSp>
        <p:nvCxnSpPr>
          <p:cNvPr id="1031" name="AutoShape 7"/>
          <p:cNvCxnSpPr>
            <a:cxnSpLocks noChangeShapeType="1"/>
            <a:stCxn id="1029" idx="0"/>
            <a:endCxn id="1030" idx="1"/>
          </p:cNvCxnSpPr>
          <p:nvPr/>
        </p:nvCxnSpPr>
        <p:spPr bwMode="auto">
          <a:xfrm flipV="1">
            <a:off x="1622425" y="2708275"/>
            <a:ext cx="285750" cy="1009650"/>
          </a:xfrm>
          <a:prstGeom prst="bentConnector3">
            <a:avLst>
              <a:gd name="adj1" fmla="val 4888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32" name="AutoShape 8"/>
          <p:cNvSpPr>
            <a:spLocks noChangeArrowheads="1"/>
          </p:cNvSpPr>
          <p:nvPr/>
        </p:nvSpPr>
        <p:spPr bwMode="auto">
          <a:xfrm>
            <a:off x="1908175" y="4437063"/>
            <a:ext cx="3311525" cy="431800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조직적 승계</a:t>
            </a:r>
            <a:r>
              <a:rPr kumimoji="1" lang="en-US" altLang="ko-KR" sz="18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(</a:t>
            </a:r>
            <a:r>
              <a:rPr kumimoji="1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전문경영자 영입</a:t>
            </a:r>
            <a:r>
              <a:rPr kumimoji="1" lang="en-US" altLang="ko-KR" sz="18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)</a:t>
            </a:r>
          </a:p>
        </p:txBody>
      </p:sp>
      <p:cxnSp>
        <p:nvCxnSpPr>
          <p:cNvPr id="1033" name="AutoShape 9"/>
          <p:cNvCxnSpPr>
            <a:cxnSpLocks noChangeShapeType="1"/>
            <a:stCxn id="1029" idx="0"/>
            <a:endCxn id="1032" idx="1"/>
          </p:cNvCxnSpPr>
          <p:nvPr/>
        </p:nvCxnSpPr>
        <p:spPr bwMode="auto">
          <a:xfrm>
            <a:off x="1622425" y="3717925"/>
            <a:ext cx="285750" cy="935038"/>
          </a:xfrm>
          <a:prstGeom prst="bentConnector3">
            <a:avLst>
              <a:gd name="adj1" fmla="val 4888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34" name="AutoShape 10"/>
          <p:cNvSpPr>
            <a:spLocks noChangeArrowheads="1"/>
          </p:cNvSpPr>
          <p:nvPr/>
        </p:nvSpPr>
        <p:spPr bwMode="auto">
          <a:xfrm>
            <a:off x="3708400" y="2060575"/>
            <a:ext cx="2376488" cy="431800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직계가족 위주의 승계</a:t>
            </a:r>
          </a:p>
        </p:txBody>
      </p:sp>
      <p:sp>
        <p:nvSpPr>
          <p:cNvPr id="1035" name="AutoShape 11"/>
          <p:cNvSpPr>
            <a:spLocks noChangeArrowheads="1"/>
          </p:cNvSpPr>
          <p:nvPr/>
        </p:nvSpPr>
        <p:spPr bwMode="auto">
          <a:xfrm>
            <a:off x="6372225" y="1700213"/>
            <a:ext cx="2087563" cy="431800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장남 위주의 승계</a:t>
            </a:r>
          </a:p>
        </p:txBody>
      </p:sp>
      <p:sp>
        <p:nvSpPr>
          <p:cNvPr id="1036" name="AutoShape 12"/>
          <p:cNvSpPr>
            <a:spLocks noChangeArrowheads="1"/>
          </p:cNvSpPr>
          <p:nvPr/>
        </p:nvSpPr>
        <p:spPr bwMode="auto">
          <a:xfrm>
            <a:off x="3708400" y="3213100"/>
            <a:ext cx="2952750" cy="431800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형제 기타 혈연 중심의 승계</a:t>
            </a:r>
          </a:p>
        </p:txBody>
      </p:sp>
      <p:sp>
        <p:nvSpPr>
          <p:cNvPr id="1037" name="AutoShape 13"/>
          <p:cNvSpPr>
            <a:spLocks noChangeArrowheads="1"/>
          </p:cNvSpPr>
          <p:nvPr/>
        </p:nvSpPr>
        <p:spPr bwMode="auto">
          <a:xfrm>
            <a:off x="6372225" y="2420938"/>
            <a:ext cx="2087563" cy="431800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기타 직계위주 승계</a:t>
            </a:r>
          </a:p>
        </p:txBody>
      </p:sp>
      <p:sp>
        <p:nvSpPr>
          <p:cNvPr id="1038" name="AutoShape 14"/>
          <p:cNvSpPr>
            <a:spLocks noChangeArrowheads="1"/>
          </p:cNvSpPr>
          <p:nvPr/>
        </p:nvSpPr>
        <p:spPr bwMode="auto">
          <a:xfrm>
            <a:off x="5508625" y="4076700"/>
            <a:ext cx="2951163" cy="431800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순수한 전문경영자 승계</a:t>
            </a:r>
          </a:p>
        </p:txBody>
      </p:sp>
      <p:sp>
        <p:nvSpPr>
          <p:cNvPr id="1039" name="AutoShape 15"/>
          <p:cNvSpPr>
            <a:spLocks noChangeArrowheads="1"/>
          </p:cNvSpPr>
          <p:nvPr/>
        </p:nvSpPr>
        <p:spPr bwMode="auto">
          <a:xfrm>
            <a:off x="5508625" y="4941888"/>
            <a:ext cx="2951163" cy="431800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과도기적 전문경영자 승계</a:t>
            </a:r>
          </a:p>
        </p:txBody>
      </p:sp>
      <p:cxnSp>
        <p:nvCxnSpPr>
          <p:cNvPr id="1040" name="AutoShape 16"/>
          <p:cNvCxnSpPr>
            <a:cxnSpLocks noChangeShapeType="1"/>
            <a:stCxn id="1030" idx="3"/>
            <a:endCxn id="1034" idx="1"/>
          </p:cNvCxnSpPr>
          <p:nvPr/>
        </p:nvCxnSpPr>
        <p:spPr bwMode="auto">
          <a:xfrm flipV="1">
            <a:off x="3421063" y="2276475"/>
            <a:ext cx="287337" cy="431800"/>
          </a:xfrm>
          <a:prstGeom prst="bentConnector3">
            <a:avLst>
              <a:gd name="adj1" fmla="val 4972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1" name="AutoShape 17"/>
          <p:cNvCxnSpPr>
            <a:cxnSpLocks noChangeShapeType="1"/>
            <a:stCxn id="1030" idx="3"/>
            <a:endCxn id="1036" idx="1"/>
          </p:cNvCxnSpPr>
          <p:nvPr/>
        </p:nvCxnSpPr>
        <p:spPr bwMode="auto">
          <a:xfrm>
            <a:off x="3421063" y="2708275"/>
            <a:ext cx="287337" cy="720725"/>
          </a:xfrm>
          <a:prstGeom prst="bentConnector3">
            <a:avLst>
              <a:gd name="adj1" fmla="val 4972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2" name="AutoShape 18"/>
          <p:cNvCxnSpPr>
            <a:cxnSpLocks noChangeShapeType="1"/>
            <a:stCxn id="1034" idx="3"/>
            <a:endCxn id="1035" idx="1"/>
          </p:cNvCxnSpPr>
          <p:nvPr/>
        </p:nvCxnSpPr>
        <p:spPr bwMode="auto">
          <a:xfrm flipV="1">
            <a:off x="6084888" y="1916113"/>
            <a:ext cx="287337" cy="360362"/>
          </a:xfrm>
          <a:prstGeom prst="bentConnector3">
            <a:avLst>
              <a:gd name="adj1" fmla="val 4972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3" name="AutoShape 19"/>
          <p:cNvCxnSpPr>
            <a:cxnSpLocks noChangeShapeType="1"/>
            <a:stCxn id="1034" idx="3"/>
            <a:endCxn id="1037" idx="1"/>
          </p:cNvCxnSpPr>
          <p:nvPr/>
        </p:nvCxnSpPr>
        <p:spPr bwMode="auto">
          <a:xfrm>
            <a:off x="6084888" y="2276475"/>
            <a:ext cx="287337" cy="360363"/>
          </a:xfrm>
          <a:prstGeom prst="bentConnector3">
            <a:avLst>
              <a:gd name="adj1" fmla="val 4972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4" name="AutoShape 20"/>
          <p:cNvCxnSpPr>
            <a:cxnSpLocks noChangeShapeType="1"/>
            <a:stCxn id="1032" idx="3"/>
            <a:endCxn id="1038" idx="1"/>
          </p:cNvCxnSpPr>
          <p:nvPr/>
        </p:nvCxnSpPr>
        <p:spPr bwMode="auto">
          <a:xfrm flipV="1">
            <a:off x="5219700" y="4292600"/>
            <a:ext cx="288925" cy="36036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5" name="AutoShape 21"/>
          <p:cNvCxnSpPr>
            <a:cxnSpLocks noChangeShapeType="1"/>
            <a:stCxn id="1032" idx="3"/>
            <a:endCxn id="1039" idx="1"/>
          </p:cNvCxnSpPr>
          <p:nvPr/>
        </p:nvCxnSpPr>
        <p:spPr bwMode="auto">
          <a:xfrm>
            <a:off x="5219700" y="4652963"/>
            <a:ext cx="288925" cy="5048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3851275" y="5661025"/>
            <a:ext cx="51133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자료 </a:t>
            </a:r>
            <a:r>
              <a:rPr kumimoji="1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: </a:t>
            </a:r>
            <a:r>
              <a:rPr kumimoji="1" lang="ko-KR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신유근</a:t>
            </a:r>
            <a:r>
              <a:rPr kumimoji="1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, 『</a:t>
            </a:r>
            <a:r>
              <a:rPr kumimoji="1" lang="ko-KR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한국의 경영</a:t>
            </a:r>
            <a:r>
              <a:rPr kumimoji="1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』, </a:t>
            </a:r>
            <a:r>
              <a:rPr kumimoji="1" lang="ko-KR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박영사</a:t>
            </a:r>
            <a:r>
              <a:rPr kumimoji="1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, 1992. P.123</a:t>
            </a:r>
          </a:p>
        </p:txBody>
      </p:sp>
    </p:spTree>
    <p:extLst>
      <p:ext uri="{BB962C8B-B14F-4D97-AF65-F5344CB8AC3E}">
        <p14:creationId xmlns:p14="http://schemas.microsoft.com/office/powerpoint/2010/main" val="8233450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가업승계의 </a:t>
            </a:r>
            <a:r>
              <a:rPr lang="ko-KR" altLang="en-US" sz="3200" dirty="0" err="1" smtClean="0"/>
              <a:t>고려요소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1891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현 경영자</a:t>
            </a:r>
            <a:endParaRPr lang="en-US" altLang="ko-KR" sz="2400" b="1" dirty="0"/>
          </a:p>
        </p:txBody>
      </p:sp>
      <p:sp>
        <p:nvSpPr>
          <p:cNvPr id="8" name="矩形 10"/>
          <p:cNvSpPr/>
          <p:nvPr/>
        </p:nvSpPr>
        <p:spPr>
          <a:xfrm>
            <a:off x="255588" y="1628775"/>
            <a:ext cx="8639175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b="1" noProof="1">
                <a:solidFill>
                  <a:srgbClr val="FF0000"/>
                </a:solidFill>
                <a:sym typeface="+mn-ea"/>
              </a:rPr>
              <a:t>계획행동이론</a:t>
            </a: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(</a:t>
            </a:r>
            <a:r>
              <a:rPr lang="en-US" altLang="ko-KR" sz="2000" b="1" noProof="1">
                <a:solidFill>
                  <a:srgbClr val="000000"/>
                </a:solidFill>
                <a:sym typeface="+mn-ea"/>
              </a:rPr>
              <a:t>Theory of Planned Behavior):</a:t>
            </a:r>
            <a:r>
              <a:rPr lang="ko-KR" altLang="en-US" sz="2000" noProof="1">
                <a:solidFill>
                  <a:srgbClr val="000000"/>
                </a:solidFill>
                <a:sym typeface="+mn-ea"/>
              </a:rPr>
              <a:t> </a:t>
            </a:r>
            <a:r>
              <a:rPr lang="en-US" altLang="ko-KR" sz="2000" noProof="1" smtClean="0">
                <a:solidFill>
                  <a:srgbClr val="000000"/>
                </a:solidFill>
                <a:sym typeface="+mn-ea"/>
              </a:rPr>
              <a:t>Krueger &amp; Carsrud(1993)</a:t>
            </a:r>
            <a:endParaRPr lang="en-US" altLang="ko-KR" sz="2000" noProof="1">
              <a:solidFill>
                <a:srgbClr val="000000"/>
              </a:solidFill>
              <a:sym typeface="+mn-ea"/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         </a:t>
            </a:r>
            <a:r>
              <a:rPr lang="ko-KR" altLang="en-US" sz="2000" noProof="1">
                <a:solidFill>
                  <a:srgbClr val="000000"/>
                </a:solidFill>
                <a:sym typeface="+mn-ea"/>
              </a:rPr>
              <a:t>태</a:t>
            </a:r>
            <a:r>
              <a:rPr lang="ko-KR" altLang="en-US" sz="2000" noProof="1" smtClean="0">
                <a:solidFill>
                  <a:srgbClr val="000000"/>
                </a:solidFill>
                <a:sym typeface="+mn-ea"/>
              </a:rPr>
              <a:t>도</a:t>
            </a: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(attitude) → </a:t>
            </a:r>
            <a:r>
              <a:rPr lang="ko-KR" altLang="en-US" sz="2000" noProof="1">
                <a:solidFill>
                  <a:srgbClr val="000000"/>
                </a:solidFill>
                <a:sym typeface="+mn-ea"/>
              </a:rPr>
              <a:t>의도</a:t>
            </a: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(intention) → </a:t>
            </a:r>
            <a:r>
              <a:rPr lang="ko-KR" altLang="en-US" sz="2000" noProof="1">
                <a:solidFill>
                  <a:srgbClr val="000000"/>
                </a:solidFill>
                <a:sym typeface="+mn-ea"/>
              </a:rPr>
              <a:t>행동</a:t>
            </a: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(behavior)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rgbClr val="000000"/>
              </a:solidFill>
              <a:sym typeface="+mn-ea"/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sz="2000" noProof="1">
                <a:solidFill>
                  <a:schemeClr val="tx1"/>
                </a:solidFill>
                <a:sym typeface="+mn-ea"/>
              </a:rPr>
              <a:t>성공적인 승계계획이 </a:t>
            </a:r>
            <a:r>
              <a:rPr sz="2000" noProof="1">
                <a:solidFill>
                  <a:schemeClr val="tx1"/>
                </a:solidFill>
                <a:sym typeface="+mn-ea"/>
              </a:rPr>
              <a:t>필요한 현 경영자와 관련되는 요인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b="1" noProof="1">
                <a:solidFill>
                  <a:schemeClr val="tx1"/>
                </a:solidFill>
                <a:sym typeface="+mn-ea"/>
              </a:rPr>
              <a:t>현 경영자와 후계자의 원만한 관계 구축</a:t>
            </a:r>
            <a:r>
              <a:rPr lang="en-US" altLang="ko-KR" sz="2000" b="1" noProof="1">
                <a:solidFill>
                  <a:schemeClr val="tx1"/>
                </a:solidFill>
                <a:sym typeface="+mn-ea"/>
              </a:rPr>
              <a:t>: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 좋은 관계란 높은 수준의 신뢰, 상호지원, 개방적이고 정직한 커뮤니케이션과 상대방의 성과에 대한 인정 등을 포함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en-US" altLang="ko-KR" sz="2000" b="1" noProof="1">
                <a:solidFill>
                  <a:schemeClr val="tx1"/>
                </a:solidFill>
                <a:sym typeface="+mn-ea"/>
              </a:rPr>
              <a:t>커뮤니케이션 및 가치 공유: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 원활한 커뮤니케이션은 가족 구성원 간 가족기업의 </a:t>
            </a:r>
            <a:r>
              <a:rPr lang="en-US" altLang="ko-KR" sz="2000" noProof="1">
                <a:solidFill>
                  <a:srgbClr val="FF0000"/>
                </a:solidFill>
                <a:sym typeface="+mn-ea"/>
              </a:rPr>
              <a:t>가치를 공유(shared value)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하기 위한 가장 중요한 수단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en-US" altLang="ko-KR" sz="2000" b="1" noProof="1">
                <a:solidFill>
                  <a:srgbClr val="FF0000"/>
                </a:solidFill>
                <a:sym typeface="+mn-ea"/>
              </a:rPr>
              <a:t>자발적 은퇴(willingness to let go)</a:t>
            </a:r>
            <a:r>
              <a:rPr lang="en-US" altLang="ko-KR" sz="2000" b="1" noProof="1">
                <a:solidFill>
                  <a:schemeClr val="tx1"/>
                </a:solidFill>
                <a:sym typeface="+mn-ea"/>
              </a:rPr>
              <a:t>: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 승계과정에 대한 가족들의 만족, 후계자의 능력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에 대한 신뢰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, 은퇴 후 회사 업무 이외의 개인적 관심사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와 관련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. </a:t>
            </a:r>
          </a:p>
          <a:p>
            <a:pPr marL="906780" lvl="1" indent="-342900" algn="just" eaLnBrk="1" hangingPunct="1">
              <a:buClr>
                <a:srgbClr val="0000FF"/>
              </a:buClr>
              <a:buFont typeface="Wingdings" panose="05000000000000000000" pitchFamily="2" charset="2"/>
              <a:buChar char="ü"/>
              <a:defRPr/>
            </a:pP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은퇴를 꺼리는 이유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기업은 자신의 삶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가족과 회사 내에서 통제권의 상실에 대한 두려움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은퇴나 사망에 대한 두려움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 등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en-US" altLang="ko-KR" sz="2000" b="1" noProof="1">
                <a:solidFill>
                  <a:schemeClr val="tx1"/>
                </a:solidFill>
                <a:sym typeface="+mn-ea"/>
              </a:rPr>
              <a:t>후계자 육성 및 지식 이전: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 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현 경영자들이 가지고 있는 암묵지와 인적 네트워크를 어떻게 후게자에게 이전하느냐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. 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이는 후계자가 실무 기반의 학습(learning-by-doing)을 통해 획득할 수 있음 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9676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가업승계의 </a:t>
            </a:r>
            <a:r>
              <a:rPr lang="ko-KR" altLang="en-US" sz="3200" dirty="0" err="1" smtClean="0"/>
              <a:t>고려요소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1891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현 경영자</a:t>
            </a:r>
            <a:endParaRPr lang="en-US" altLang="ko-KR" sz="2400" b="1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42900" y="1268413"/>
            <a:ext cx="8462963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7188" indent="-357188" algn="just" rtl="0" eaLnBrk="0" fontAlgn="base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 kern="1200">
                <a:solidFill>
                  <a:srgbClr val="2397A3"/>
                </a:solidFill>
                <a:latin typeface="+mn-lt"/>
                <a:ea typeface="SimHei" pitchFamily="49" charset="-122"/>
                <a:cs typeface="+mn-cs"/>
              </a:defRPr>
            </a:lvl1pPr>
            <a:lvl2pPr marL="576263" indent="-230188" algn="just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SimHei" pitchFamily="49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itchFamily="49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itchFamily="49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cs typeface="+mn-cs"/>
              </a:rPr>
              <a:t>1)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cs typeface="+mn-cs"/>
              </a:rPr>
              <a:t>현 경영자와 후계자와의 관계 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ea typeface="SimHei" pitchFamily="49" charset="-122"/>
                <a:cs typeface="+mn-cs"/>
              </a:rPr>
              <a:t>        </a:t>
            </a:r>
            <a:endParaRPr kumimoji="0" lang="en-AU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rgbClr val="2397A3"/>
              </a:solidFill>
              <a:effectLst/>
              <a:uLnTx/>
              <a:uFillTx/>
              <a:latin typeface="Arial"/>
              <a:ea typeface="SimHei" pitchFamily="49" charset="-122"/>
              <a:cs typeface="+mn-cs"/>
            </a:endParaRPr>
          </a:p>
          <a:p>
            <a:pPr marL="576263" marR="0" lvl="1" indent="-230188" algn="just" defTabSz="914400" rtl="0" eaLnBrk="1" fontAlgn="base" latinLnBrk="0" hangingPunct="1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상호존중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과 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이해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를 근간으로 한 관계가 필요</a:t>
            </a:r>
            <a:endParaRPr kumimoji="0" lang="en-AU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SimHei" pitchFamily="49" charset="-122"/>
              <a:cs typeface="+mn-cs"/>
            </a:endParaRPr>
          </a:p>
          <a:p>
            <a:pPr marL="576263" marR="0" lvl="1" indent="-230188" algn="just" defTabSz="914400" rtl="0" eaLnBrk="1" fontAlgn="base" latinLnBrk="0" hangingPunct="1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신뢰와 피드백의 덕의 순환을 창조</a:t>
            </a:r>
            <a:endParaRPr kumimoji="0" lang="en-AU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SimHei" pitchFamily="49" charset="-122"/>
              <a:cs typeface="+mn-cs"/>
            </a:endParaRPr>
          </a:p>
          <a:p>
            <a:pPr marL="576263" marR="0" lvl="1" indent="-230188" algn="just" defTabSz="914400" rtl="0" eaLnBrk="1" fontAlgn="base" latinLnBrk="0" hangingPunct="1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학습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은 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집에서 일찍부터 시작하고 일터에서 계속하여 이루어지는 진화과정을 통하여 나타날 수 있다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SimHei" pitchFamily="49" charset="-122"/>
              <a:cs typeface="+mn-cs"/>
            </a:endParaRPr>
          </a:p>
          <a:p>
            <a:pPr marL="571500" marR="0" lvl="0" indent="-571500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buFontTx/>
              <a:buNone/>
              <a:tabLst/>
              <a:defRPr/>
            </a:pPr>
            <a:r>
              <a:rPr kumimoji="0" lang="en-AU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ea typeface="SimHei" pitchFamily="49" charset="-122"/>
                <a:cs typeface="+mn-cs"/>
              </a:rPr>
              <a:t>2</a:t>
            </a:r>
            <a:r>
              <a:rPr lang="en-AU" altLang="ko-KR" b="1" dirty="0">
                <a:latin typeface="Arial"/>
              </a:rPr>
              <a:t>)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cs typeface="+mn-cs"/>
              </a:rPr>
              <a:t>현 경영자의 </a:t>
            </a:r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cs typeface="+mn-cs"/>
              </a:rPr>
              <a:t>모티베이션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2397A3"/>
              </a:solidFill>
              <a:effectLst/>
              <a:uLnTx/>
              <a:uFillTx/>
              <a:latin typeface="Arial"/>
              <a:ea typeface="SimHei" pitchFamily="49" charset="-122"/>
              <a:cs typeface="+mn-cs"/>
            </a:endParaRPr>
          </a:p>
          <a:p>
            <a:pPr marL="800100" marR="0" lvl="1" indent="-342900" algn="just" defTabSz="914400" rtl="0" eaLnBrk="1" fontAlgn="base" latinLnBrk="0" hangingPunct="1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ea"/>
                <a:cs typeface="+mn-cs"/>
              </a:rPr>
              <a:t>승계에 대한 근심걱정을 극복한 전임자의 중요성</a:t>
            </a: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ea"/>
              <a:ea typeface="SimHei" pitchFamily="49" charset="-122"/>
              <a:cs typeface="+mn-cs"/>
            </a:endParaRPr>
          </a:p>
          <a:p>
            <a:pPr marL="800100" marR="0" lvl="1" indent="-342900" algn="just" defTabSz="914400" rtl="0" eaLnBrk="1" fontAlgn="base" latinLnBrk="0" hangingPunct="1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ea"/>
                <a:cs typeface="+mn-cs"/>
              </a:rPr>
              <a:t>부정단계를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ea"/>
                <a:cs typeface="+mn-cs"/>
              </a:rPr>
              <a:t> 넘어서 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cs"/>
              </a:rPr>
              <a:t>승계와 은퇴에 대한 강한 의지</a:t>
            </a: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ea"/>
              <a:ea typeface="SimHei" pitchFamily="49" charset="-122"/>
              <a:cs typeface="+mn-cs"/>
            </a:endParaRPr>
          </a:p>
          <a:p>
            <a:pPr marL="800100" marR="0" lvl="1" indent="-342900" algn="just" defTabSz="914400" rtl="0" eaLnBrk="1" fontAlgn="base" latinLnBrk="0" hangingPunct="1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ea"/>
                <a:cs typeface="+mn-cs"/>
              </a:rPr>
              <a:t>무능함에도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ea"/>
                <a:cs typeface="+mn-cs"/>
              </a:rPr>
              <a:t> 불구하고 은퇴하지 않으려는 전임자는 효율적인 승계에 가장 치명적인 장애물</a:t>
            </a:r>
            <a:endParaRPr kumimoji="0" lang="en-AU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SimHei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269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가업승계의 </a:t>
            </a:r>
            <a:r>
              <a:rPr lang="ko-KR" altLang="en-US" sz="3200" dirty="0" err="1" smtClean="0"/>
              <a:t>고려요소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1891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현 경영자</a:t>
            </a:r>
            <a:endParaRPr lang="en-US" altLang="ko-KR" sz="2400" b="1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23850" y="1196975"/>
            <a:ext cx="8535988" cy="455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7188" indent="-357188" algn="just" rtl="0" eaLnBrk="0" fontAlgn="base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 kern="1200">
                <a:solidFill>
                  <a:srgbClr val="2397A3"/>
                </a:solidFill>
                <a:latin typeface="+mn-lt"/>
                <a:ea typeface="SimHei" pitchFamily="49" charset="-122"/>
                <a:cs typeface="+mn-cs"/>
              </a:defRPr>
            </a:lvl1pPr>
            <a:lvl2pPr marL="576263" indent="-230188" algn="just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SimHei" pitchFamily="49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itchFamily="49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itchFamily="49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marR="0" lvl="0" indent="-357188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buFontTx/>
              <a:buNone/>
              <a:tabLst/>
              <a:defRPr/>
            </a:pPr>
            <a:endParaRPr kumimoji="0" lang="en-US" altLang="ko-KR" sz="800" b="1" i="0" u="none" strike="noStrike" kern="1200" cap="none" spc="0" normalizeH="0" baseline="0" noProof="0" dirty="0" smtClean="0">
              <a:ln>
                <a:noFill/>
              </a:ln>
              <a:solidFill>
                <a:srgbClr val="2397A3"/>
              </a:solidFill>
              <a:effectLst/>
              <a:uLnTx/>
              <a:uFillTx/>
              <a:latin typeface="Arial"/>
              <a:ea typeface="SimHei" pitchFamily="49" charset="-122"/>
              <a:cs typeface="+mn-cs"/>
            </a:endParaRPr>
          </a:p>
          <a:p>
            <a:pPr marL="357188" marR="0" lvl="0" indent="-357188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ea typeface="SimHei" pitchFamily="49" charset="-122"/>
                <a:cs typeface="+mn-cs"/>
              </a:rPr>
              <a:t>3)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cs typeface="+mn-cs"/>
              </a:rPr>
              <a:t>현 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ea typeface="SimHei" pitchFamily="49" charset="-122"/>
                <a:cs typeface="+mn-cs"/>
              </a:rPr>
              <a:t>CEO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cs typeface="+mn-cs"/>
              </a:rPr>
              <a:t>의 개성과 욕구</a:t>
            </a:r>
            <a:endParaRPr kumimoji="0" lang="en-US" altLang="ko-KR" sz="2400" b="1" i="0" u="none" strike="noStrike" kern="1200" cap="none" spc="0" normalizeH="0" baseline="0" noProof="0" dirty="0" smtClean="0">
              <a:ln>
                <a:noFill/>
              </a:ln>
              <a:solidFill>
                <a:srgbClr val="2397A3"/>
              </a:solidFill>
              <a:effectLst/>
              <a:uLnTx/>
              <a:uFillTx/>
              <a:latin typeface="Arial"/>
              <a:ea typeface="SimHei" pitchFamily="49" charset="-122"/>
              <a:cs typeface="+mn-cs"/>
            </a:endParaRPr>
          </a:p>
          <a:p>
            <a:pPr marL="357188" marR="0" lvl="0" indent="-357188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ea typeface="SimHei" pitchFamily="49" charset="-122"/>
                <a:cs typeface="+mn-cs"/>
              </a:rPr>
              <a:t>   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신명조" panose="02030600000101010101" pitchFamily="18" charset="-127"/>
                <a:ea typeface="HY신명조" panose="02030600000101010101" pitchFamily="18" charset="-127"/>
                <a:cs typeface="+mn-cs"/>
              </a:rPr>
              <a:t>특성은 보통 멘토링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신명조" panose="02030600000101010101" pitchFamily="18" charset="-127"/>
                <a:ea typeface="HY신명조" panose="02030600000101010101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신명조" panose="02030600000101010101" pitchFamily="18" charset="-127"/>
                <a:ea typeface="HY신명조" panose="02030600000101010101" pitchFamily="18" charset="-127"/>
                <a:cs typeface="+mn-cs"/>
              </a:rPr>
              <a:t>협력에 대한 태도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신명조" panose="02030600000101010101" pitchFamily="18" charset="-127"/>
                <a:ea typeface="HY신명조" panose="02030600000101010101" pitchFamily="18" charset="-127"/>
                <a:cs typeface="+mn-cs"/>
              </a:rPr>
              <a:t>, 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신명조" panose="02030600000101010101" pitchFamily="18" charset="-127"/>
                <a:ea typeface="HY신명조" panose="02030600000101010101" pitchFamily="18" charset="-127"/>
                <a:cs typeface="+mn-cs"/>
              </a:rPr>
              <a:t>새로운 아이디어에 대한 개방성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신명조" panose="02030600000101010101" pitchFamily="18" charset="-127"/>
                <a:ea typeface="HY신명조" panose="02030600000101010101" pitchFamily="18" charset="-127"/>
                <a:cs typeface="+mn-cs"/>
              </a:rPr>
              <a:t>, 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신명조" panose="02030600000101010101" pitchFamily="18" charset="-127"/>
                <a:ea typeface="HY신명조" panose="02030600000101010101" pitchFamily="18" charset="-127"/>
                <a:cs typeface="+mn-cs"/>
              </a:rPr>
              <a:t>내적 통제의 범위에 따라 정해짐</a:t>
            </a:r>
            <a:endParaRPr kumimoji="0" lang="en-AU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신명조" panose="02030600000101010101" pitchFamily="18" charset="-127"/>
              <a:ea typeface="HY신명조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479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가업승계의 </a:t>
            </a:r>
            <a:r>
              <a:rPr lang="ko-KR" altLang="en-US" sz="3200" dirty="0" err="1" smtClean="0"/>
              <a:t>고려요소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14750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후계자</a:t>
            </a:r>
            <a:endParaRPr lang="en-US" altLang="ko-KR" sz="2400" b="1" dirty="0"/>
          </a:p>
        </p:txBody>
      </p:sp>
      <p:sp>
        <p:nvSpPr>
          <p:cNvPr id="8" name="矩形 10"/>
          <p:cNvSpPr/>
          <p:nvPr/>
        </p:nvSpPr>
        <p:spPr>
          <a:xfrm>
            <a:off x="198438" y="692150"/>
            <a:ext cx="8753475" cy="50419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후계자는 믿을만한 가족구성원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: 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믿음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: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능력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(ability)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과 의지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(intension)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sz="2000" b="0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黑体"/>
              <a:cs typeface="+mn-cs"/>
              <a:sym typeface="+mn-ea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후계자의 자발적 승계의도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: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 가족기업에 관심을 갖고 자발적으로 후계자가 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물려받으려는 의도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(willingness to take over)를 갖는 것이 중요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。 </a:t>
            </a:r>
            <a:endParaRPr kumimoji="0" lang="en-US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  <a:sym typeface="+mn-ea"/>
            </a:endParaRPr>
          </a:p>
          <a:p>
            <a:pPr marL="10668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   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승계과정의 만족과 기업의 지속적인 수익성에 영향을 </a:t>
            </a:r>
            <a:r>
              <a:rPr kumimoji="0" lang="ko-KR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줌 </a:t>
            </a:r>
          </a:p>
          <a:p>
            <a:pPr marL="563880" marR="0" lvl="0" indent="-4572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  <a:sym typeface="+mn-ea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효과적인 후계자의 성향(attribution) 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   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 </a:t>
            </a:r>
          </a:p>
          <a:p>
            <a:pPr marL="563880" marR="0" lvl="0" indent="-4572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성실성(Integrity)</a:t>
            </a:r>
          </a:p>
          <a:p>
            <a:pPr marL="563880" marR="0" lvl="0" indent="-4572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가족기업에 대한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헌신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이었으며 직원들로부터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존경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, 의사결정 능력, 대인관계 기술, 자신감, 창의성 등</a:t>
            </a:r>
          </a:p>
          <a:p>
            <a:pPr marL="563880" marR="0" lvl="0" indent="-4572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성별이나 출생순서는 중요도에서 가장 낮게 조사</a:t>
            </a:r>
          </a:p>
        </p:txBody>
      </p:sp>
    </p:spTree>
    <p:extLst>
      <p:ext uri="{BB962C8B-B14F-4D97-AF65-F5344CB8AC3E}">
        <p14:creationId xmlns:p14="http://schemas.microsoft.com/office/powerpoint/2010/main" val="340960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가업승계의 </a:t>
            </a:r>
            <a:r>
              <a:rPr lang="ko-KR" altLang="en-US" sz="3200" dirty="0" err="1" smtClean="0"/>
              <a:t>고려요소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3015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</a:t>
            </a:r>
            <a:r>
              <a:rPr lang="en-US" altLang="ko-KR" sz="2400" b="1" dirty="0" smtClean="0"/>
              <a:t>. </a:t>
            </a:r>
            <a:r>
              <a:rPr lang="ko-KR" altLang="en-US" sz="2400" b="1" dirty="0" smtClean="0"/>
              <a:t>후계자 </a:t>
            </a:r>
            <a:r>
              <a:rPr lang="en-US" altLang="ko-KR" sz="2400" b="1" dirty="0" smtClean="0"/>
              <a:t>Successor</a:t>
            </a:r>
            <a:endParaRPr lang="en-US" altLang="ko-KR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6365" y="1700808"/>
            <a:ext cx="8420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ko-KR" b="1" dirty="0" smtClean="0"/>
              <a:t>1. </a:t>
            </a:r>
            <a:r>
              <a:rPr lang="ko-KR" altLang="en-US" b="1" dirty="0" smtClean="0"/>
              <a:t>현 </a:t>
            </a:r>
            <a:r>
              <a:rPr lang="ko-KR" altLang="en-US" b="1" dirty="0"/>
              <a:t>경영자와 후계자와의 </a:t>
            </a:r>
            <a:r>
              <a:rPr lang="ko-KR" altLang="en-US" b="1" dirty="0" smtClean="0"/>
              <a:t>관계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현 경영자와 동일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        </a:t>
            </a:r>
            <a:endParaRPr lang="en-AU" altLang="ko-KR" sz="1600" dirty="0"/>
          </a:p>
        </p:txBody>
      </p:sp>
      <p:sp>
        <p:nvSpPr>
          <p:cNvPr id="5" name="직사각형 4"/>
          <p:cNvSpPr/>
          <p:nvPr/>
        </p:nvSpPr>
        <p:spPr>
          <a:xfrm>
            <a:off x="256973" y="2373690"/>
            <a:ext cx="4878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/>
              <a:t>2. </a:t>
            </a:r>
            <a:r>
              <a:rPr lang="ko-KR" altLang="en-US" b="1" dirty="0" smtClean="0"/>
              <a:t>현 </a:t>
            </a:r>
            <a:r>
              <a:rPr lang="ko-KR" altLang="en-US" b="1" dirty="0"/>
              <a:t>경영자의 </a:t>
            </a:r>
            <a:r>
              <a:rPr lang="ko-KR" altLang="en-US" b="1" dirty="0" err="1" smtClean="0"/>
              <a:t>모티베이션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현 경영자와 동일</a:t>
            </a:r>
            <a:r>
              <a:rPr lang="en-US" altLang="ko-KR" b="1" dirty="0" smtClean="0"/>
              <a:t>)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256365" y="3558759"/>
            <a:ext cx="8207375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en-US" altLang="ko-KR" sz="2000" b="1" noProof="1">
                <a:sym typeface="+mn-ea"/>
              </a:rPr>
              <a:t>후계자의 능력(successor’s ability)</a:t>
            </a:r>
            <a:r>
              <a:rPr lang="en-US" altLang="ko-KR" sz="2000" noProof="1">
                <a:sym typeface="+mn-ea"/>
              </a:rPr>
              <a:t>(Pontet et al., 2007</a:t>
            </a:r>
            <a:r>
              <a:rPr lang="en-US" altLang="ko-KR" sz="2000" noProof="1" smtClean="0">
                <a:sym typeface="+mn-ea"/>
              </a:rPr>
              <a:t>):</a:t>
            </a:r>
            <a:endParaRPr lang="en-US" altLang="ko-KR" sz="2000" noProof="1">
              <a:sym typeface="+mn-ea"/>
            </a:endParaRPr>
          </a:p>
          <a:p>
            <a:pPr marL="56388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ym typeface="+mn-ea"/>
              </a:rPr>
              <a:t>사업에 관한 의사결정 능력</a:t>
            </a:r>
          </a:p>
          <a:p>
            <a:pPr marL="56388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ym typeface="+mn-ea"/>
              </a:rPr>
              <a:t>직원과의 관계 관리</a:t>
            </a:r>
          </a:p>
          <a:p>
            <a:pPr marL="56388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ym typeface="+mn-ea"/>
              </a:rPr>
              <a:t>사업의 번영과 명성의 유지</a:t>
            </a:r>
          </a:p>
          <a:p>
            <a:pPr marL="56388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ym typeface="+mn-ea"/>
              </a:rPr>
              <a:t>리더십 자질</a:t>
            </a:r>
          </a:p>
          <a:p>
            <a:pPr marL="56388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ym typeface="+mn-ea"/>
              </a:rPr>
              <a:t>후계자의 시간과 노력 등 회사에 대한 헌신</a:t>
            </a:r>
          </a:p>
          <a:p>
            <a:pPr marL="56388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ym typeface="+mn-ea"/>
              </a:rPr>
              <a:t>대인관계 기술을 제시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6365" y="300978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3. </a:t>
            </a:r>
            <a:r>
              <a:rPr lang="ko-KR" altLang="en-US" b="1" dirty="0" smtClean="0"/>
              <a:t>후계자의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능력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29357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가업승계의 </a:t>
            </a:r>
            <a:r>
              <a:rPr lang="ko-KR" altLang="en-US" sz="3200" dirty="0" err="1" smtClean="0"/>
              <a:t>고려요소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2090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</a:t>
            </a:r>
            <a:r>
              <a:rPr lang="en-US" altLang="ko-KR" sz="2400" b="1" dirty="0" smtClean="0"/>
              <a:t>. </a:t>
            </a:r>
            <a:r>
              <a:rPr lang="ko-KR" altLang="en-US" sz="2400" b="1" dirty="0" smtClean="0"/>
              <a:t>가족구성원</a:t>
            </a:r>
            <a:endParaRPr lang="en-US" altLang="ko-KR" sz="2400" b="1" dirty="0"/>
          </a:p>
        </p:txBody>
      </p:sp>
      <p:sp>
        <p:nvSpPr>
          <p:cNvPr id="8" name="矩形 10"/>
          <p:cNvSpPr/>
          <p:nvPr/>
        </p:nvSpPr>
        <p:spPr>
          <a:xfrm>
            <a:off x="179388" y="1341438"/>
            <a:ext cx="8755062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sz="2000" b="1" noProof="1">
                <a:solidFill>
                  <a:srgbClr val="0B44A8"/>
                </a:solidFill>
                <a:sym typeface="+mn-ea"/>
              </a:rPr>
              <a:t> </a:t>
            </a:r>
            <a:r>
              <a:rPr sz="2000" noProof="1">
                <a:solidFill>
                  <a:schemeClr val="tx1"/>
                </a:solidFill>
                <a:sym typeface="+mn-ea"/>
              </a:rPr>
              <a:t>가족기업에서 가장 중요한 내부 이해관계자집단</a:t>
            </a:r>
            <a:endParaRPr lang="en-US" sz="2000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000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가족관계는 </a:t>
            </a:r>
            <a:r>
              <a:rPr sz="2000" noProof="1">
                <a:solidFill>
                  <a:srgbClr val="FF0000"/>
                </a:solidFill>
                <a:sym typeface="+mn-ea"/>
              </a:rPr>
              <a:t>가족의 응집력</a:t>
            </a:r>
            <a:r>
              <a:rPr sz="2000" noProof="1">
                <a:solidFill>
                  <a:schemeClr val="tx1"/>
                </a:solidFill>
                <a:sym typeface="+mn-ea"/>
              </a:rPr>
              <a:t>(cohesion)과 </a:t>
            </a:r>
            <a:r>
              <a:rPr sz="2000" noProof="1">
                <a:solidFill>
                  <a:srgbClr val="FF0000"/>
                </a:solidFill>
                <a:sym typeface="+mn-ea"/>
              </a:rPr>
              <a:t>순응력</a:t>
            </a:r>
            <a:r>
              <a:rPr sz="2000" noProof="1">
                <a:solidFill>
                  <a:schemeClr val="tx1"/>
                </a:solidFill>
                <a:sym typeface="+mn-ea"/>
              </a:rPr>
              <a:t>(adaptability)으로 구분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응집력</a:t>
            </a:r>
            <a:r>
              <a:rPr lang="en-US" sz="2000" noProof="1">
                <a:solidFill>
                  <a:schemeClr val="tx1"/>
                </a:solidFill>
                <a:sym typeface="+mn-ea"/>
              </a:rPr>
              <a:t>:</a:t>
            </a:r>
            <a:r>
              <a:rPr sz="2000" noProof="1">
                <a:solidFill>
                  <a:schemeClr val="tx1"/>
                </a:solidFill>
                <a:sym typeface="+mn-ea"/>
              </a:rPr>
              <a:t> 가족 구성원간의 유대관계와 밀접성의 정도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순응력</a:t>
            </a:r>
            <a:r>
              <a:rPr lang="en-US" sz="2000" noProof="1">
                <a:solidFill>
                  <a:schemeClr val="tx1"/>
                </a:solidFill>
                <a:sym typeface="+mn-ea"/>
              </a:rPr>
              <a:t>:</a:t>
            </a:r>
            <a:r>
              <a:rPr sz="2000" noProof="1">
                <a:solidFill>
                  <a:schemeClr val="tx1"/>
                </a:solidFill>
                <a:sym typeface="+mn-ea"/>
              </a:rPr>
              <a:t> 가족시스템 내에서 필요하다면 상황에 따라 권력구조나 역할, 관계의 규정 등을 변경할 수 있는 능력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응집력과 순응력은 가족의 비즈니스에 대한 헌신은 물론 승계계획과 후계자개발에도 직접적인 영향을 미침</a:t>
            </a:r>
            <a:endParaRPr lang="en-US" altLang="ko-KR" sz="2000" noProof="1">
              <a:solidFill>
                <a:schemeClr val="tx1"/>
              </a:solidFill>
              <a:sym typeface="+mn-ea"/>
            </a:endParaRP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ko-KR" altLang="en-US" noProof="1">
                <a:solidFill>
                  <a:schemeClr val="tx1"/>
                </a:solidFill>
                <a:sym typeface="+mn-ea"/>
              </a:rPr>
              <a:t> </a:t>
            </a: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가족구성원간의 관계가 원만하여 양의 시너지효과가 나타날 때, 가족기업은 계속 존재할 수 있으며 나아가 영속적으로 성장․발전할 것</a:t>
            </a: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9911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가업승계의 </a:t>
            </a:r>
            <a:r>
              <a:rPr lang="ko-KR" altLang="en-US" sz="3200" dirty="0" err="1" smtClean="0"/>
              <a:t>고려요소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48510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</a:t>
            </a:r>
            <a:r>
              <a:rPr lang="en-US" altLang="ko-KR" sz="2400" b="1" dirty="0" smtClean="0"/>
              <a:t>. </a:t>
            </a:r>
            <a:r>
              <a:rPr lang="ko-KR" altLang="en-US" sz="2400" b="1" dirty="0" smtClean="0"/>
              <a:t>가족구성원</a:t>
            </a:r>
            <a:r>
              <a:rPr lang="en-US" altLang="ko-KR" sz="2400" b="1" dirty="0" smtClean="0"/>
              <a:t>: </a:t>
            </a:r>
            <a:r>
              <a:rPr lang="ko-KR" altLang="en-US" sz="2400" dirty="0" smtClean="0"/>
              <a:t>가족구성원의 인정</a:t>
            </a:r>
            <a:endParaRPr lang="en-US" altLang="ko-KR" sz="2400" dirty="0"/>
          </a:p>
        </p:txBody>
      </p:sp>
      <p:grpSp>
        <p:nvGrpSpPr>
          <p:cNvPr id="10" name="Group 15"/>
          <p:cNvGrpSpPr>
            <a:grpSpLocks/>
          </p:cNvGrpSpPr>
          <p:nvPr/>
        </p:nvGrpSpPr>
        <p:grpSpPr bwMode="auto">
          <a:xfrm>
            <a:off x="323528" y="1525735"/>
            <a:ext cx="7961957" cy="3540126"/>
            <a:chOff x="383" y="1643"/>
            <a:chExt cx="4657" cy="2230"/>
          </a:xfrm>
        </p:grpSpPr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484" y="1643"/>
              <a:ext cx="4556" cy="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6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가족구성원 간의 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+mn-ea"/>
                  <a:ea typeface="+mn-ea"/>
                </a:rPr>
                <a:t>건전한 관계</a:t>
              </a: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가 가족기업의 승패를 결정 </a:t>
              </a:r>
              <a:r>
                <a:rPr kumimoji="1" lang="ko-KR" altLang="en-US" sz="2000" dirty="0">
                  <a:solidFill>
                    <a:schemeClr val="tx1"/>
                  </a:solidFill>
                  <a:latin typeface="+mn-lt"/>
                  <a:ea typeface="굴림" panose="020B0600000101010101" pitchFamily="50" charset="-127"/>
                </a:rPr>
                <a:t>            </a:t>
              </a:r>
            </a:p>
            <a:p>
              <a:pPr algn="l" eaLnBrk="1" hangingPunct="1">
                <a:lnSpc>
                  <a:spcPct val="16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각자의 능력과 선호도에 맞게 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+mn-ea"/>
                  <a:ea typeface="+mn-ea"/>
                </a:rPr>
                <a:t>가족구성원간의 조화</a:t>
              </a:r>
            </a:p>
            <a:p>
              <a:pPr algn="l" eaLnBrk="1" hangingPunct="1">
                <a:lnSpc>
                  <a:spcPct val="16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 </a:t>
              </a:r>
              <a:r>
                <a:rPr kumimoji="1" lang="en-US" altLang="ko-KR" sz="2000" dirty="0">
                  <a:solidFill>
                    <a:schemeClr val="tx1"/>
                  </a:solidFill>
                  <a:latin typeface="+mn-ea"/>
                  <a:ea typeface="+mn-ea"/>
                </a:rPr>
                <a:t>: </a:t>
              </a: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그들의 재능을  최대한 지속적으로 발휘 </a:t>
              </a:r>
            </a:p>
            <a:p>
              <a:pPr algn="l" eaLnBrk="1" hangingPunct="1">
                <a:lnSpc>
                  <a:spcPct val="16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   </a:t>
              </a:r>
            </a:p>
            <a:p>
              <a:pPr algn="l" eaLnBrk="1" hangingPunct="1">
                <a:lnSpc>
                  <a:spcPct val="16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 가족구성원간의 양의 시너지효과</a:t>
              </a:r>
            </a:p>
            <a:p>
              <a:pPr algn="l" eaLnBrk="1" hangingPunct="1">
                <a:lnSpc>
                  <a:spcPct val="16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ko-KR" altLang="en-US" sz="2000" dirty="0">
                <a:solidFill>
                  <a:schemeClr val="tx1"/>
                </a:solidFill>
                <a:latin typeface="+mn-ea"/>
                <a:ea typeface="+mn-ea"/>
              </a:endParaRPr>
            </a:p>
            <a:p>
              <a:pPr algn="l" eaLnBrk="1" hangingPunct="1">
                <a:lnSpc>
                  <a:spcPct val="16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 </a:t>
              </a:r>
              <a:r>
                <a:rPr kumimoji="1" lang="ko-KR" altLang="en-US" sz="2000" dirty="0" smtClean="0">
                  <a:solidFill>
                    <a:srgbClr val="0B44A8"/>
                  </a:solidFill>
                  <a:latin typeface="+mn-ea"/>
                  <a:ea typeface="+mn-ea"/>
                </a:rPr>
                <a:t>가족기업     </a:t>
              </a:r>
              <a:r>
                <a:rPr kumimoji="1" lang="ko-KR" altLang="en-US" sz="2000" dirty="0">
                  <a:solidFill>
                    <a:srgbClr val="0B44A8"/>
                  </a:solidFill>
                  <a:latin typeface="+mn-ea"/>
                  <a:ea typeface="+mn-ea"/>
                </a:rPr>
                <a:t>          계속 존재 </a:t>
              </a:r>
              <a:r>
                <a:rPr kumimoji="1" lang="ko-KR" altLang="en-US" sz="2000" dirty="0" smtClean="0">
                  <a:solidFill>
                    <a:srgbClr val="0B44A8"/>
                  </a:solidFill>
                  <a:latin typeface="+mn-ea"/>
                  <a:ea typeface="+mn-ea"/>
                </a:rPr>
                <a:t>           </a:t>
              </a:r>
              <a:r>
                <a:rPr kumimoji="1" lang="ko-KR" altLang="en-US" sz="2000" dirty="0">
                  <a:solidFill>
                    <a:srgbClr val="0B44A8"/>
                  </a:solidFill>
                  <a:latin typeface="+mn-ea"/>
                  <a:ea typeface="+mn-ea"/>
                </a:rPr>
                <a:t>영속성</a:t>
              </a: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 </a:t>
              </a:r>
            </a:p>
          </p:txBody>
        </p:sp>
        <p:pic>
          <p:nvPicPr>
            <p:cNvPr id="12" name="Picture 9" descr="354-Color Overlay r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" y="1781"/>
              <a:ext cx="1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0" descr="354-Color Overlay r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" y="2076"/>
              <a:ext cx="1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1" descr="354-Color Overlay r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" y="2975"/>
              <a:ext cx="1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AutoShape 13"/>
            <p:cNvSpPr>
              <a:spLocks noChangeArrowheads="1"/>
            </p:cNvSpPr>
            <p:nvPr/>
          </p:nvSpPr>
          <p:spPr bwMode="auto">
            <a:xfrm>
              <a:off x="1436" y="3569"/>
              <a:ext cx="273" cy="182"/>
            </a:xfrm>
            <a:prstGeom prst="notchedRightArrow">
              <a:avLst>
                <a:gd name="adj1" fmla="val 49778"/>
                <a:gd name="adj2" fmla="val 64285"/>
              </a:avLst>
            </a:prstGeom>
            <a:gradFill rotWithShape="1">
              <a:gsLst>
                <a:gs pos="0">
                  <a:srgbClr val="FFFF00"/>
                </a:gs>
                <a:gs pos="100000">
                  <a:srgbClr val="FF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ko-KR" altLang="en-US" sz="1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6" name="AutoShape 14"/>
            <p:cNvSpPr>
              <a:spLocks noChangeArrowheads="1"/>
            </p:cNvSpPr>
            <p:nvPr/>
          </p:nvSpPr>
          <p:spPr bwMode="auto">
            <a:xfrm>
              <a:off x="2731" y="3569"/>
              <a:ext cx="273" cy="182"/>
            </a:xfrm>
            <a:prstGeom prst="notchedRightArrow">
              <a:avLst>
                <a:gd name="adj1" fmla="val 49778"/>
                <a:gd name="adj2" fmla="val 64285"/>
              </a:avLst>
            </a:prstGeom>
            <a:gradFill rotWithShape="1">
              <a:gsLst>
                <a:gs pos="0">
                  <a:srgbClr val="FFFF00"/>
                </a:gs>
                <a:gs pos="100000">
                  <a:srgbClr val="FF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ko-KR" altLang="en-US" sz="1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955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가업승계의 </a:t>
            </a:r>
            <a:r>
              <a:rPr lang="ko-KR" altLang="en-US" sz="3200" dirty="0" err="1" smtClean="0"/>
              <a:t>고려요소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25074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4. </a:t>
            </a:r>
            <a:r>
              <a:rPr lang="ko-KR" altLang="en-US" sz="2400" b="1" dirty="0" err="1" smtClean="0"/>
              <a:t>비가족</a:t>
            </a:r>
            <a:r>
              <a:rPr lang="ko-KR" altLang="en-US" sz="2400" b="1" dirty="0" smtClean="0"/>
              <a:t> 관리자</a:t>
            </a:r>
            <a:endParaRPr lang="en-US" altLang="ko-KR" sz="2400" dirty="0"/>
          </a:p>
        </p:txBody>
      </p:sp>
      <p:sp>
        <p:nvSpPr>
          <p:cNvPr id="17" name="矩形 10"/>
          <p:cNvSpPr/>
          <p:nvPr/>
        </p:nvSpPr>
        <p:spPr>
          <a:xfrm>
            <a:off x="252413" y="1766888"/>
            <a:ext cx="8682037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핵심 비 가족 관리자 또한 감정적인 어려움에 직면할 수 있으며 이는 승계계획에 저항을 가져올 수도 있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음 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가족기업이 성장함에 따라 비 가족 관리자에 대한 의존도가 높아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짐 </a:t>
            </a:r>
            <a:endParaRPr lang="en-US" altLang="ko-KR" sz="2000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sz="2000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sz="2000" noProof="1">
                <a:solidFill>
                  <a:schemeClr val="tx1"/>
                </a:solidFill>
                <a:sym typeface="+mn-ea"/>
              </a:rPr>
              <a:t>후계자가 정당성(Legitimacy)을 얻는 과정을 2단계로 설명(Barach et al.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, 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1991)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상사와 동료의 </a:t>
            </a:r>
            <a:r>
              <a:rPr sz="2000" noProof="1">
                <a:solidFill>
                  <a:srgbClr val="FF0000"/>
                </a:solidFill>
                <a:sym typeface="+mn-ea"/>
              </a:rPr>
              <a:t>인정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그들로부터</a:t>
            </a:r>
            <a:r>
              <a:rPr lang="en-US" sz="2000" noProof="1">
                <a:solidFill>
                  <a:schemeClr val="tx1"/>
                </a:solidFill>
                <a:sym typeface="+mn-ea"/>
              </a:rPr>
              <a:t> </a:t>
            </a:r>
            <a:r>
              <a:rPr sz="2000" noProof="1">
                <a:solidFill>
                  <a:srgbClr val="FF0000"/>
                </a:solidFill>
                <a:sym typeface="+mn-ea"/>
              </a:rPr>
              <a:t>신뢰</a:t>
            </a:r>
            <a:r>
              <a:rPr sz="2000" noProof="1">
                <a:solidFill>
                  <a:schemeClr val="tx1"/>
                </a:solidFill>
                <a:sym typeface="+mn-ea"/>
              </a:rPr>
              <a:t>를 얻는 것</a:t>
            </a:r>
            <a:endParaRPr lang="en-US" sz="2000" noProof="1">
              <a:solidFill>
                <a:schemeClr val="tx1"/>
              </a:solidFill>
              <a:sym typeface="+mn-ea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후계자가 직원들과의 좋은 관계를 갖는 것은 후계자가 회사운영에 대한 자부심을 갖는데도 긍정적인 영향을 미침 </a:t>
            </a: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4834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후계자 선발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77492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후계자 선택 방법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크레이그 </a:t>
            </a:r>
            <a:r>
              <a:rPr lang="ko-KR" altLang="en-US" sz="2400" dirty="0" err="1" smtClean="0"/>
              <a:t>아라노프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존 워드</a:t>
            </a:r>
            <a:r>
              <a:rPr lang="en-US" altLang="ko-KR" sz="2400" dirty="0" smtClean="0"/>
              <a:t>; 2000)</a:t>
            </a:r>
            <a:endParaRPr lang="en-US" altLang="ko-KR" sz="2400" dirty="0"/>
          </a:p>
        </p:txBody>
      </p:sp>
      <p:sp>
        <p:nvSpPr>
          <p:cNvPr id="8" name="矩形 10"/>
          <p:cNvSpPr/>
          <p:nvPr/>
        </p:nvSpPr>
        <p:spPr>
          <a:xfrm>
            <a:off x="635000" y="1341438"/>
            <a:ext cx="7969250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chemeClr val="tx1"/>
                </a:solidFill>
                <a:sym typeface="+mn-ea"/>
              </a:rPr>
              <a:t>조기선발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: 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자식이 나이와 능력에 있어 아주 남다를 경우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chemeClr val="tx1"/>
                </a:solidFill>
                <a:sym typeface="+mn-ea"/>
              </a:rPr>
              <a:t>오랜 기간 경쟁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: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 잘못된 선택에 대한 위험을 줄일 수 있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음 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chemeClr val="tx1"/>
                </a:solidFill>
                <a:sym typeface="+mn-ea"/>
              </a:rPr>
              <a:t>촉매제로서 사외이사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: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 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승계에 위해 외부의 도움 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chemeClr val="tx1"/>
                </a:solidFill>
                <a:sym typeface="+mn-ea"/>
              </a:rPr>
              <a:t>가족 실무팀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: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 부모가 의사결정을 해야 한다는 부담을 덜고 형제자매 사이의 의견일치를 도모하는데 고무적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chemeClr val="tx1"/>
                </a:solidFill>
                <a:sym typeface="+mn-ea"/>
              </a:rPr>
              <a:t>비 가족 최고 경영위원회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: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 후계자가 준비되기 전에 오너가 은퇴했을 경우 경영의 빈 공간을 채우거나 혹은 선발에 대한 부모의 부담을 줄이는 데 유용하게 사용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chemeClr val="tx1"/>
                </a:solidFill>
                <a:sym typeface="+mn-ea"/>
              </a:rPr>
              <a:t>전문 조언가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: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 계획 및 준비하기에는 너무 늦어 버렸을 경우에 사용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chemeClr val="tx1"/>
                </a:solidFill>
                <a:sym typeface="+mn-ea"/>
              </a:rPr>
              <a:t>자동적으로 이루어진 선발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: 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더 좋은 직장을 향해 떠나가도록 일정한 시간을 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줌 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rgbClr val="FF0000"/>
                </a:solidFill>
                <a:sym typeface="+mn-ea"/>
              </a:rPr>
              <a:t>가족, 이사회, 경영진의 의견일치</a:t>
            </a:r>
            <a:r>
              <a:rPr lang="en-US" b="1" noProof="1">
                <a:solidFill>
                  <a:srgbClr val="FF0000"/>
                </a:solidFill>
                <a:sym typeface="+mn-ea"/>
              </a:rPr>
              <a:t>(</a:t>
            </a:r>
            <a:r>
              <a:rPr lang="ko-KR" altLang="en-US" b="1" noProof="1">
                <a:solidFill>
                  <a:srgbClr val="FF0000"/>
                </a:solidFill>
                <a:sym typeface="+mn-ea"/>
              </a:rPr>
              <a:t>이상적</a:t>
            </a:r>
            <a:r>
              <a:rPr lang="en-US" altLang="ko-KR" b="1" noProof="1">
                <a:solidFill>
                  <a:srgbClr val="FF0000"/>
                </a:solidFill>
                <a:sym typeface="+mn-ea"/>
              </a:rPr>
              <a:t>)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: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 기업 오너, 가족구성원, 이사회 및 경영진이 함께 승계를 위한 시간표, 선택과정 및 평가기준 등을 만들어 후계자를 선발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chemeClr val="tx1"/>
                </a:solidFill>
                <a:sym typeface="+mn-ea"/>
              </a:rPr>
              <a:t>승계 특별 팀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: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 공식적인 형태를 띤 승계 특별 팀을 활용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chemeClr val="tx1"/>
                </a:solidFill>
                <a:sym typeface="+mn-ea"/>
              </a:rPr>
              <a:t>적임자가 없을 경우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: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 사외이사나 전문적인 충고자는 승계에 대한 다른 경로나 혹은 다른 대안을 고려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noProof="1">
              <a:solidFill>
                <a:schemeClr val="tx1"/>
              </a:solidFill>
              <a:sym typeface="+mn-ea"/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409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5. </a:t>
            </a:r>
            <a:r>
              <a:rPr lang="ko-KR" altLang="en-US" sz="3200" dirty="0" smtClean="0"/>
              <a:t>가업승계의 단계와 </a:t>
            </a:r>
            <a:r>
              <a:rPr lang="ko-KR" altLang="en-US" sz="3200" dirty="0" err="1" smtClean="0"/>
              <a:t>리더십이전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79512" y="680101"/>
            <a:ext cx="3847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가업승계의 단계별 역할</a:t>
            </a:r>
            <a:endParaRPr lang="en-US" altLang="ko-KR" sz="2400" dirty="0"/>
          </a:p>
        </p:txBody>
      </p:sp>
      <p:sp>
        <p:nvSpPr>
          <p:cNvPr id="9" name="矩形 7"/>
          <p:cNvSpPr/>
          <p:nvPr/>
        </p:nvSpPr>
        <p:spPr>
          <a:xfrm>
            <a:off x="624674" y="972291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itchFamily="2" charset="2"/>
              <a:buNone/>
              <a:defRPr/>
            </a:pPr>
            <a:r>
              <a:rPr lang="en-US" altLang="ko-KR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</a:t>
            </a:r>
            <a:r>
              <a:rPr lang="en-US" altLang="ko-KR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단계별　현　경영자와　후계자의　역할　</a:t>
            </a:r>
            <a:r>
              <a:rPr lang="ko-KR" altLang="en-US" dirty="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 </a:t>
            </a:r>
          </a:p>
        </p:txBody>
      </p:sp>
      <p:graphicFrame>
        <p:nvGraphicFramePr>
          <p:cNvPr id="10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481381"/>
              </p:ext>
            </p:extLst>
          </p:nvPr>
        </p:nvGraphicFramePr>
        <p:xfrm>
          <a:off x="1125538" y="1628775"/>
          <a:ext cx="7358062" cy="5207002"/>
        </p:xfrm>
        <a:graphic>
          <a:graphicData uri="http://schemas.openxmlformats.org/drawingml/2006/table">
            <a:tbl>
              <a:tblPr/>
              <a:tblGrid>
                <a:gridCol w="2160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0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7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19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가업승계의 단계</a:t>
                      </a:r>
                    </a:p>
                  </a:txBody>
                  <a:tcPr marL="91444" marR="91444" marT="44681" marB="4468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현 경영자의 역할 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후계자의 역할 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792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1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단계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현 경영자의 단독경영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(owner-manager)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 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44" marR="91444" marT="44681" marB="4468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단독경영 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특별한 역할 없음 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기업 입사 전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파트타임 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952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2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단계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후계자 훈련 및 개발 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(training and development)</a:t>
                      </a:r>
                    </a:p>
                  </a:txBody>
                  <a:tcPr marL="91444" marR="91444" marT="44681" marB="4468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리더 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지식 이전 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보조자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실무경험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외부직장경험 </a:t>
                      </a:r>
                      <a:r>
                        <a:rPr kumimoji="1" lang="zh-CN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宋体" charset="0"/>
                        </a:rPr>
                        <a:t>（</a:t>
                      </a:r>
                      <a:r>
                        <a:rPr kumimoji="1" lang="ko-KR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宋体" charset="0"/>
                        </a:rPr>
                        <a:t>최소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宋体" charset="0"/>
                        </a:rPr>
                        <a:t>3~5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宋体" charset="0"/>
                        </a:rPr>
                        <a:t>년 근무경험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宋体" charset="0"/>
                        </a:rPr>
                        <a:t>/ 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宋体" charset="0"/>
                        </a:rPr>
                        <a:t>성공한 프로모션 경험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宋体" charset="0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풀타임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낮은 직급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직원의 신뢰 확보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전무지식획득 및 기업 문화습득 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478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3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단계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상호협력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(partnership)</a:t>
                      </a:r>
                    </a:p>
                  </a:txBody>
                  <a:tcPr marL="91444" marR="91444" marT="44681" marB="4468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감독자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교육자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보호자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</a:t>
                      </a:r>
                      <a:r>
                        <a:rPr lang="ko-KR" altLang="en-US" sz="1400" b="1" dirty="0"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　</a:t>
                      </a:r>
                      <a:r>
                        <a:rPr lang="ko-KR" altLang="en-US" sz="1400" b="1" dirty="0" smtClean="0"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소개자，</a:t>
                      </a:r>
                      <a:endParaRPr lang="en-US" altLang="ko-KR" sz="1400" b="1" dirty="0" smtClean="0">
                        <a:solidFill>
                          <a:srgbClr val="000000"/>
                        </a:solidFill>
                        <a:latin typeface="굴림체" charset="0"/>
                        <a:ea typeface="굴림체" charset="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ko-KR" altLang="en-US" sz="1400" b="1" dirty="0" smtClean="0"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  협력자</a:t>
                      </a:r>
                      <a:r>
                        <a:rPr lang="en-US" altLang="ko-KR" sz="1400" b="1" dirty="0" smtClean="0"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,</a:t>
                      </a:r>
                      <a:r>
                        <a:rPr lang="ko-KR" altLang="en-US" sz="1400" b="0" dirty="0"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　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  <a:sym typeface="+mn-ea"/>
                      </a:endParaRP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파트너　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ko-KR" altLang="en-US" sz="14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　관리역할　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478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４단계：리더십의　점진적　이전 </a:t>
                      </a:r>
                      <a:r>
                        <a:rPr sz="1400" b="1" dirty="0" smtClean="0">
                          <a:solidFill>
                            <a:srgbClr val="FF0000"/>
                          </a:solidFill>
                          <a:sym typeface="+mn-ea"/>
                        </a:rPr>
                        <a:t>(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sym typeface="+mn-ea"/>
                        </a:rPr>
                        <a:t>phase-in and phase-out)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sym typeface="+mn-ea"/>
                        </a:rPr>
                        <a:t>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　</a:t>
                      </a:r>
                    </a:p>
                  </a:txBody>
                  <a:tcPr marL="91444" marR="91444" marT="44681" marB="4468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통제권　점진적　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  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축소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경영권　점진적　확대　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ko-KR" altLang="en-US" sz="14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　후계자의　능력에　대한　확신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ko-KR" altLang="en-US" sz="14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　가족　등　이해관계자의　인정　　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478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５단계：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경영권의　이전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(power transfer)</a:t>
                      </a:r>
                    </a:p>
                  </a:txBody>
                  <a:tcPr marL="91444" marR="91444" marT="44681" marB="4468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관찰자／멘트　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lang="ko-KR" altLang="en-US" sz="1400" b="1" dirty="0" smtClean="0">
                          <a:solidFill>
                            <a:srgbClr val="000000"/>
                          </a:solidFill>
                          <a:sym typeface="+mn-ea"/>
                        </a:rPr>
                        <a:t>　　</a:t>
                      </a:r>
                      <a:r>
                        <a:rPr lang="en-US" altLang="ko-KR" sz="1400" b="1" dirty="0" smtClean="0">
                          <a:solidFill>
                            <a:srgbClr val="000000"/>
                          </a:solidFill>
                          <a:sym typeface="+mn-ea"/>
                        </a:rPr>
                        <a:t>Observer, Safe Guard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  <a:sym typeface="+mn-ea"/>
                      </a:endParaRP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조직의　리더　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326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5. </a:t>
            </a:r>
            <a:r>
              <a:rPr lang="ko-KR" altLang="en-US" sz="3200" dirty="0" smtClean="0"/>
              <a:t>가업승계의 단계와 </a:t>
            </a:r>
            <a:r>
              <a:rPr lang="ko-KR" altLang="en-US" sz="3200" dirty="0" err="1" smtClean="0"/>
              <a:t>리더십이전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79512" y="680101"/>
            <a:ext cx="47708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경영자와 후계자의 </a:t>
            </a:r>
            <a:r>
              <a:rPr lang="ko-KR" altLang="en-US" sz="2400" b="1" dirty="0" err="1" smtClean="0"/>
              <a:t>리더십이전</a:t>
            </a:r>
            <a:endParaRPr lang="en-US" altLang="ko-KR" sz="2400" dirty="0"/>
          </a:p>
        </p:txBody>
      </p:sp>
      <p:sp>
        <p:nvSpPr>
          <p:cNvPr id="8" name="矩形 10"/>
          <p:cNvSpPr/>
          <p:nvPr/>
        </p:nvSpPr>
        <p:spPr>
          <a:xfrm>
            <a:off x="627063" y="1628775"/>
            <a:ext cx="7969250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sym typeface="+mn-ea"/>
              </a:rPr>
              <a:t>경영자와 후계자의 리더십 이전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경영자와 후계자의 리더십 이전 즉 </a:t>
            </a:r>
            <a:r>
              <a:rPr sz="2000" noProof="1">
                <a:solidFill>
                  <a:srgbClr val="FF0000"/>
                </a:solidFill>
                <a:sym typeface="+mn-ea"/>
              </a:rPr>
              <a:t>바통 주고받기</a:t>
            </a:r>
            <a:r>
              <a:rPr sz="2000" noProof="1">
                <a:solidFill>
                  <a:schemeClr val="tx1"/>
                </a:solidFill>
                <a:sym typeface="+mn-ea"/>
              </a:rPr>
              <a:t>는, 경영자와 후계자 두 주자간의 </a:t>
            </a:r>
            <a:r>
              <a:rPr sz="2000" noProof="1">
                <a:solidFill>
                  <a:srgbClr val="FF0000"/>
                </a:solidFill>
                <a:sym typeface="+mn-ea"/>
              </a:rPr>
              <a:t>속도, 호흡, 위치</a:t>
            </a:r>
            <a:r>
              <a:rPr sz="2000" noProof="1">
                <a:solidFill>
                  <a:schemeClr val="tx1"/>
                </a:solidFill>
                <a:sym typeface="+mn-ea"/>
              </a:rPr>
              <a:t> 등이 절묘하게 맞아 떨어질 때 제대로 이루어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짐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많은 연습이 필요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  <a:sym typeface="+mn-ea"/>
              </a:rPr>
              <a:t>오너는 권력 이양을 위한 데드라인을 정할 필요(남영호 외, 2008)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sym typeface="+mn-ea"/>
              </a:rPr>
              <a:t>리더십 이전의 장애물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은퇴 후 </a:t>
            </a:r>
            <a:r>
              <a:rPr sz="2000" noProof="1">
                <a:solidFill>
                  <a:srgbClr val="FF0000"/>
                </a:solidFill>
                <a:sym typeface="+mn-ea"/>
              </a:rPr>
              <a:t>경영자의 재정적 안정</a:t>
            </a:r>
            <a:r>
              <a:rPr sz="2000" noProof="1">
                <a:solidFill>
                  <a:schemeClr val="tx1"/>
                </a:solidFill>
                <a:sym typeface="+mn-ea"/>
              </a:rPr>
              <a:t>이 걸림돌이 될 수 있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음 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많은 경영자들은 </a:t>
            </a:r>
            <a:r>
              <a:rPr sz="2000" noProof="1">
                <a:solidFill>
                  <a:srgbClr val="FF0000"/>
                </a:solidFill>
                <a:sym typeface="+mn-ea"/>
              </a:rPr>
              <a:t>개인의 정체성</a:t>
            </a:r>
            <a:r>
              <a:rPr sz="2000" noProof="1">
                <a:solidFill>
                  <a:schemeClr val="tx1"/>
                </a:solidFill>
                <a:sym typeface="+mn-ea"/>
              </a:rPr>
              <a:t>의 상실, 무료함 혹은 무가치성에 대해 두려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움 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기업가들은 은퇴 후 2년 내지 5년 만에 복귀하고 싶은 유혹을 느낌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. 안전 책으로 경영자는 은퇴 전 아니면 은퇴 시는 주식 통제에 대한 투표권을 포기하여야 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함  </a:t>
            </a: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3413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5. </a:t>
            </a:r>
            <a:r>
              <a:rPr lang="ko-KR" altLang="en-US" sz="3200" dirty="0" smtClean="0"/>
              <a:t>가업승계의 단계와 </a:t>
            </a:r>
            <a:r>
              <a:rPr lang="ko-KR" altLang="en-US" sz="3200" dirty="0" err="1" smtClean="0"/>
              <a:t>리더십이전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79512" y="680101"/>
            <a:ext cx="4344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</a:t>
            </a:r>
            <a:r>
              <a:rPr lang="ko-KR" altLang="en-US" sz="2400" b="1" dirty="0" smtClean="0"/>
              <a:t>후계자 결정의 내</a:t>
            </a:r>
            <a:r>
              <a:rPr lang="en-US" altLang="ko-KR" sz="2400" b="1" dirty="0" smtClean="0"/>
              <a:t>.</a:t>
            </a:r>
            <a:r>
              <a:rPr lang="ko-KR" altLang="en-US" sz="2400" b="1" dirty="0" smtClean="0"/>
              <a:t>외부 알림</a:t>
            </a:r>
            <a:endParaRPr lang="en-US" altLang="ko-KR" sz="2400" dirty="0"/>
          </a:p>
        </p:txBody>
      </p:sp>
      <p:sp>
        <p:nvSpPr>
          <p:cNvPr id="9" name="矩形 10"/>
          <p:cNvSpPr/>
          <p:nvPr/>
        </p:nvSpPr>
        <p:spPr>
          <a:xfrm>
            <a:off x="587375" y="1169757"/>
            <a:ext cx="7969250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eaLnBrk="1" hangingPunct="1">
              <a:buClr>
                <a:srgbClr val="0000FF"/>
              </a:buClr>
              <a:buFont typeface="Wingdings" panose="05000000000000000000" pitchFamily="2" charset="2"/>
              <a:buChar char="v"/>
              <a:defRPr/>
            </a:pPr>
            <a:r>
              <a:rPr lang="ko-KR" altLang="en-US" sz="2000" b="1" noProof="1">
                <a:solidFill>
                  <a:srgbClr val="0000FF"/>
                </a:solidFill>
                <a:sym typeface="+mn-ea"/>
              </a:rPr>
              <a:t>가족과 기업에 조심스럽게 전달</a:t>
            </a:r>
          </a:p>
          <a:p>
            <a:pPr algn="ctr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sz="2000" b="1" noProof="1">
                <a:solidFill>
                  <a:schemeClr val="tx1"/>
                </a:solidFill>
                <a:sym typeface="+mn-ea"/>
              </a:rPr>
              <a:t>후계자의 역할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먼저 기업과 가족에게 후계자가 되었다는 사실을 조심스럽게 알려야 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함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sz="2000" noProof="1">
                <a:solidFill>
                  <a:srgbClr val="FF0000"/>
                </a:solidFill>
                <a:sym typeface="+mn-ea"/>
              </a:rPr>
              <a:t>공인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으로서 후계자다운 </a:t>
            </a:r>
            <a:r>
              <a:rPr lang="ko-KR" sz="2000" noProof="1">
                <a:solidFill>
                  <a:srgbClr val="FF0000"/>
                </a:solidFill>
                <a:sym typeface="+mn-ea"/>
              </a:rPr>
              <a:t>언행과 행동</a:t>
            </a: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ko-KR" sz="2000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sym typeface="+mn-ea"/>
              </a:rPr>
              <a:t>조직 차원에서의 승계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다른 주요 임원들의 새로운 경력 경로, 기업문화, 새로운 경영 시스템과 경영방식의 변화 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등</a:t>
            </a:r>
            <a:r>
              <a:rPr sz="2000" noProof="1">
                <a:solidFill>
                  <a:schemeClr val="tx1"/>
                </a:solidFill>
                <a:sym typeface="+mn-ea"/>
              </a:rPr>
              <a:t> 모든 것들이 조직 전체에 엄청난 스트레스를 가져올 수 있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음 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rgbClr val="FF0000"/>
                </a:solidFill>
                <a:sym typeface="+mn-ea"/>
              </a:rPr>
              <a:t>가족구성원의 직무관계</a:t>
            </a:r>
            <a:r>
              <a:rPr sz="2000" noProof="1">
                <a:solidFill>
                  <a:schemeClr val="tx1"/>
                </a:solidFill>
                <a:sym typeface="+mn-ea"/>
              </a:rPr>
              <a:t>, 각자의 직무에 대한 권한과 의무 및 책임, </a:t>
            </a:r>
            <a:r>
              <a:rPr sz="2000" noProof="1">
                <a:solidFill>
                  <a:srgbClr val="FF0000"/>
                </a:solidFill>
                <a:sym typeface="+mn-ea"/>
              </a:rPr>
              <a:t>주주와의 관계 </a:t>
            </a:r>
            <a:r>
              <a:rPr sz="2000" noProof="1">
                <a:solidFill>
                  <a:schemeClr val="tx1"/>
                </a:solidFill>
                <a:sym typeface="+mn-ea"/>
              </a:rPr>
              <a:t>등도 확실하게 해두어야 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함</a:t>
            </a:r>
            <a:r>
              <a:rPr sz="2000" noProof="1">
                <a:solidFill>
                  <a:schemeClr val="tx1"/>
                </a:solidFill>
                <a:sym typeface="+mn-ea"/>
              </a:rPr>
              <a:t>(아라노프·워드, 2000)</a:t>
            </a: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0633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6. </a:t>
            </a:r>
            <a:r>
              <a:rPr lang="ko-KR" altLang="en-US" sz="3200" dirty="0" err="1" smtClean="0"/>
              <a:t>가업승계와</a:t>
            </a:r>
            <a:r>
              <a:rPr lang="ko-KR" altLang="en-US" sz="3200" dirty="0" smtClean="0"/>
              <a:t> 조세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79512" y="680101"/>
            <a:ext cx="61109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가업승계 세제지원제도와 이의 변화과정</a:t>
            </a:r>
            <a:endParaRPr lang="en-US" altLang="ko-KR" sz="2400" dirty="0"/>
          </a:p>
        </p:txBody>
      </p:sp>
      <p:sp>
        <p:nvSpPr>
          <p:cNvPr id="9" name="矩形 10"/>
          <p:cNvSpPr/>
          <p:nvPr/>
        </p:nvSpPr>
        <p:spPr>
          <a:xfrm>
            <a:off x="179512" y="1341438"/>
            <a:ext cx="8712968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ko-KR" altLang="ko-KR" sz="2000" b="1" dirty="0" smtClean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en-US" sz="2000" b="1" dirty="0" smtClean="0">
                <a:sym typeface="SimHei" pitchFamily="49" charset="-122"/>
              </a:rPr>
              <a:t> 가업승계를 가로막는 주된 장애요인</a:t>
            </a:r>
            <a:r>
              <a:rPr lang="en-US" altLang="ko-KR" sz="2000" b="1" dirty="0" smtClean="0">
                <a:sym typeface="SimHei" pitchFamily="49" charset="-122"/>
              </a:rPr>
              <a:t>(2021</a:t>
            </a:r>
            <a:r>
              <a:rPr lang="ko-KR" altLang="en-US" sz="2000" b="1" dirty="0" smtClean="0">
                <a:sym typeface="SimHei" pitchFamily="49" charset="-122"/>
              </a:rPr>
              <a:t>년 중앙회 가업승계의 실태조사 결과 참조</a:t>
            </a:r>
            <a:r>
              <a:rPr lang="en-US" altLang="ko-KR" sz="2000" b="1" dirty="0" smtClean="0">
                <a:sym typeface="SimHei" pitchFamily="49" charset="-122"/>
              </a:rPr>
              <a:t>)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en-US" altLang="ko-KR" sz="2000" b="1" dirty="0" smtClean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solidFill>
                  <a:srgbClr val="FF0000"/>
                </a:solidFill>
                <a:sym typeface="SimHei" pitchFamily="49" charset="-122"/>
              </a:rPr>
              <a:t>막대한 조세부담 우려</a:t>
            </a:r>
            <a:r>
              <a:rPr lang="en-US" altLang="ko-KR" dirty="0" smtClean="0">
                <a:solidFill>
                  <a:srgbClr val="FF0000"/>
                </a:solidFill>
                <a:sym typeface="SimHei" pitchFamily="49" charset="-122"/>
              </a:rPr>
              <a:t>(98.0</a:t>
            </a:r>
            <a:r>
              <a:rPr lang="ko-KR" altLang="ko-KR" dirty="0" smtClean="0">
                <a:solidFill>
                  <a:srgbClr val="FF0000"/>
                </a:solidFill>
                <a:sym typeface="SimHei" pitchFamily="49" charset="-122"/>
              </a:rPr>
              <a:t>%)</a:t>
            </a:r>
            <a:r>
              <a:rPr lang="ko-KR" altLang="en-US" dirty="0" smtClean="0">
                <a:solidFill>
                  <a:srgbClr val="FF0000"/>
                </a:solidFill>
                <a:sym typeface="SimHei" pitchFamily="49" charset="-122"/>
              </a:rPr>
              <a:t> 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sym typeface="SimHei" pitchFamily="49" charset="-122"/>
              </a:rPr>
              <a:t>가업승게관련 정부정책 부족</a:t>
            </a:r>
            <a:r>
              <a:rPr lang="en-US" altLang="ko-KR" dirty="0" smtClean="0">
                <a:sym typeface="SimHei" pitchFamily="49" charset="-122"/>
              </a:rPr>
              <a:t>(46.7</a:t>
            </a:r>
            <a:r>
              <a:rPr lang="ko-KR" altLang="en-US" dirty="0" smtClean="0">
                <a:sym typeface="SimHei" pitchFamily="49" charset="-122"/>
              </a:rPr>
              <a:t>%)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sym typeface="SimHei" pitchFamily="49" charset="-122"/>
              </a:rPr>
              <a:t>채무보증에 대한 부담(</a:t>
            </a:r>
            <a:r>
              <a:rPr lang="en-US" altLang="ko-KR" dirty="0" smtClean="0">
                <a:sym typeface="SimHei" pitchFamily="49" charset="-122"/>
              </a:rPr>
              <a:t>18.4</a:t>
            </a:r>
            <a:r>
              <a:rPr lang="ko-KR" altLang="en-US" dirty="0" smtClean="0">
                <a:sym typeface="SimHei" pitchFamily="49" charset="-122"/>
              </a:rPr>
              <a:t>%)</a:t>
            </a:r>
            <a:endParaRPr lang="en-US" altLang="ko-KR" dirty="0" smtClean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sym typeface="SimHei" pitchFamily="49" charset="-122"/>
              </a:rPr>
              <a:t>후계자 적절한 경영교육 부재</a:t>
            </a:r>
            <a:r>
              <a:rPr lang="en-US" altLang="ko-KR" dirty="0" smtClean="0">
                <a:sym typeface="SimHei" pitchFamily="49" charset="-122"/>
              </a:rPr>
              <a:t>(7.5%)</a:t>
            </a:r>
            <a:endParaRPr lang="ko-KR" altLang="en-US" dirty="0" smtClean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ko-KR" altLang="en-US" sz="2000" dirty="0" smtClean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en-US" sz="2000" b="1" dirty="0" smtClean="0">
                <a:sym typeface="SimHei" pitchFamily="49" charset="-122"/>
              </a:rPr>
              <a:t>현재 실행 중인 가업승계 관련 세제지원제도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ko-KR" dirty="0" smtClean="0">
                <a:sym typeface="SimHei" pitchFamily="49" charset="-122"/>
              </a:rPr>
              <a:t>대상기업의 확대</a:t>
            </a:r>
            <a:r>
              <a:rPr lang="en-US" altLang="en-US" dirty="0" smtClean="0">
                <a:sym typeface="SimHei" pitchFamily="49" charset="-122"/>
              </a:rPr>
              <a:t>: </a:t>
            </a:r>
            <a:r>
              <a:rPr lang="ko-KR" altLang="ko-KR" dirty="0" smtClean="0">
                <a:sym typeface="SimHei" pitchFamily="49" charset="-122"/>
              </a:rPr>
              <a:t>종전 중소기업으로 매출액 2천억원 이하에서 </a:t>
            </a:r>
            <a:endParaRPr lang="en-US" altLang="ko-KR" dirty="0" smtClean="0">
              <a:sym typeface="SimHei" pitchFamily="49" charset="-122"/>
            </a:endParaRPr>
          </a:p>
          <a:p>
            <a:pPr marL="0" indent="0" algn="just" eaLnBrk="1" hangingPunct="1">
              <a:buClr>
                <a:srgbClr val="0000FF"/>
              </a:buClr>
              <a:defRPr/>
            </a:pPr>
            <a:r>
              <a:rPr lang="en-US" altLang="ko-KR" dirty="0">
                <a:sym typeface="SimHei" pitchFamily="49" charset="-122"/>
              </a:rPr>
              <a:t> </a:t>
            </a:r>
            <a:r>
              <a:rPr lang="en-US" altLang="ko-KR" dirty="0" smtClean="0">
                <a:sym typeface="SimHei" pitchFamily="49" charset="-122"/>
              </a:rPr>
              <a:t>   </a:t>
            </a:r>
            <a:r>
              <a:rPr lang="ko-KR" altLang="ko-KR" dirty="0" smtClean="0">
                <a:sym typeface="SimHei" pitchFamily="49" charset="-122"/>
              </a:rPr>
              <a:t>매출액 </a:t>
            </a:r>
            <a:r>
              <a:rPr lang="en-US" altLang="ko-KR" dirty="0" smtClean="0">
                <a:solidFill>
                  <a:srgbClr val="FF0000"/>
                </a:solidFill>
                <a:sym typeface="SimHei" pitchFamily="49" charset="-122"/>
              </a:rPr>
              <a:t>4</a:t>
            </a:r>
            <a:r>
              <a:rPr lang="ko-KR" altLang="ko-KR" dirty="0" smtClean="0">
                <a:solidFill>
                  <a:srgbClr val="FF0000"/>
                </a:solidFill>
                <a:sym typeface="SimHei" pitchFamily="49" charset="-122"/>
              </a:rPr>
              <a:t>천억원 미만</a:t>
            </a:r>
            <a:r>
              <a:rPr lang="en-US" altLang="ko-KR" dirty="0" smtClean="0">
                <a:solidFill>
                  <a:srgbClr val="FF0000"/>
                </a:solidFill>
                <a:sym typeface="SimHei" pitchFamily="49" charset="-122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sym typeface="SimHei" pitchFamily="49" charset="-122"/>
              </a:rPr>
              <a:t>중견기업으로 확대</a:t>
            </a:r>
            <a:r>
              <a:rPr lang="en-US" altLang="en-US" dirty="0" smtClean="0">
                <a:sym typeface="SimHei" pitchFamily="49" charset="-122"/>
              </a:rPr>
              <a:t>, </a:t>
            </a:r>
            <a:r>
              <a:rPr lang="en-US" altLang="en-US" dirty="0" err="1" smtClean="0">
                <a:sym typeface="SimHei" pitchFamily="49" charset="-122"/>
              </a:rPr>
              <a:t>공제율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역시</a:t>
            </a:r>
            <a:r>
              <a:rPr lang="en-US" altLang="en-US" dirty="0" smtClean="0">
                <a:sym typeface="SimHei" pitchFamily="49" charset="-122"/>
              </a:rPr>
              <a:t> 100%(</a:t>
            </a:r>
            <a:r>
              <a:rPr lang="en-US" altLang="en-US" dirty="0" err="1" smtClean="0">
                <a:sym typeface="SimHei" pitchFamily="49" charset="-122"/>
              </a:rPr>
              <a:t>한도</a:t>
            </a:r>
            <a:r>
              <a:rPr lang="en-US" altLang="en-US" dirty="0" smtClean="0">
                <a:sym typeface="SimHei" pitchFamily="49" charset="-122"/>
              </a:rPr>
              <a:t> 500억원)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ko-KR" dirty="0" smtClean="0">
                <a:sym typeface="SimHei" pitchFamily="49" charset="-122"/>
              </a:rPr>
              <a:t>증여세 과세특례 제도의 확대</a:t>
            </a:r>
            <a:r>
              <a:rPr lang="en-US" altLang="en-US" dirty="0" smtClean="0">
                <a:sym typeface="SimHei" pitchFamily="49" charset="-122"/>
              </a:rPr>
              <a:t>: </a:t>
            </a:r>
            <a:r>
              <a:rPr lang="ko-KR" altLang="ko-KR" dirty="0" smtClean="0">
                <a:sym typeface="SimHei" pitchFamily="49" charset="-122"/>
              </a:rPr>
              <a:t>종전의 30억원에서 </a:t>
            </a:r>
            <a:r>
              <a:rPr lang="ko-KR" altLang="ko-KR" dirty="0" smtClean="0">
                <a:solidFill>
                  <a:srgbClr val="FF0000"/>
                </a:solidFill>
                <a:sym typeface="SimHei" pitchFamily="49" charset="-122"/>
              </a:rPr>
              <a:t>100억원 까지</a:t>
            </a:r>
            <a:r>
              <a:rPr lang="en-US" altLang="en-US" dirty="0" smtClean="0">
                <a:sym typeface="SimHei" pitchFamily="49" charset="-122"/>
              </a:rPr>
              <a:t>,10% </a:t>
            </a:r>
            <a:r>
              <a:rPr lang="en-US" altLang="en-US" dirty="0" err="1" smtClean="0">
                <a:sym typeface="SimHei" pitchFamily="49" charset="-122"/>
              </a:rPr>
              <a:t>저율과세</a:t>
            </a:r>
            <a:r>
              <a:rPr lang="en-US" altLang="en-US" dirty="0" smtClean="0">
                <a:sym typeface="SimHei" pitchFamily="49" charset="-122"/>
              </a:rPr>
              <a:t>(30억 </a:t>
            </a:r>
            <a:r>
              <a:rPr lang="en-US" altLang="en-US" dirty="0" err="1" smtClean="0">
                <a:sym typeface="SimHei" pitchFamily="49" charset="-122"/>
              </a:rPr>
              <a:t>초과시</a:t>
            </a:r>
            <a:r>
              <a:rPr lang="en-US" altLang="en-US" dirty="0" smtClean="0">
                <a:sym typeface="SimHei" pitchFamily="49" charset="-122"/>
              </a:rPr>
              <a:t> 20%)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en-US" dirty="0" err="1" smtClean="0">
                <a:sym typeface="SimHei" pitchFamily="49" charset="-122"/>
              </a:rPr>
              <a:t>가업상속공제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요건완화</a:t>
            </a:r>
            <a:r>
              <a:rPr lang="en-US" altLang="en-US" dirty="0" smtClean="0">
                <a:sym typeface="SimHei" pitchFamily="49" charset="-122"/>
              </a:rPr>
              <a:t>: </a:t>
            </a:r>
            <a:r>
              <a:rPr lang="en-US" altLang="en-US" dirty="0" err="1" smtClean="0">
                <a:sym typeface="SimHei" pitchFamily="49" charset="-122"/>
              </a:rPr>
              <a:t>종자및묘목생산업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영위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기업이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가업용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자산가액</a:t>
            </a:r>
            <a:r>
              <a:rPr lang="en-US" altLang="en-US" dirty="0" smtClean="0">
                <a:sym typeface="SimHei" pitchFamily="49" charset="-122"/>
              </a:rPr>
              <a:t> 중 </a:t>
            </a:r>
            <a:r>
              <a:rPr lang="en-US" altLang="en-US" dirty="0" err="1" smtClean="0">
                <a:sym typeface="SimHei" pitchFamily="49" charset="-122"/>
              </a:rPr>
              <a:t>부동산의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자산가액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비율이</a:t>
            </a:r>
            <a:r>
              <a:rPr lang="en-US" altLang="en-US" dirty="0" smtClean="0">
                <a:sym typeface="SimHei" pitchFamily="49" charset="-122"/>
              </a:rPr>
              <a:t> 50%미만인 </a:t>
            </a:r>
            <a:r>
              <a:rPr lang="en-US" altLang="en-US" dirty="0" err="1" smtClean="0">
                <a:sym typeface="SimHei" pitchFamily="49" charset="-122"/>
              </a:rPr>
              <a:t>경우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가업상속공제를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허용</a:t>
            </a:r>
            <a:endParaRPr lang="en-US" altLang="en-US" dirty="0" smtClean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en-US" dirty="0" err="1" smtClean="0">
                <a:sym typeface="SimHei" pitchFamily="49" charset="-122"/>
              </a:rPr>
              <a:t>상속인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요건완화</a:t>
            </a:r>
            <a:r>
              <a:rPr lang="en-US" altLang="en-US" dirty="0" smtClean="0">
                <a:sym typeface="SimHei" pitchFamily="49" charset="-122"/>
              </a:rPr>
              <a:t>: </a:t>
            </a:r>
            <a:r>
              <a:rPr lang="en-US" altLang="en-US" dirty="0" err="1" smtClean="0">
                <a:sym typeface="SimHei" pitchFamily="49" charset="-122"/>
              </a:rPr>
              <a:t>상속인을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단독상속에서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처음으로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olidFill>
                  <a:srgbClr val="FF0000"/>
                </a:solidFill>
                <a:sym typeface="SimHei" pitchFamily="49" charset="-122"/>
              </a:rPr>
              <a:t>공동상속</a:t>
            </a:r>
            <a:r>
              <a:rPr lang="en-US" altLang="en-US" dirty="0" err="1" smtClean="0">
                <a:sym typeface="SimHei" pitchFamily="49" charset="-122"/>
              </a:rPr>
              <a:t>을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허용하였으며</a:t>
            </a:r>
            <a:r>
              <a:rPr lang="en-US" altLang="en-US" dirty="0" smtClean="0">
                <a:sym typeface="SimHei" pitchFamily="49" charset="-122"/>
              </a:rPr>
              <a:t>, </a:t>
            </a:r>
            <a:r>
              <a:rPr lang="en-US" altLang="en-US" dirty="0" err="1" smtClean="0">
                <a:sym typeface="SimHei" pitchFamily="49" charset="-122"/>
              </a:rPr>
              <a:t>상속인의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업종변경을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소분류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내에서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허용</a:t>
            </a:r>
            <a:r>
              <a:rPr lang="en-US" altLang="en-US" dirty="0" smtClean="0">
                <a:sym typeface="SimHei" pitchFamily="49" charset="-122"/>
              </a:rPr>
              <a:t>(</a:t>
            </a:r>
            <a:r>
              <a:rPr lang="en-US" altLang="en-US" dirty="0" err="1" smtClean="0">
                <a:sym typeface="SimHei" pitchFamily="49" charset="-122"/>
              </a:rPr>
              <a:t>상속당시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업종의</a:t>
            </a:r>
            <a:r>
              <a:rPr lang="en-US" altLang="en-US" dirty="0" smtClean="0">
                <a:sym typeface="SimHei" pitchFamily="49" charset="-122"/>
              </a:rPr>
              <a:t> </a:t>
            </a:r>
            <a:r>
              <a:rPr lang="en-US" altLang="en-US" dirty="0" err="1" smtClean="0">
                <a:sym typeface="SimHei" pitchFamily="49" charset="-122"/>
              </a:rPr>
              <a:t>매출액</a:t>
            </a:r>
            <a:r>
              <a:rPr lang="en-US" altLang="en-US" dirty="0" smtClean="0">
                <a:sym typeface="SimHei" pitchFamily="49" charset="-122"/>
              </a:rPr>
              <a:t> 30% </a:t>
            </a:r>
            <a:r>
              <a:rPr lang="en-US" altLang="en-US" dirty="0" err="1" smtClean="0">
                <a:sym typeface="SimHei" pitchFamily="49" charset="-122"/>
              </a:rPr>
              <a:t>유지</a:t>
            </a:r>
            <a:r>
              <a:rPr lang="en-US" altLang="en-US" dirty="0" smtClean="0">
                <a:sym typeface="SimHei" pitchFamily="49" charset="-122"/>
              </a:rPr>
              <a:t>)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 smtClean="0">
              <a:sym typeface="SimHei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237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Box 1"/>
          <p:cNvSpPr txBox="1">
            <a:spLocks noChangeArrowheads="1"/>
          </p:cNvSpPr>
          <p:nvPr/>
        </p:nvSpPr>
        <p:spPr bwMode="auto">
          <a:xfrm>
            <a:off x="7524750" y="6165850"/>
            <a:ext cx="1511300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(</a:t>
            </a: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자료</a:t>
            </a:r>
            <a:r>
              <a:rPr kumimoji="0" lang="en-US" altLang="ko-KR" sz="10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: </a:t>
            </a: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중앙일보 </a:t>
            </a:r>
            <a:r>
              <a:rPr kumimoji="0" lang="en-US" altLang="ko-KR" sz="10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2019.6.29~30)</a:t>
            </a:r>
            <a:endParaRPr kumimoji="0" lang="ko-KR" altLang="en-US" sz="1000" b="0" i="0" u="none" strike="noStrike" kern="120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61443" name="TextBox 2"/>
          <p:cNvSpPr txBox="1">
            <a:spLocks noChangeArrowheads="1"/>
          </p:cNvSpPr>
          <p:nvPr/>
        </p:nvSpPr>
        <p:spPr bwMode="auto">
          <a:xfrm>
            <a:off x="7307263" y="476250"/>
            <a:ext cx="1584325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현재 승계완료기업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: 3.5%</a:t>
            </a:r>
            <a:endParaRPr kumimoji="0" lang="ko-KR" alt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60421" name="TextBox 1"/>
          <p:cNvSpPr txBox="1">
            <a:spLocks noChangeArrowheads="1"/>
          </p:cNvSpPr>
          <p:nvPr/>
        </p:nvSpPr>
        <p:spPr bwMode="auto">
          <a:xfrm>
            <a:off x="7307263" y="1700213"/>
            <a:ext cx="1655762" cy="2332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가업상속공제 이용실적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(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한국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2008(41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건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), ,</a:t>
            </a:r>
          </a:p>
          <a:p>
            <a:pPr marL="285750" marR="0" lvl="0" indent="-28575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2010(46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건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2013(70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건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400" dirty="0" smtClean="0">
                <a:solidFill>
                  <a:srgbClr val="3F3F3F"/>
                </a:solidFill>
                <a:ea typeface="Microsoft YaHei" panose="020B0503020204020204" pitchFamily="34" charset="-122"/>
              </a:rPr>
              <a:t>2017(91</a:t>
            </a:r>
            <a:r>
              <a:rPr lang="ko-KR" altLang="en-US" sz="1400" dirty="0" smtClean="0">
                <a:solidFill>
                  <a:srgbClr val="3F3F3F"/>
                </a:solidFill>
                <a:ea typeface="Microsoft YaHei" panose="020B0503020204020204" pitchFamily="34" charset="-122"/>
              </a:rPr>
              <a:t>건</a:t>
            </a:r>
            <a:r>
              <a:rPr lang="en-US" altLang="ko-KR" sz="1400" dirty="0" smtClean="0">
                <a:solidFill>
                  <a:srgbClr val="3F3F3F"/>
                </a:solidFill>
                <a:ea typeface="Microsoft YaHei" panose="020B0503020204020204" pitchFamily="34" charset="-122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2020(106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건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        </a:t>
            </a:r>
            <a:endParaRPr kumimoji="0" lang="ko-KR" alt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64388" y="3825196"/>
            <a:ext cx="1727200" cy="1771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</a:rPr>
              <a:t>독일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ea typeface="微软雅黑" pitchFamily="34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</a:rPr>
              <a:t>2005~2009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</a:rPr>
              <a:t>년 가업승계 건수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</a:rPr>
              <a:t>: 354,000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</a:rPr>
              <a:t>개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ea typeface="微软雅黑" pitchFamily="34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</a:rPr>
              <a:t>2005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</a:rPr>
              <a:t>년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</a:rPr>
              <a:t>: 71,000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</a:rPr>
              <a:t>개 진행</a:t>
            </a:r>
          </a:p>
        </p:txBody>
      </p:sp>
      <p:pic>
        <p:nvPicPr>
          <p:cNvPr id="61446" name="그림 8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88913"/>
            <a:ext cx="5842000" cy="644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56057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6. </a:t>
            </a:r>
            <a:r>
              <a:rPr lang="ko-KR" altLang="en-US" sz="3200" dirty="0" err="1" smtClean="0"/>
              <a:t>가업승계와</a:t>
            </a:r>
            <a:r>
              <a:rPr lang="ko-KR" altLang="en-US" sz="3200" dirty="0" smtClean="0"/>
              <a:t> 조세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79512" y="680101"/>
            <a:ext cx="67265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가업승계 세제지원제도의 문제점과 개선방안</a:t>
            </a:r>
            <a:endParaRPr lang="en-US" altLang="ko-KR" sz="2400" dirty="0"/>
          </a:p>
        </p:txBody>
      </p:sp>
      <p:sp>
        <p:nvSpPr>
          <p:cNvPr id="8" name="矩形 10"/>
          <p:cNvSpPr/>
          <p:nvPr/>
        </p:nvSpPr>
        <p:spPr>
          <a:xfrm>
            <a:off x="635000" y="1341438"/>
            <a:ext cx="7969250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가업상속공제의 적정화의 검증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000" b="1"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한국형 히든 챔피언에 대한 지원세제의 확대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000" b="1"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생전 증여의 확대 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및 활성화 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000" b="1"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b="1" noProof="1" smtClean="0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장기</a:t>
            </a:r>
            <a:r>
              <a:rPr lang="en-US" altLang="ko-KR" sz="2000" b="1" noProof="1" smtClean="0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: </a:t>
            </a:r>
            <a:r>
              <a:rPr sz="2000" b="1" noProof="1" smtClean="0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자본이득세</a:t>
            </a:r>
            <a:r>
              <a:rPr lang="en-US" sz="2000" b="1" noProof="1" smtClean="0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/ </a:t>
            </a:r>
            <a:r>
              <a:rPr lang="ko-KR" altLang="en-US" sz="2000" b="1" noProof="1" smtClean="0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단기</a:t>
            </a:r>
            <a:r>
              <a:rPr lang="en-US" altLang="ko-KR" sz="2000" b="1" noProof="1" smtClean="0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: </a:t>
            </a:r>
            <a:r>
              <a:rPr lang="ko-KR" altLang="en-US" sz="2000" b="1" noProof="1" smtClean="0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유산취득세</a:t>
            </a:r>
            <a:r>
              <a:rPr sz="2000" b="1" noProof="1" smtClean="0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로의 전환</a:t>
            </a:r>
            <a:endParaRPr lang="en-US" sz="2000" b="1" noProof="1" smtClean="0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000" b="1"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자본이득세(capital gains tax)란 자본자산의 매각에서 발생하는 이득과 손실에 대한 조세</a:t>
            </a: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noProof="1">
              <a:solidFill>
                <a:schemeClr val="tx1"/>
              </a:solidFill>
              <a:sym typeface="+mn-ea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5451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6. </a:t>
            </a:r>
            <a:r>
              <a:rPr lang="ko-KR" altLang="en-US" sz="3200" dirty="0" err="1" smtClean="0"/>
              <a:t>가업승계와</a:t>
            </a:r>
            <a:r>
              <a:rPr lang="ko-KR" altLang="en-US" sz="3200" dirty="0" smtClean="0"/>
              <a:t> 조세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8" name="矩形 7"/>
          <p:cNvSpPr/>
          <p:nvPr/>
        </p:nvSpPr>
        <p:spPr>
          <a:xfrm>
            <a:off x="611188" y="768350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itchFamily="2" charset="2"/>
              <a:buNone/>
              <a:defRPr/>
            </a:pPr>
            <a:r>
              <a:rPr lang="en-US" altLang="ko-KR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</a:t>
            </a:r>
            <a:r>
              <a:rPr lang="en-US" altLang="ko-KR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8-4&gt; </a:t>
            </a:r>
            <a:r>
              <a:rPr lang="ko-KR" altLang="en-US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가업승계 세제지원제도 개선 추진경과</a:t>
            </a:r>
            <a:r>
              <a:rPr lang="en-US" altLang="ko-KR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(continue)</a:t>
            </a:r>
            <a:r>
              <a:rPr lang="ko-KR" altLang="en-US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　</a:t>
            </a:r>
            <a:r>
              <a:rPr lang="ko-KR" altLang="en-US" dirty="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 </a:t>
            </a:r>
          </a:p>
        </p:txBody>
      </p:sp>
      <p:graphicFrame>
        <p:nvGraphicFramePr>
          <p:cNvPr id="11" name="Group 6"/>
          <p:cNvGraphicFramePr>
            <a:graphicFrameLocks noGrp="1"/>
          </p:cNvGraphicFramePr>
          <p:nvPr/>
        </p:nvGraphicFramePr>
        <p:xfrm>
          <a:off x="1116013" y="1412875"/>
          <a:ext cx="7358062" cy="4699000"/>
        </p:xfrm>
        <a:graphic>
          <a:graphicData uri="http://schemas.openxmlformats.org/drawingml/2006/table">
            <a:tbl>
              <a:tblPr/>
              <a:tblGrid>
                <a:gridCol w="1216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00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94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069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적용 년도 </a:t>
                      </a:r>
                    </a:p>
                  </a:txBody>
                  <a:tcPr marL="91444" marR="9144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내용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종전 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개선 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370"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제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1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차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2007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년도 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가업상속공제확대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1억원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공제율20%(한도30억원)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75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증여세과세특례도입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-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공제한도30억원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410"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제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2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2008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년도 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가업상속공제확대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공제율20%(한도30억원)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공제율40%(한도100억원)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피상속인사업기간축소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15년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10년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410"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제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3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차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2009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년도 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피상속인대표자재직요건완화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총가업기간중80%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총가업기간중60%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주식할증평가배제연장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2009년말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2010</a:t>
                      </a: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년말 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410">
                <a:tc rowSpan="3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제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4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2010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년도 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최대주주지분율요건완화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상장40%, 비상장50%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상장30%, 비상장50%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41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대상기업확대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중소기업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중소기업+매출액 1,500억원이하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4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일몰기간연장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증여세과세특례, 창업자금증여, 주식할증배제(2010년말)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증여세과세특례, 창업자금증여(2013년말), 주식할증배제(2012년말)</a:t>
                      </a:r>
                    </a:p>
                  </a:txBody>
                  <a:tcPr marL="91444" marR="9144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263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6. </a:t>
            </a:r>
            <a:r>
              <a:rPr lang="ko-KR" altLang="en-US" sz="3200" dirty="0" err="1" smtClean="0"/>
              <a:t>가업승계와</a:t>
            </a:r>
            <a:r>
              <a:rPr lang="ko-KR" altLang="en-US" sz="3200" dirty="0" smtClean="0"/>
              <a:t> 조세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502339"/>
              </p:ext>
            </p:extLst>
          </p:nvPr>
        </p:nvGraphicFramePr>
        <p:xfrm>
          <a:off x="1034887" y="1052736"/>
          <a:ext cx="7358062" cy="5111754"/>
        </p:xfrm>
        <a:graphic>
          <a:graphicData uri="http://schemas.openxmlformats.org/drawingml/2006/table">
            <a:tbl>
              <a:tblPr/>
              <a:tblGrid>
                <a:gridCol w="1216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00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94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53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적용 년도 </a:t>
                      </a:r>
                    </a:p>
                  </a:txBody>
                  <a:tcPr marL="91444" marR="91444" marT="45211" marB="4521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내용</a:t>
                      </a:r>
                    </a:p>
                  </a:txBody>
                  <a:tcPr marL="91444" marR="91444" marT="45211" marB="452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종전 </a:t>
                      </a:r>
                    </a:p>
                  </a:txBody>
                  <a:tcPr marL="91444" marR="91444" marT="45211" marB="452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개선 </a:t>
                      </a:r>
                    </a:p>
                  </a:txBody>
                  <a:tcPr marL="91444" marR="91444" marT="45211" marB="452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282"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제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5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차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2011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년도 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가업상속공제확대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공제율40%(한도100억원)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공제율70%(한도300억원)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대상기업확대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중소기업+매출액 1,500억원이하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중소기업+매출액 2,000억원이하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7294"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lang="ko-KR" altLang="en-US" sz="1200" b="1" i="0" u="none" baseline="0">
                          <a:solidFill>
                            <a:srgbClr val="000000"/>
                          </a:solidFill>
                          <a:latin typeface="굴림체" charset="-127"/>
                          <a:ea typeface="굴림체" charset="-127"/>
                        </a:rPr>
                        <a:t>제 </a:t>
                      </a:r>
                      <a:r>
                        <a:rPr lang="en-US" altLang="ko-KR" sz="1200" b="1" i="0" u="none" baseline="0">
                          <a:solidFill>
                            <a:srgbClr val="000000"/>
                          </a:solidFill>
                          <a:latin typeface="굴림체" charset="-127"/>
                          <a:ea typeface="굴림체" charset="-127"/>
                        </a:rPr>
                        <a:t>6 </a:t>
                      </a:r>
                      <a:r>
                        <a:rPr lang="ko-KR" altLang="en-US" sz="1200" b="1" i="0" u="none" baseline="0">
                          <a:solidFill>
                            <a:srgbClr val="000000"/>
                          </a:solidFill>
                          <a:latin typeface="굴림체" charset="-127"/>
                          <a:ea typeface="굴림체" charset="-127"/>
                        </a:rPr>
                        <a:t>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lang="en-US" altLang="ko-KR" sz="1200" b="1" i="0" u="none" baseline="0">
                          <a:solidFill>
                            <a:srgbClr val="000000"/>
                          </a:solidFill>
                          <a:latin typeface="굴림체" charset="-127"/>
                          <a:ea typeface="굴림체" charset="-127"/>
                        </a:rPr>
                        <a:t>2012</a:t>
                      </a:r>
                      <a:r>
                        <a:rPr lang="ko-KR" altLang="en-US" sz="1200" b="1" i="0" u="none" baseline="0">
                          <a:solidFill>
                            <a:srgbClr val="000000"/>
                          </a:solidFill>
                          <a:latin typeface="굴림체" charset="-127"/>
                          <a:ea typeface="굴림체" charset="-127"/>
                        </a:rPr>
                        <a:t>년도 </a:t>
                      </a:r>
                      <a:endParaRPr kumimoji="1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411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일몰기간연장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주식할증배제(2012년말)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주식할증배제(2014년말)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2213">
                <a:tc rowSpan="6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lang="ko-KR" altLang="en-US" sz="1200" b="1" i="0" u="none" baseline="0">
                          <a:solidFill>
                            <a:srgbClr val="000000"/>
                          </a:solidFill>
                          <a:latin typeface="굴림체" charset="-127"/>
                          <a:ea typeface="굴림체" charset="-127"/>
                        </a:rPr>
                        <a:t>제 </a:t>
                      </a:r>
                      <a:r>
                        <a:rPr lang="en-US" altLang="ko-KR" sz="1200" b="1" i="0" u="none" baseline="0">
                          <a:solidFill>
                            <a:srgbClr val="000000"/>
                          </a:solidFill>
                          <a:latin typeface="굴림체" charset="-127"/>
                          <a:ea typeface="굴림체" charset="-127"/>
                        </a:rPr>
                        <a:t>7 </a:t>
                      </a:r>
                      <a:r>
                        <a:rPr lang="ko-KR" altLang="en-US" sz="1200" b="1" i="0" u="none" baseline="0">
                          <a:solidFill>
                            <a:srgbClr val="000000"/>
                          </a:solidFill>
                          <a:latin typeface="굴림체" charset="-127"/>
                          <a:ea typeface="굴림체" charset="-127"/>
                        </a:rPr>
                        <a:t>차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lang="en-US" altLang="ko-KR" sz="1200" b="1" i="0" u="none" baseline="0">
                          <a:solidFill>
                            <a:srgbClr val="000000"/>
                          </a:solidFill>
                          <a:latin typeface="굴림체" charset="-127"/>
                          <a:ea typeface="굴림체" charset="-127"/>
                        </a:rPr>
                        <a:t>2013</a:t>
                      </a:r>
                      <a:r>
                        <a:rPr lang="ko-KR" altLang="en-US" sz="1200" b="1" i="0" u="none" baseline="0">
                          <a:solidFill>
                            <a:srgbClr val="000000"/>
                          </a:solidFill>
                          <a:latin typeface="굴림체" charset="-127"/>
                          <a:ea typeface="굴림체" charset="-127"/>
                        </a:rPr>
                        <a:t>년도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lang="ko-KR" altLang="en-US" sz="1200" b="1" i="0" u="none" baseline="0">
                          <a:solidFill>
                            <a:srgbClr val="000000"/>
                          </a:solidFill>
                          <a:latin typeface="굴림체" charset="-127"/>
                          <a:ea typeface="굴림체" charset="-127"/>
                        </a:rPr>
                        <a:t> </a:t>
                      </a:r>
                      <a:endParaRPr kumimoji="1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상속인요건완화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세세분류내업종유지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상속개시일2년전계속가업종사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세분류내</a:t>
                      </a: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 업종유지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상속 전 2년이상가업종사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배우자가요건충족시공제적용</a:t>
                      </a:r>
                      <a:endParaRPr kumimoji="1" lang="ko-KR" altLang="en-US" sz="1200" b="1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latin typeface="굴림체" charset="0"/>
                        <a:ea typeface="굴림체" charset="0"/>
                        <a:sym typeface="+mn-ea"/>
                      </a:endParaRP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411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가업상속공제확대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공제율70%(한도300억원)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공제율</a:t>
                      </a: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 100%(한도500억원)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6182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대상기업확대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2중소기업+매출액 2,000억원이하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sz="1200" b="1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중소기업</a:t>
                      </a:r>
                      <a:r>
                        <a:rPr kumimoji="1" lang="en-US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 </a:t>
                      </a:r>
                      <a:r>
                        <a:rPr kumimoji="1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+</a:t>
                      </a:r>
                      <a:r>
                        <a:rPr kumimoji="1" lang="en-US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 </a:t>
                      </a:r>
                      <a:r>
                        <a:rPr kumimoji="1" sz="1200" b="1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매출액</a:t>
                      </a:r>
                      <a:r>
                        <a:rPr kumimoji="1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 3,000억원미만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9061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피상속인대표자재직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요건완화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가업기간60%이상 또는 상속직전 10년중 8년이상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가업기간 50%이상 또는 상속직전 10년중 5년이상 또는 </a:t>
                      </a:r>
                      <a:r>
                        <a:rPr kumimoji="1" lang="ko-KR" altLang="en-US" sz="1200" b="1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가업기간중</a:t>
                      </a: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 10년이상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2758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10년 사후관리위반 시 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추징명령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불충족 시 전액추징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7년후 안분추징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(90%~70%)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6182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일몰기간삭제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가업승계·창업자금증여세 과세특례 일몰(2013년말)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가업승계·창업자금증여세 과세특례 영구화</a:t>
                      </a:r>
                    </a:p>
                  </a:txBody>
                  <a:tcPr marL="91444" marR="91444" marT="45211" marB="45211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17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6. </a:t>
            </a:r>
            <a:r>
              <a:rPr lang="ko-KR" altLang="en-US" sz="3200" dirty="0" err="1" smtClean="0"/>
              <a:t>가업승계와</a:t>
            </a:r>
            <a:r>
              <a:rPr lang="ko-KR" altLang="en-US" sz="3200" dirty="0" smtClean="0"/>
              <a:t> 조세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062492"/>
              </p:ext>
            </p:extLst>
          </p:nvPr>
        </p:nvGraphicFramePr>
        <p:xfrm>
          <a:off x="892969" y="908720"/>
          <a:ext cx="7358062" cy="5064493"/>
        </p:xfrm>
        <a:graphic>
          <a:graphicData uri="http://schemas.openxmlformats.org/drawingml/2006/table">
            <a:tbl>
              <a:tblPr/>
              <a:tblGrid>
                <a:gridCol w="1216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3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8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94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07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적용 년도 </a:t>
                      </a:r>
                    </a:p>
                  </a:txBody>
                  <a:tcPr marL="91444" marR="91444" marT="45724" marB="4572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내용</a:t>
                      </a:r>
                    </a:p>
                  </a:txBody>
                  <a:tcPr marL="91444" marR="91444"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종전 </a:t>
                      </a:r>
                    </a:p>
                  </a:txBody>
                  <a:tcPr marL="91444" marR="91444"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개선 </a:t>
                      </a:r>
                    </a:p>
                  </a:txBody>
                  <a:tcPr marL="91444" marR="91444"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415"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제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8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차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2014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년도 </a:t>
                      </a:r>
                    </a:p>
                  </a:txBody>
                  <a:tcPr marL="91444" marR="91444" marT="45724" marB="4572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증여세과세특례 확대</a:t>
                      </a:r>
                    </a:p>
                  </a:txBody>
                  <a:tcPr marL="91444" marR="91444" marT="45724" marB="4572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30억 원(10%)</a:t>
                      </a:r>
                    </a:p>
                  </a:txBody>
                  <a:tcPr marL="91444" marR="91444" marT="45724" marB="4572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100억원(10%, 30억원 초과 20%)</a:t>
                      </a:r>
                    </a:p>
                  </a:txBody>
                  <a:tcPr marL="91444" marR="91444" marT="45724" marB="4572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803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사후관리 유지기간</a:t>
                      </a:r>
                    </a:p>
                  </a:txBody>
                  <a:tcPr marL="91444" marR="91444" marT="45724" marB="4572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10년</a:t>
                      </a:r>
                    </a:p>
                  </a:txBody>
                  <a:tcPr marL="91444" marR="91444" marT="45724" marB="4572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7년</a:t>
                      </a:r>
                    </a:p>
                  </a:txBody>
                  <a:tcPr marL="91444" marR="91444" marT="45724" marB="4572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924"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제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9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2015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년도 </a:t>
                      </a:r>
                    </a:p>
                  </a:txBody>
                  <a:tcPr marL="91444" marR="91444" marT="45724" marB="4572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가업상속공제요건 완화</a:t>
                      </a:r>
                    </a:p>
                  </a:txBody>
                  <a:tcPr marL="91444" marR="91444" marT="45724" marB="4572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-</a:t>
                      </a:r>
                    </a:p>
                  </a:txBody>
                  <a:tcPr marL="91444" marR="91444" marT="45724" marB="4572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종자및묘목생산업 영위 기업이 가업용 자산가액 중 부동산의 자산가액 비율이 50%미만인 경우 가업상속공제 허용</a:t>
                      </a:r>
                    </a:p>
                  </a:txBody>
                  <a:tcPr marL="91444" marR="91444" marT="45724" marB="4572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6128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상속인요건완화</a:t>
                      </a:r>
                    </a:p>
                  </a:txBody>
                  <a:tcPr marL="91444" marR="91444" marT="45724" marB="4572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단독상속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세분류내업종유지</a:t>
                      </a:r>
                    </a:p>
                  </a:txBody>
                  <a:tcPr marL="91444" marR="91444" marT="45724" marB="4572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공동상속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소분류내</a:t>
                      </a: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 업종변경허용</a:t>
                      </a:r>
                      <a:endParaRPr kumimoji="1" lang="en-US" altLang="ko-KR" sz="1200" b="1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latin typeface="굴림체" charset="0"/>
                        <a:ea typeface="굴림체" charset="0"/>
                        <a:sym typeface="+mn-ea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(</a:t>
                      </a:r>
                      <a:r>
                        <a:rPr kumimoji="1" lang="ko-KR" altLang="en-US" sz="1200" b="1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상속당시</a:t>
                      </a: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 업종의 매출액 30% 유지)</a:t>
                      </a:r>
                    </a:p>
                  </a:txBody>
                  <a:tcPr marL="91444" marR="91444" marT="45724" marB="4572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3504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제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10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차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2019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년도</a:t>
                      </a:r>
                    </a:p>
                  </a:txBody>
                  <a:tcPr marL="91444" marR="91444" marT="45724" marB="45724" anchor="ctr" horzOverflow="overflow">
                    <a:lnL w="12700">
                      <a:solidFill>
                        <a:srgbClr val="3F3F3F"/>
                      </a:solidFill>
                      <a:prstDash val="soli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0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사후관리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업종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,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자산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,            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고용유지의무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)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기간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  <a:sym typeface="+mn-ea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0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고용유지의무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  <a:sym typeface="+mn-ea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0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중견기업 고용유지의무 비율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  <a:sym typeface="+mn-ea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0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업종변경범위 </a:t>
                      </a:r>
                    </a:p>
                  </a:txBody>
                  <a:tcPr marL="91444" marR="91444"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0 10</a:t>
                      </a: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년</a:t>
                      </a:r>
                      <a:endParaRPr kumimoji="1" lang="en-US" altLang="ko-KR" sz="1200" b="1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latin typeface="굴림체" charset="0"/>
                        <a:ea typeface="굴림체" charset="0"/>
                        <a:sym typeface="+mn-ea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en-US" altLang="ko-KR" sz="1200" b="1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latin typeface="굴림체" charset="0"/>
                        <a:ea typeface="굴림체" charset="0"/>
                        <a:sym typeface="+mn-ea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 </a:t>
                      </a: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정규직 고용인원 유지</a:t>
                      </a:r>
                      <a:endParaRPr kumimoji="1" lang="en-US" altLang="ko-KR" sz="1200" b="1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latin typeface="굴림체" charset="0"/>
                        <a:ea typeface="굴림체" charset="0"/>
                        <a:sym typeface="+mn-ea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en-US" altLang="ko-KR" sz="1200" b="1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latin typeface="굴림체" charset="0"/>
                        <a:ea typeface="굴림체" charset="0"/>
                        <a:sym typeface="+mn-ea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 </a:t>
                      </a: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연평균 </a:t>
                      </a:r>
                      <a:r>
                        <a:rPr kumimoji="1" lang="en-US" altLang="ko-KR" sz="12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120%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 </a:t>
                      </a: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소분류 내 </a:t>
                      </a:r>
                      <a:r>
                        <a:rPr kumimoji="1" lang="ko-KR" altLang="en-US" sz="1200" b="1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변경허용</a:t>
                      </a:r>
                      <a:endParaRPr kumimoji="1" lang="ko-KR" altLang="en-US" sz="1200" b="1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latin typeface="굴림체" charset="0"/>
                        <a:ea typeface="굴림체" charset="0"/>
                        <a:sym typeface="+mn-ea"/>
                      </a:endParaRPr>
                    </a:p>
                  </a:txBody>
                  <a:tcPr marL="91444" marR="91444"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 </a:t>
                      </a:r>
                      <a:r>
                        <a:rPr kumimoji="1" lang="en-US" altLang="ko-KR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7</a:t>
                      </a: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년</a:t>
                      </a:r>
                      <a:endParaRPr kumimoji="1" lang="en-US" altLang="ko-KR" sz="1200" b="1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latin typeface="굴림체" charset="0"/>
                        <a:ea typeface="굴림체" charset="0"/>
                        <a:sym typeface="+mn-ea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en-US" altLang="ko-KR" sz="1200" b="1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latin typeface="굴림체" charset="0"/>
                        <a:ea typeface="굴림체" charset="0"/>
                        <a:sym typeface="+mn-ea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 </a:t>
                      </a: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정규직 인원 또는 </a:t>
                      </a:r>
                      <a:r>
                        <a:rPr kumimoji="1" lang="ko-KR" altLang="en-US" sz="1200" b="1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총급여액</a:t>
                      </a: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 유지</a:t>
                      </a:r>
                      <a:endParaRPr kumimoji="1" lang="en-US" altLang="ko-KR" sz="1200" b="1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latin typeface="굴림체" charset="0"/>
                        <a:ea typeface="굴림체" charset="0"/>
                        <a:sym typeface="+mn-ea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en-US" altLang="ko-KR" sz="1200" b="1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latin typeface="굴림체" charset="0"/>
                        <a:ea typeface="굴림체" charset="0"/>
                        <a:sym typeface="+mn-ea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 </a:t>
                      </a: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연평균 </a:t>
                      </a:r>
                      <a:r>
                        <a:rPr kumimoji="1" lang="en-US" altLang="ko-KR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100%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 </a:t>
                      </a: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중분류내 </a:t>
                      </a:r>
                      <a:r>
                        <a:rPr kumimoji="1" lang="ko-KR" altLang="en-US" sz="1200" b="1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변경허용</a:t>
                      </a:r>
                      <a:endParaRPr kumimoji="1" lang="ko-KR" altLang="en-US" sz="1200" b="1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latin typeface="굴림체" charset="0"/>
                        <a:ea typeface="굴림체" charset="0"/>
                        <a:sym typeface="+mn-ea"/>
                      </a:endParaRPr>
                    </a:p>
                  </a:txBody>
                  <a:tcPr marL="91444" marR="91444"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3F3F3F"/>
                      </a:solidFill>
                      <a:prstDash val="solid"/>
                    </a:lnR>
                    <a:lnT w="12700">
                      <a:solidFill>
                        <a:srgbClr val="3F3F3F"/>
                      </a:solidFill>
                      <a:prstDash val="solid"/>
                    </a:lnT>
                    <a:lnB w="12700">
                      <a:solidFill>
                        <a:srgbClr val="3F3F3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98340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494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907704" y="0"/>
            <a:ext cx="7236297" cy="668337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defRPr/>
            </a:pPr>
            <a:r>
              <a:rPr lang="ko-KR" altLang="en-US" sz="3200" b="1" dirty="0">
                <a:solidFill>
                  <a:prstClr val="black"/>
                </a:solidFill>
              </a:rPr>
              <a:t>표  </a:t>
            </a:r>
            <a:r>
              <a:rPr lang="en-US" altLang="ko-KR" sz="3200" b="1" dirty="0">
                <a:solidFill>
                  <a:prstClr val="black"/>
                </a:solidFill>
              </a:rPr>
              <a:t>OECD </a:t>
            </a:r>
            <a:r>
              <a:rPr lang="ko-KR" altLang="en-US" sz="3200" b="1" dirty="0">
                <a:solidFill>
                  <a:prstClr val="black"/>
                </a:solidFill>
              </a:rPr>
              <a:t>회원국의 상속세 과세 현황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520" y="4988182"/>
            <a:ext cx="806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자료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OECD/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이세진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.</a:t>
            </a:r>
            <a:r>
              <a:rPr kumimoji="0" lang="ko-K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김준헌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(2021), OECD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회원국들의 상속 관련 세제와 시사점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국회입법조사처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2021.10.1. 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제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08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호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338440"/>
              </p:ext>
            </p:extLst>
          </p:nvPr>
        </p:nvGraphicFramePr>
        <p:xfrm>
          <a:off x="187031" y="1089699"/>
          <a:ext cx="8784976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256607502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981957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구   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국  가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67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상속</a:t>
                      </a:r>
                      <a:r>
                        <a:rPr lang="en-US" altLang="ko-KR" dirty="0" smtClean="0"/>
                        <a:t>.</a:t>
                      </a:r>
                      <a:r>
                        <a:rPr lang="ko-KR" altLang="en-US" dirty="0" smtClean="0"/>
                        <a:t>증여세 부과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b="1" dirty="0" err="1" smtClean="0"/>
                        <a:t>유산취득세</a:t>
                      </a:r>
                      <a:r>
                        <a:rPr lang="ko-KR" altLang="en-US" dirty="0" smtClean="0"/>
                        <a:t> 방식</a:t>
                      </a:r>
                      <a:r>
                        <a:rPr lang="en-US" altLang="ko-KR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dirty="0" smtClean="0"/>
                        <a:t>             (20</a:t>
                      </a:r>
                      <a:r>
                        <a:rPr lang="ko-KR" altLang="en-US" dirty="0" smtClean="0"/>
                        <a:t>개국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독일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프랑스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일본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벨기에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칠레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핀란드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그리스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헝가리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아이슬란드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아일랜드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이탈리아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리투아니아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룩셈부르크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네델란드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폴란드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포르투갈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슬로베니아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스페인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스위스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터키</a:t>
                      </a:r>
                      <a:r>
                        <a:rPr lang="en-US" altLang="ko-KR" dirty="0" smtClean="0"/>
                        <a:t> 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496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상속</a:t>
                      </a:r>
                      <a:r>
                        <a:rPr lang="en-US" altLang="ko-KR" dirty="0" smtClean="0"/>
                        <a:t>.</a:t>
                      </a:r>
                      <a:r>
                        <a:rPr lang="ko-KR" altLang="en-US" dirty="0" smtClean="0"/>
                        <a:t>증여세 부과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b="1" dirty="0" err="1" smtClean="0"/>
                        <a:t>유산세</a:t>
                      </a:r>
                      <a:r>
                        <a:rPr lang="ko-KR" altLang="en-US" dirty="0" smtClean="0"/>
                        <a:t> 방식</a:t>
                      </a:r>
                      <a:r>
                        <a:rPr lang="en-US" altLang="ko-KR" dirty="0" smtClean="0"/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             (4</a:t>
                      </a:r>
                      <a:r>
                        <a:rPr lang="ko-KR" altLang="en-US" dirty="0" smtClean="0"/>
                        <a:t>개국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영국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미국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b="1" dirty="0" smtClean="0"/>
                        <a:t>대한민국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덴마크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65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1" dirty="0" smtClean="0"/>
                        <a:t>자본이득세</a:t>
                      </a:r>
                      <a:r>
                        <a:rPr lang="ko-KR" altLang="en-US" dirty="0" smtClean="0"/>
                        <a:t> 부과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             (4</a:t>
                      </a:r>
                      <a:r>
                        <a:rPr lang="ko-KR" altLang="en-US" dirty="0" smtClean="0"/>
                        <a:t>개국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호주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캐나다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뉴질랜드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스웨덴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919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/>
                        <a:t>비과세</a:t>
                      </a:r>
                      <a:r>
                        <a:rPr lang="en-US" altLang="ko-KR" dirty="0" smtClean="0"/>
                        <a:t>(7</a:t>
                      </a:r>
                      <a:r>
                        <a:rPr lang="ko-KR" altLang="en-US" dirty="0" smtClean="0"/>
                        <a:t>개국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오스트리아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체코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이스라엘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멕시코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노르웨이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슬로바키아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에스토니아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278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9376" y="5409544"/>
            <a:ext cx="84470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*</a:t>
            </a:r>
            <a:r>
              <a:rPr kumimoji="0" lang="ko-KR" alt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유산세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상속세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): 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피상속인이 남긴 유산 자체를 대상으로 하는 과세 방식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영미법국가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*</a:t>
            </a:r>
            <a:r>
              <a:rPr kumimoji="0" lang="ko-KR" alt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유산취득세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증여세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): 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유산을 취득한 자를 기준으로 유산 취득자 각자가 취득한 유산 가액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대륙법국가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*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자본이득세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자본자산의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매각에서 발생하는 이득과 손실에 대한 조세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67571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6. </a:t>
            </a:r>
            <a:r>
              <a:rPr lang="ko-KR" altLang="en-US" sz="3200" dirty="0" err="1" smtClean="0"/>
              <a:t>가업승계와</a:t>
            </a:r>
            <a:r>
              <a:rPr lang="ko-KR" altLang="en-US" sz="3200" dirty="0" smtClean="0"/>
              <a:t> 조세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79512" y="680101"/>
            <a:ext cx="1782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유언제도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矩形 10"/>
          <p:cNvSpPr/>
          <p:nvPr/>
        </p:nvSpPr>
        <p:spPr>
          <a:xfrm>
            <a:off x="635000" y="1341438"/>
            <a:ext cx="7969250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sz="2000" b="1"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sz="2000" b="1"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유언의 의의와 성격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유언</a:t>
            </a:r>
            <a:r>
              <a:rPr lang="en-US" sz="2000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:</a:t>
            </a: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 유언자가 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생전에 하는 의사표시</a:t>
            </a: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로 유언자의 사후에 그 효과를 발생하게 하는 제도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법률적으로 유언의 효력이 있는 사항(남영호·박근서, 2008)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상속분을 지정할 수 있다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유산분할방법을 지정하거나 위탁할 수 있다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상속인을 폐제 및 취소할 수 있다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유언 집행자를 지정하거나 위탁할 수 있다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상속인 이외의 사람에게도 상속할 수 있다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재단법인 등에 기부할 수 있다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유언신탁을 설정할 수 있다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비적출자(서자)를 인정할 수 있다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미성년자의 후견인을 지정할 수 있다 </a:t>
            </a:r>
          </a:p>
          <a:p>
            <a:pPr marL="107950" algn="just" eaLnBrk="1" hangingPunct="1">
              <a:buClr>
                <a:srgbClr val="0000FF"/>
              </a:buClr>
              <a:buFont typeface="+mj-ea"/>
              <a:buNone/>
              <a:defRPr/>
            </a:pPr>
            <a:endParaRPr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sz="2000" b="1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유언의 방식</a:t>
            </a: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: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 보통방식으로 자필증서유언,  녹음유언, 공정증서유언, 비밀증서유언이 있으며, 특별방식으로 구수증서유언이 있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음 </a:t>
            </a: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noProof="1">
              <a:solidFill>
                <a:schemeClr val="tx1"/>
              </a:solidFill>
              <a:sym typeface="+mn-ea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2566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6. </a:t>
            </a:r>
            <a:r>
              <a:rPr lang="ko-KR" altLang="en-US" sz="3200" dirty="0" err="1" smtClean="0"/>
              <a:t>가업승계와</a:t>
            </a:r>
            <a:r>
              <a:rPr lang="ko-KR" altLang="en-US" sz="3200" dirty="0" smtClean="0"/>
              <a:t> 조세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79512" y="680101"/>
            <a:ext cx="1782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유언제도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矩形 7"/>
          <p:cNvSpPr/>
          <p:nvPr/>
        </p:nvSpPr>
        <p:spPr>
          <a:xfrm>
            <a:off x="611188" y="1055688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itchFamily="2" charset="2"/>
              <a:buNone/>
              <a:defRPr/>
            </a:pPr>
            <a:r>
              <a:rPr lang="en-US" altLang="ko-KR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</a:t>
            </a:r>
            <a:r>
              <a:rPr lang="en-US" altLang="ko-KR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8-6&gt; </a:t>
            </a:r>
            <a:r>
              <a:rPr lang="ko-KR" altLang="en-US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각종 </a:t>
            </a:r>
            <a:r>
              <a:rPr lang="ko-KR" altLang="en-US" b="1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유언방식의</a:t>
            </a:r>
            <a:r>
              <a:rPr lang="ko-KR" altLang="en-US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비교　</a:t>
            </a:r>
            <a:r>
              <a:rPr lang="ko-KR" altLang="en-US" dirty="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 </a:t>
            </a:r>
          </a:p>
        </p:txBody>
      </p:sp>
      <p:graphicFrame>
        <p:nvGraphicFramePr>
          <p:cNvPr id="10" name="Group 6"/>
          <p:cNvGraphicFramePr>
            <a:graphicFrameLocks noGrp="1"/>
          </p:cNvGraphicFramePr>
          <p:nvPr/>
        </p:nvGraphicFramePr>
        <p:xfrm>
          <a:off x="623888" y="1771650"/>
          <a:ext cx="7796212" cy="2917824"/>
        </p:xfrm>
        <a:graphic>
          <a:graphicData uri="http://schemas.openxmlformats.org/drawingml/2006/table">
            <a:tbl>
              <a:tblPr/>
              <a:tblGrid>
                <a:gridCol w="11398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82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3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87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507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778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구분</a:t>
                      </a:r>
                    </a:p>
                  </a:txBody>
                  <a:tcPr marL="91444" marR="91444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작성자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자서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확정일자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증인수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서명·기명날인*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25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자필증서</a:t>
                      </a:r>
                    </a:p>
                  </a:txBody>
                  <a:tcPr marL="91444" marR="91444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유언자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0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×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×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0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74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녹음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44" marR="91444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유언자·증인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×(구술녹음)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×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1인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×(유언자·증인의 녹음)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75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공정증서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44" marR="91444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공증인 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×(구술작성)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×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2</a:t>
                      </a: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인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0(유언자·증인·공증인)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12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비밀증서</a:t>
                      </a:r>
                    </a:p>
                  </a:txBody>
                  <a:tcPr marL="91444" marR="91444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유언자 등 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0(엄봉)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0(제출일부터 5일)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2인이상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0(유언자·증인)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15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구수증서</a:t>
                      </a:r>
                    </a:p>
                  </a:txBody>
                  <a:tcPr marL="91444" marR="91444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증인 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×(필기)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ko-KR" altLang="en-US" sz="1200" b="1" smtClean="0">
                        <a:ln>
                          <a:noFill/>
                        </a:ln>
                        <a:solidFill>
                          <a:srgbClr val="000000"/>
                        </a:solidFill>
                        <a:latin typeface="굴림체" charset="0"/>
                        <a:ea typeface="굴림체" charset="0"/>
                        <a:sym typeface="+mn-ea"/>
                      </a:endParaRP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2인이상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2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0(증인)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72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 smtClean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658948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가업승계의 개념과 성격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가업승계의 </a:t>
            </a: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고려요소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후계자 선발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가업승계의 단계와 </a:t>
            </a: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리더십이론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가업승계 와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</a:rPr>
              <a:t> 조세 </a:t>
            </a:r>
            <a:endParaRPr lang="en-US" altLang="ko-KR" noProof="0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solidFill>
                  <a:srgbClr val="5F5F5F"/>
                </a:solidFill>
                <a:latin typeface="Arial"/>
                <a:ea typeface="HY강B" pitchFamily="18" charset="-127"/>
              </a:rPr>
              <a:t> </a:t>
            </a:r>
            <a:r>
              <a:rPr lang="en-US" altLang="ko-KR" dirty="0" smtClean="0">
                <a:solidFill>
                  <a:srgbClr val="5F5F5F"/>
                </a:solidFill>
                <a:latin typeface="Arial"/>
                <a:ea typeface="HY강B" pitchFamily="18" charset="-127"/>
              </a:rPr>
              <a:t>   </a:t>
            </a:r>
            <a:endParaRPr kumimoji="0" lang="ko-KR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</a:t>
            </a: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YOU!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000120140530A99PPBG">
  <a:themeElements>
    <a:clrScheme name="自定义 1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34C5D4"/>
      </a:accent1>
      <a:accent2>
        <a:srgbClr val="5BDBB3"/>
      </a:accent2>
      <a:accent3>
        <a:srgbClr val="D0DA71"/>
      </a:accent3>
      <a:accent4>
        <a:srgbClr val="FCE066"/>
      </a:accent4>
      <a:accent5>
        <a:srgbClr val="3DB195"/>
      </a:accent5>
      <a:accent6>
        <a:srgbClr val="FFC000"/>
      </a:accent6>
      <a:hlink>
        <a:srgbClr val="0070C0"/>
      </a:hlink>
      <a:folHlink>
        <a:srgbClr val="7F7F7F"/>
      </a:folHlink>
    </a:clrScheme>
    <a:fontScheme name="自定义 3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itchFamily="34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2595</TotalTime>
  <Words>3210</Words>
  <Application>Microsoft Office PowerPoint</Application>
  <PresentationFormat>화면 슬라이드 쇼(4:3)</PresentationFormat>
  <Paragraphs>677</Paragraphs>
  <Slides>34</Slides>
  <Notes>26</Notes>
  <HiddenSlides>0</HiddenSlides>
  <MMClips>0</MMClips>
  <ScaleCrop>false</ScaleCrop>
  <HeadingPairs>
    <vt:vector size="6" baseType="variant">
      <vt:variant>
        <vt:lpstr>사용한 글꼴</vt:lpstr>
      </vt:variant>
      <vt:variant>
        <vt:i4>18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34</vt:i4>
      </vt:variant>
    </vt:vector>
  </HeadingPairs>
  <TitlesOfParts>
    <vt:vector size="55" baseType="lpstr">
      <vt:lpstr>HY각헤드라인M</vt:lpstr>
      <vt:lpstr>HY강B</vt:lpstr>
      <vt:lpstr>HY나무B</vt:lpstr>
      <vt:lpstr>HY신명조</vt:lpstr>
      <vt:lpstr>HY울릉도M</vt:lpstr>
      <vt:lpstr>Microsoft YaHei</vt:lpstr>
      <vt:lpstr>Microsoft YaHei</vt:lpstr>
      <vt:lpstr>黑体</vt:lpstr>
      <vt:lpstr>黑体</vt:lpstr>
      <vt:lpstr>宋体</vt:lpstr>
      <vt:lpstr>굴림</vt:lpstr>
      <vt:lpstr>굴림체</vt:lpstr>
      <vt:lpstr>맑은 고딕</vt:lpstr>
      <vt:lpstr>휴먼명조</vt:lpstr>
      <vt:lpstr>휴먼명조,한컴돋움</vt:lpstr>
      <vt:lpstr>Arial</vt:lpstr>
      <vt:lpstr>Wingdings</vt:lpstr>
      <vt:lpstr>Wingdings 2</vt:lpstr>
      <vt:lpstr>Office 테마</vt:lpstr>
      <vt:lpstr>1_Office 테마</vt:lpstr>
      <vt:lpstr>A000120140530A99PPBG</vt:lpstr>
      <vt:lpstr>8장. 가업승계</vt:lpstr>
      <vt:lpstr>PowerPoint 프레젠테이션</vt:lpstr>
      <vt:lpstr>1. 가업승계의 개념과 중요성</vt:lpstr>
      <vt:lpstr>1. 가업승계의 개념과 중요성</vt:lpstr>
      <vt:lpstr>1. 가업승계의 개념과 중요성</vt:lpstr>
      <vt:lpstr>1. 가업승계의 개념과 중요성</vt:lpstr>
      <vt:lpstr>1. 가업승계의 개념과 중요성</vt:lpstr>
      <vt:lpstr>1. 가업승계의 개념과 중요성</vt:lpstr>
      <vt:lpstr>1. 가업승계의 개념과 중요성</vt:lpstr>
      <vt:lpstr>2. 가업승계의 성격: 과정</vt:lpstr>
      <vt:lpstr>가업승계의 유형</vt:lpstr>
      <vt:lpstr>3. 가업승계의 고려요소</vt:lpstr>
      <vt:lpstr>3. 가업승계의 고려요소</vt:lpstr>
      <vt:lpstr>3. 가업승계의 고려요소</vt:lpstr>
      <vt:lpstr>3. 가업승계의 고려요소</vt:lpstr>
      <vt:lpstr>3. 가업승계의 고려요소</vt:lpstr>
      <vt:lpstr>3. 가업승계의 고려요소</vt:lpstr>
      <vt:lpstr>3. 가업승계의 고려요소</vt:lpstr>
      <vt:lpstr>3. 가업승계의 고려요소</vt:lpstr>
      <vt:lpstr>4. 후계자 선발</vt:lpstr>
      <vt:lpstr>5. 가업승계의 단계와 리더십이전</vt:lpstr>
      <vt:lpstr>5. 가업승계의 단계와 리더십이전</vt:lpstr>
      <vt:lpstr>5. 가업승계의 단계와 리더십이전</vt:lpstr>
      <vt:lpstr>6. 가업승계와 조세</vt:lpstr>
      <vt:lpstr>PowerPoint 프레젠테이션</vt:lpstr>
      <vt:lpstr>6. 가업승계와 조세</vt:lpstr>
      <vt:lpstr>6. 가업승계와 조세</vt:lpstr>
      <vt:lpstr>6. 가업승계와 조세</vt:lpstr>
      <vt:lpstr>6. 가업승계와 조세</vt:lpstr>
      <vt:lpstr>표  OECD 회원국의 상속세 과세 현황</vt:lpstr>
      <vt:lpstr>6. 가업승계와 조세</vt:lpstr>
      <vt:lpstr>6. 가업승계와 조세</vt:lpstr>
      <vt:lpstr>PowerPoint 프레젠테이션</vt:lpstr>
      <vt:lpstr>THANK  YOU!  &amp;  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187</cp:revision>
  <cp:lastPrinted>2019-12-25T12:19:36Z</cp:lastPrinted>
  <dcterms:created xsi:type="dcterms:W3CDTF">2013-04-01T06:35:37Z</dcterms:created>
  <dcterms:modified xsi:type="dcterms:W3CDTF">2022-10-16T09:09:36Z</dcterms:modified>
</cp:coreProperties>
</file>