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3" r:id="rId2"/>
  </p:sldMasterIdLst>
  <p:notesMasterIdLst>
    <p:notesMasterId r:id="rId38"/>
  </p:notesMasterIdLst>
  <p:sldIdLst>
    <p:sldId id="257" r:id="rId3"/>
    <p:sldId id="258" r:id="rId4"/>
    <p:sldId id="259" r:id="rId5"/>
    <p:sldId id="479" r:id="rId6"/>
    <p:sldId id="367" r:id="rId7"/>
    <p:sldId id="388" r:id="rId8"/>
    <p:sldId id="481" r:id="rId9"/>
    <p:sldId id="389" r:id="rId10"/>
    <p:sldId id="495" r:id="rId11"/>
    <p:sldId id="390" r:id="rId12"/>
    <p:sldId id="496" r:id="rId13"/>
    <p:sldId id="391" r:id="rId14"/>
    <p:sldId id="412" r:id="rId15"/>
    <p:sldId id="433" r:id="rId16"/>
    <p:sldId id="482" r:id="rId17"/>
    <p:sldId id="434" r:id="rId18"/>
    <p:sldId id="435" r:id="rId19"/>
    <p:sldId id="436" r:id="rId20"/>
    <p:sldId id="485" r:id="rId21"/>
    <p:sldId id="437" r:id="rId22"/>
    <p:sldId id="438" r:id="rId23"/>
    <p:sldId id="439" r:id="rId24"/>
    <p:sldId id="440" r:id="rId25"/>
    <p:sldId id="441" r:id="rId26"/>
    <p:sldId id="442" r:id="rId27"/>
    <p:sldId id="443" r:id="rId28"/>
    <p:sldId id="444" r:id="rId29"/>
    <p:sldId id="445" r:id="rId30"/>
    <p:sldId id="446" r:id="rId31"/>
    <p:sldId id="447" r:id="rId32"/>
    <p:sldId id="490" r:id="rId33"/>
    <p:sldId id="450" r:id="rId34"/>
    <p:sldId id="449" r:id="rId35"/>
    <p:sldId id="472" r:id="rId36"/>
    <p:sldId id="494" r:id="rId37"/>
  </p:sldIdLst>
  <p:sldSz cx="9144000" cy="6858000" type="screen4x3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2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00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102" d="100"/>
          <a:sy n="102" d="100"/>
        </p:scale>
        <p:origin x="132" y="102"/>
      </p:cViewPr>
      <p:guideLst>
        <p:guide orient="horz" pos="2132"/>
        <p:guide pos="28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latinLnBrk="1" hangingPunct="1">
              <a:buFontTx/>
              <a:buNone/>
              <a:defRPr kumimoji="1"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latinLnBrk="1" hangingPunct="1">
              <a:buFontTx/>
              <a:buNone/>
              <a:defRPr kumimoji="1"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2" name="Rectangle 4"/>
          <p:cNvSpPr>
            <a:spLocks noRot="1" noChangeArrowheads="1" noTextEdit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latinLnBrk="1" hangingPunct="1">
              <a:buFontTx/>
              <a:buNone/>
              <a:defRPr kumimoji="1"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88B6128F-FADF-4A13-B427-375C32E3B1E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Ro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0483" name="文本占位符 2"/>
          <p:cNvSpPr>
            <a:spLocks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0484" name="灯片编号占位符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259EFD01-A96B-4119-9DBD-5A9BE8D88037}" type="slidenum">
              <a:rPr lang="en-US" altLang="ko-KR" smtClean="0"/>
              <a:pPr latinLnBrk="0">
                <a:spcBef>
                  <a:spcPct val="0"/>
                </a:spcBef>
                <a:buFontTx/>
                <a:buNone/>
              </a:pPr>
              <a:t>2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2531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A3BBA494-539E-42AE-BD09-E3EBEFF1463F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3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4579" name="슬라이드 노트 개체 틀 2"/>
          <p:cNvSpPr>
            <a:spLocks noGrp="1" noChangeArrowheads="1"/>
          </p:cNvSpPr>
          <p:nvPr>
            <p:ph type="body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24580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F131B12F-6009-4E7E-8A97-4A111EE6861F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4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6627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26628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AB3B27CB-8CB2-4D8C-957C-9EB5A2972DFE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5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8675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28676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8F00EA9B-6C98-419C-A149-F67CED88621E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6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30723" name="슬라이드 노트 개체 틀 2"/>
          <p:cNvSpPr>
            <a:spLocks noGrp="1" noChangeArrowheads="1"/>
          </p:cNvSpPr>
          <p:nvPr>
            <p:ph type="body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30724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DB4772AB-0641-438C-BD7F-55C1D396276E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7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32771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32772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00E3886B-2344-4E01-B2EE-AFA70FEC35CE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8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35843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6FAFBA4C-7D8E-4470-B44A-54898DE6C7F6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10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38915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38916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05C0FCCF-9F44-4B04-8B81-D3802A4D0F05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12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41987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41988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5B8D35B6-A296-4E81-BC1A-D42613FA9B68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13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44035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44036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6F6ADB5E-E46E-44E2-8751-9A5DC2934C94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14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46083" name="슬라이드 노트 개체 틀 2"/>
          <p:cNvSpPr>
            <a:spLocks noGrp="1" noChangeArrowheads="1"/>
          </p:cNvSpPr>
          <p:nvPr>
            <p:ph type="body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46084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05585F0E-8B93-4009-86EF-BECA393FE507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15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48131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48132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CA52DFA4-3A2B-4C93-A86F-E11C42E22530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16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56323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56324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10917FA2-B6A5-49F2-845D-4753A2F1710F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17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58371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58372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1CE2005C-76AD-4501-99CE-00FF5289C67F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18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60419" name="슬라이드 노트 개체 틀 2"/>
          <p:cNvSpPr>
            <a:spLocks noGrp="1" noChangeArrowheads="1"/>
          </p:cNvSpPr>
          <p:nvPr>
            <p:ph type="body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60420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83BB0F5F-5A5D-4C9E-A0A9-69C3706A129F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19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62467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62468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53590FB6-ED2B-43CF-90A2-BBA7BAD93E9A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20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64515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64516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C9BFE5A6-0470-48E4-9D06-FEDA9791C8F9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21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66563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66564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19803D40-5CEA-447C-AEDC-035C25831878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22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68611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68612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0C1DDF05-3ED9-4CE7-8C51-32D74FC30EEC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23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70659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70660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6CEA1E46-7000-4A24-9E65-EDC45A74CA8E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24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77827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77828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65C834D1-61C9-4E4C-AF7F-BEAF8FA07ED0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25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79875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79876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A6A48B1E-9169-4E83-AB18-E2BCFA9DAE36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26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81923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81924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51502069-4C75-41DB-A424-7753C11E41A7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27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83971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83972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358E7CBB-68C7-4F61-A2FF-A0E5C051FD78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28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86019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86020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F00DE287-1345-49CB-A14A-FB2FD7A9A272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29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88067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88068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A9039270-D30B-4807-92AF-BCFFC3A25A23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30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90115" name="슬라이드 노트 개체 틀 2"/>
          <p:cNvSpPr>
            <a:spLocks noGrp="1" noChangeArrowheads="1"/>
          </p:cNvSpPr>
          <p:nvPr>
            <p:ph type="body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90116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50E24B1D-0316-4DC4-A6AF-9CF84C05E57A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31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94211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94212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EAD26A9B-77AB-4A1B-9528-0EE0F0C6DEAB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32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96259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96260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B035AFF1-850C-4B38-A6AA-2AE264DA49BF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33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98307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 smtClean="0"/>
              <a:t>감성</a:t>
            </a:r>
            <a:r>
              <a:rPr lang="en-US" altLang="ko-KR" smtClean="0"/>
              <a:t>: </a:t>
            </a:r>
            <a:r>
              <a:rPr lang="ko-KR" altLang="en-US" smtClean="0"/>
              <a:t>상대방과 </a:t>
            </a:r>
            <a:r>
              <a:rPr lang="ko-KR" altLang="en-US" b="1" smtClean="0"/>
              <a:t>공감</a:t>
            </a:r>
            <a:r>
              <a:rPr lang="ko-KR" altLang="en-US" smtClean="0"/>
              <a:t>을 하는 것</a:t>
            </a:r>
            <a:r>
              <a:rPr lang="en-US" altLang="ko-KR" smtClean="0"/>
              <a:t>.  </a:t>
            </a:r>
            <a:r>
              <a:rPr lang="ko-KR" altLang="en-US" smtClean="0"/>
              <a:t>공감은 머리높이</a:t>
            </a:r>
            <a:r>
              <a:rPr lang="en-US" altLang="ko-KR" smtClean="0"/>
              <a:t>, </a:t>
            </a:r>
            <a:r>
              <a:rPr lang="ko-KR" altLang="en-US" smtClean="0"/>
              <a:t>눈높이를 맞추는 것이 아니라 </a:t>
            </a:r>
            <a:r>
              <a:rPr lang="ko-KR" altLang="en-US" b="1" i="1" smtClean="0">
                <a:solidFill>
                  <a:srgbClr val="FF0000"/>
                </a:solidFill>
              </a:rPr>
              <a:t>가슴높이</a:t>
            </a:r>
            <a:r>
              <a:rPr lang="ko-KR" altLang="en-US" smtClean="0"/>
              <a:t>를 맞추는 것</a:t>
            </a:r>
            <a:r>
              <a:rPr lang="en-US" altLang="ko-KR" smtClean="0"/>
              <a:t>. </a:t>
            </a:r>
            <a:endParaRPr lang="ko-KR" altLang="en-US" smtClean="0"/>
          </a:p>
        </p:txBody>
      </p:sp>
      <p:sp>
        <p:nvSpPr>
          <p:cNvPr id="98308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9137977C-2738-430C-831A-ACBE6FB6AB5E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34</a:t>
            </a:fld>
            <a:endParaRPr lang="en-US" altLang="ko-KR" sz="18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KSO_CT2"/>
          <p:cNvSpPr>
            <a:spLocks noGrp="1"/>
          </p:cNvSpPr>
          <p:nvPr>
            <p:ph type="subTitle" idx="1"/>
          </p:nvPr>
        </p:nvSpPr>
        <p:spPr>
          <a:xfrm>
            <a:off x="1299532" y="2953500"/>
            <a:ext cx="6468209" cy="46721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noProof="1" smtClean="0"/>
              <a:t>마스터 부제목 스타일 편집</a:t>
            </a:r>
            <a:endParaRPr lang="zh-CN" altLang="en-US" noProof="1" smtClean="0"/>
          </a:p>
        </p:txBody>
      </p:sp>
      <p:sp>
        <p:nvSpPr>
          <p:cNvPr id="7" name="KSO_CT1"/>
          <p:cNvSpPr>
            <a:spLocks noGrp="1"/>
          </p:cNvSpPr>
          <p:nvPr>
            <p:ph type="title"/>
          </p:nvPr>
        </p:nvSpPr>
        <p:spPr>
          <a:xfrm>
            <a:off x="1299532" y="1118774"/>
            <a:ext cx="6468514" cy="1720077"/>
          </a:xfrm>
        </p:spPr>
        <p:txBody>
          <a:bodyPr>
            <a:normAutofit/>
          </a:bodyPr>
          <a:lstStyle>
            <a:lvl1pPr algn="ctr">
              <a:defRPr sz="4200" baseline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ko-KR" altLang="en-US" noProof="1" smtClean="0"/>
              <a:t>마스터 제목 스타일 편집</a:t>
            </a:r>
            <a:endParaRPr lang="zh-CN" altLang="en-US" noProof="1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6A9E3-B195-46EA-B2A0-3BEDC7D0EE6C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675ED-E253-47EB-B76E-78AD158ECD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277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579600" y="223200"/>
            <a:ext cx="7984800" cy="522000"/>
          </a:xfrm>
        </p:spPr>
        <p:txBody>
          <a:bodyPr anchor="t">
            <a:normAutofit/>
          </a:bodyPr>
          <a:lstStyle>
            <a:lvl1pPr algn="ctr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79600" y="943199"/>
            <a:ext cx="7984800" cy="5212273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575945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 sz="1800"/>
            </a:lvl3pPr>
            <a:lvl4pPr marL="1371600" indent="0">
              <a:lnSpc>
                <a:spcPct val="130000"/>
              </a:lnSpc>
              <a:buFontTx/>
              <a:buNone/>
              <a:defRPr sz="1800"/>
            </a:lvl4pPr>
            <a:lvl5pPr marL="1828800" indent="0">
              <a:lnSpc>
                <a:spcPct val="130000"/>
              </a:lnSpc>
              <a:buFontTx/>
              <a:buNone/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0E1F8-2E84-44A5-AA26-F12D624B829F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C7721-4AE0-4F24-BC00-F91B95455C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214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9"/>
          <p:cNvSpPr>
            <a:spLocks noChangeArrowheads="1"/>
          </p:cNvSpPr>
          <p:nvPr/>
        </p:nvSpPr>
        <p:spPr bwMode="auto">
          <a:xfrm>
            <a:off x="1706563" y="4194175"/>
            <a:ext cx="720725" cy="750888"/>
          </a:xfrm>
          <a:custGeom>
            <a:avLst/>
            <a:gdLst>
              <a:gd name="T0" fmla="*/ 0 w 952500"/>
              <a:gd name="T1" fmla="*/ 0 h 1054100"/>
              <a:gd name="T2" fmla="*/ 5814 w 952500"/>
              <a:gd name="T3" fmla="*/ 6505 h 1054100"/>
              <a:gd name="T4" fmla="*/ 14536 w 952500"/>
              <a:gd name="T5" fmla="*/ 5487 h 1054100"/>
              <a:gd name="T6" fmla="*/ 0 w 952500"/>
              <a:gd name="T7" fmla="*/ 0 h 1054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rgbClr val="2397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5" name="任意多边形 10"/>
          <p:cNvSpPr>
            <a:spLocks noChangeArrowheads="1"/>
          </p:cNvSpPr>
          <p:nvPr/>
        </p:nvSpPr>
        <p:spPr bwMode="auto">
          <a:xfrm>
            <a:off x="1670050" y="1901825"/>
            <a:ext cx="5397500" cy="2908300"/>
          </a:xfrm>
          <a:custGeom>
            <a:avLst/>
            <a:gdLst>
              <a:gd name="T0" fmla="*/ 0 w 5397138"/>
              <a:gd name="T1" fmla="*/ 0 h 2908300"/>
              <a:gd name="T2" fmla="*/ 5402568 w 5397138"/>
              <a:gd name="T3" fmla="*/ 540657 h 2908300"/>
              <a:gd name="T4" fmla="*/ 4856285 w 5397138"/>
              <a:gd name="T5" fmla="*/ 2654300 h 2908300"/>
              <a:gd name="T6" fmla="*/ 839040 w 5397138"/>
              <a:gd name="T7" fmla="*/ 2908300 h 2908300"/>
              <a:gd name="T8" fmla="*/ 0 w 5397138"/>
              <a:gd name="T9" fmla="*/ 0 h 2908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rgbClr val="AEE8EE">
              <a:alpha val="7607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" name="任意多边形 11"/>
          <p:cNvSpPr>
            <a:spLocks noChangeArrowheads="1"/>
          </p:cNvSpPr>
          <p:nvPr/>
        </p:nvSpPr>
        <p:spPr bwMode="auto">
          <a:xfrm>
            <a:off x="2146300" y="1812925"/>
            <a:ext cx="5202238" cy="2806700"/>
          </a:xfrm>
          <a:custGeom>
            <a:avLst/>
            <a:gdLst>
              <a:gd name="T0" fmla="*/ 0 w 5202646"/>
              <a:gd name="T1" fmla="*/ 623138 h 2806338"/>
              <a:gd name="T2" fmla="*/ 5196526 w 5202646"/>
              <a:gd name="T3" fmla="*/ 0 h 2806338"/>
              <a:gd name="T4" fmla="*/ 4097277 w 5202646"/>
              <a:gd name="T5" fmla="*/ 2697252 h 2806338"/>
              <a:gd name="T6" fmla="*/ 367865 w 5202646"/>
              <a:gd name="T7" fmla="*/ 2811772 h 2806338"/>
              <a:gd name="T8" fmla="*/ 0 w 5202646"/>
              <a:gd name="T9" fmla="*/ 623138 h 2806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accent1">
              <a:alpha val="7607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任意多边形 12"/>
          <p:cNvSpPr>
            <a:spLocks noChangeArrowheads="1"/>
          </p:cNvSpPr>
          <p:nvPr/>
        </p:nvSpPr>
        <p:spPr bwMode="auto">
          <a:xfrm>
            <a:off x="6873875" y="4010025"/>
            <a:ext cx="442913" cy="558800"/>
          </a:xfrm>
          <a:custGeom>
            <a:avLst/>
            <a:gdLst>
              <a:gd name="T0" fmla="*/ 0 w 292100"/>
              <a:gd name="T1" fmla="*/ 6601265 h 368300"/>
              <a:gd name="T2" fmla="*/ 150430153 w 292100"/>
              <a:gd name="T3" fmla="*/ 0 h 368300"/>
              <a:gd name="T4" fmla="*/ 39242785 w 292100"/>
              <a:gd name="T5" fmla="*/ 191435177 h 368300"/>
              <a:gd name="T6" fmla="*/ 0 w 292100"/>
              <a:gd name="T7" fmla="*/ 6601265 h 3683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rgbClr val="2397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任意多边形 13"/>
          <p:cNvSpPr/>
          <p:nvPr/>
        </p:nvSpPr>
        <p:spPr bwMode="auto">
          <a:xfrm>
            <a:off x="6153150" y="4670425"/>
            <a:ext cx="809625" cy="285750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>
            <a:normAutofit fontScale="85000" lnSpcReduction="20000"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cxnSp>
        <p:nvCxnSpPr>
          <p:cNvPr id="9" name="直接连接符 18"/>
          <p:cNvCxnSpPr/>
          <p:nvPr/>
        </p:nvCxnSpPr>
        <p:spPr>
          <a:xfrm>
            <a:off x="2643188" y="2936875"/>
            <a:ext cx="386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20"/>
          <p:cNvCxnSpPr/>
          <p:nvPr/>
        </p:nvCxnSpPr>
        <p:spPr>
          <a:xfrm>
            <a:off x="2643188" y="3355975"/>
            <a:ext cx="386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2642400" y="2995200"/>
            <a:ext cx="3862800" cy="360000"/>
          </a:xfrm>
          <a:noFill/>
          <a:ln>
            <a:noFill/>
            <a:bevel/>
          </a:ln>
        </p:spPr>
        <p:txBody>
          <a:bodyPr lIns="0" tIns="72000" rIns="0" bIns="36000" anchor="ctr">
            <a:normAutofit/>
          </a:bodyPr>
          <a:lstStyle>
            <a:lvl1pPr algn="ctr">
              <a:defRPr sz="1800" b="0">
                <a:solidFill>
                  <a:schemeClr val="bg1"/>
                </a:solidFill>
                <a:effectLst/>
              </a:defRPr>
            </a:lvl1pPr>
          </a:lstStyle>
          <a:p>
            <a:r>
              <a:rPr lang="ko-KR" altLang="en-US" noProof="1" smtClean="0"/>
              <a:t>마스터 제목 스타일 편집</a:t>
            </a:r>
            <a:endParaRPr lang="en-US" noProof="1"/>
          </a:p>
        </p:txBody>
      </p:sp>
      <p:sp>
        <p:nvSpPr>
          <p:cNvPr id="3" name="KSO_ST2"/>
          <p:cNvSpPr>
            <a:spLocks noGrp="1"/>
          </p:cNvSpPr>
          <p:nvPr>
            <p:ph type="body" idx="1"/>
          </p:nvPr>
        </p:nvSpPr>
        <p:spPr>
          <a:xfrm>
            <a:off x="2804400" y="3582000"/>
            <a:ext cx="3538800" cy="428400"/>
          </a:xfrm>
          <a:prstGeom prst="rect">
            <a:avLst/>
          </a:prstGeom>
          <a:noFill/>
        </p:spPr>
        <p:txBody>
          <a:bodyPr lIns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noProof="1" smtClean="0"/>
              <a:t>마스터 텍스트 스타일을 편집합니다</a:t>
            </a: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232F4-ADEA-47C6-98A1-93246444D83A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5005D-2686-48AF-8F9A-9EEFC19521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675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19098" y="223200"/>
            <a:ext cx="7984800" cy="522000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579600" y="943200"/>
            <a:ext cx="7984800" cy="2350800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467995" indent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/>
            </a:lvl3pPr>
            <a:lvl4pPr marL="1371600" indent="0">
              <a:lnSpc>
                <a:spcPct val="130000"/>
              </a:lnSpc>
              <a:buFontTx/>
              <a:buNone/>
              <a:defRPr/>
            </a:lvl4pPr>
            <a:lvl5pPr marL="1828800" indent="0">
              <a:lnSpc>
                <a:spcPct val="130000"/>
              </a:lnSpc>
              <a:buFontTx/>
              <a:buNone/>
              <a:defRPr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579600" y="3672000"/>
            <a:ext cx="7984800" cy="2350800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467995" indent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/>
            </a:lvl3pPr>
            <a:lvl4pPr marL="1371600" indent="0">
              <a:lnSpc>
                <a:spcPct val="130000"/>
              </a:lnSpc>
              <a:buFontTx/>
              <a:buNone/>
              <a:defRPr/>
            </a:lvl4pPr>
            <a:lvl5pPr marL="1828800" indent="0">
              <a:lnSpc>
                <a:spcPct val="130000"/>
              </a:lnSpc>
              <a:buFontTx/>
              <a:buNone/>
              <a:defRPr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75A1D-7C85-4C1F-9709-D4148221A1E8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06089-8684-457A-B34B-2B6F979AF2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544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118532"/>
            <a:ext cx="6984076" cy="717022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6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6" y="2200274"/>
            <a:ext cx="3868340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4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4" y="2200274"/>
            <a:ext cx="3887391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DC73F-77F3-4DC5-BDF1-58703A40DDB4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063D3-0D94-490A-89B1-09263A566B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878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5"/>
          <p:cNvCxnSpPr/>
          <p:nvPr/>
        </p:nvCxnSpPr>
        <p:spPr>
          <a:xfrm flipH="1">
            <a:off x="0" y="2559050"/>
            <a:ext cx="3098800" cy="21844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6"/>
          <p:cNvCxnSpPr/>
          <p:nvPr/>
        </p:nvCxnSpPr>
        <p:spPr>
          <a:xfrm flipV="1">
            <a:off x="5981700" y="2133600"/>
            <a:ext cx="3143250" cy="220821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7"/>
          <p:cNvSpPr/>
          <p:nvPr/>
        </p:nvSpPr>
        <p:spPr>
          <a:xfrm rot="3430120">
            <a:off x="4283869" y="-1585118"/>
            <a:ext cx="336550" cy="6303962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37331"/>
              <a:gd name="connsiteY0-2" fmla="*/ 407823 h 4872799"/>
              <a:gd name="connsiteX1-3" fmla="*/ 337331 w 337331"/>
              <a:gd name="connsiteY1-4" fmla="*/ 0 h 4872799"/>
              <a:gd name="connsiteX2-5" fmla="*/ 337331 w 337331"/>
              <a:gd name="connsiteY2-6" fmla="*/ 4872799 h 4872799"/>
              <a:gd name="connsiteX3-7" fmla="*/ 9200 w 337331"/>
              <a:gd name="connsiteY3-8" fmla="*/ 4661079 h 4872799"/>
              <a:gd name="connsiteX4" fmla="*/ 0 w 337331"/>
              <a:gd name="connsiteY4" fmla="*/ 407823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37331" h="4872799">
                <a:moveTo>
                  <a:pt x="0" y="407823"/>
                </a:moveTo>
                <a:lnTo>
                  <a:pt x="337331" y="0"/>
                </a:lnTo>
                <a:lnTo>
                  <a:pt x="337331" y="4872799"/>
                </a:lnTo>
                <a:lnTo>
                  <a:pt x="9200" y="4661079"/>
                </a:lnTo>
                <a:cubicBezTo>
                  <a:pt x="9200" y="3276902"/>
                  <a:pt x="0" y="1792000"/>
                  <a:pt x="0" y="4078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7" name="任意多边形 8"/>
          <p:cNvSpPr/>
          <p:nvPr/>
        </p:nvSpPr>
        <p:spPr>
          <a:xfrm rot="3430120" flipH="1" flipV="1">
            <a:off x="6078538" y="2155825"/>
            <a:ext cx="217488" cy="4160837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59283"/>
              <a:gd name="connsiteY0-2" fmla="*/ 406295 h 4872799"/>
              <a:gd name="connsiteX1-3" fmla="*/ 359283 w 359283"/>
              <a:gd name="connsiteY1-4" fmla="*/ 0 h 4872799"/>
              <a:gd name="connsiteX2-5" fmla="*/ 359283 w 359283"/>
              <a:gd name="connsiteY2-6" fmla="*/ 4872799 h 4872799"/>
              <a:gd name="connsiteX3-7" fmla="*/ 31152 w 359283"/>
              <a:gd name="connsiteY3-8" fmla="*/ 4661079 h 4872799"/>
              <a:gd name="connsiteX4" fmla="*/ 0 w 359283"/>
              <a:gd name="connsiteY4" fmla="*/ 406295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59283" h="4872799">
                <a:moveTo>
                  <a:pt x="0" y="406295"/>
                </a:moveTo>
                <a:lnTo>
                  <a:pt x="359283" y="0"/>
                </a:lnTo>
                <a:lnTo>
                  <a:pt x="359283" y="4872799"/>
                </a:lnTo>
                <a:lnTo>
                  <a:pt x="31152" y="4661079"/>
                </a:lnTo>
                <a:cubicBezTo>
                  <a:pt x="31152" y="3276902"/>
                  <a:pt x="0" y="1790472"/>
                  <a:pt x="0" y="4062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19611986">
            <a:off x="2638574" y="1530938"/>
            <a:ext cx="4652461" cy="850138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ko-KR" altLang="en-US" noProof="1" smtClean="0"/>
              <a:t>마스터 제목 스타일 편집</a:t>
            </a:r>
            <a:endParaRPr lang="zh-CN" altLang="en-US" noProof="1"/>
          </a:p>
        </p:txBody>
      </p:sp>
      <p:sp>
        <p:nvSpPr>
          <p:cNvPr id="11" name="内容占位符 10"/>
          <p:cNvSpPr>
            <a:spLocks noGrp="1"/>
          </p:cNvSpPr>
          <p:nvPr>
            <p:ph sz="quarter" idx="13"/>
          </p:nvPr>
        </p:nvSpPr>
        <p:spPr>
          <a:xfrm rot="19650102">
            <a:off x="3991246" y="3104869"/>
            <a:ext cx="3440447" cy="11729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ko-KR" altLang="en-US" noProof="1" smtClean="0"/>
              <a:t>마스터 텍스트 스타일을 편집합니다</a:t>
            </a:r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357AF-809A-407A-9E8C-DD4133A401CD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1C058-59B2-443D-8469-FD646EBB11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145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84B75-8E0E-4BCA-98F9-5CBEF6A3ED4D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CC638-7019-4C8D-8E71-B95E2161716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236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4BE94-C974-494E-80E4-0984601A4069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9ED87-22AB-47B7-8448-8E00629EE12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764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7" y="365125"/>
            <a:ext cx="886883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1" y="365125"/>
            <a:ext cx="5949952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036D5-A355-499C-8BD9-29308E8C7A93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47238-8E55-49B3-B3FB-95E9028303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961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7"/>
          <p:cNvSpPr>
            <a:spLocks noGrp="1"/>
          </p:cNvSpPr>
          <p:nvPr>
            <p:ph sz="quarter" idx="13"/>
          </p:nvPr>
        </p:nvSpPr>
        <p:spPr>
          <a:xfrm>
            <a:off x="628650" y="571502"/>
            <a:ext cx="7886701" cy="56499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5ED98-FA98-4E04-828A-8A1A460161CA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F0D73-0F6B-4CE0-81E1-D5EA5A6D3D9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690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7" t="45717" b="1630"/>
          <a:stretch>
            <a:fillRect/>
          </a:stretch>
        </p:blipFill>
        <p:spPr bwMode="auto">
          <a:xfrm>
            <a:off x="12700" y="0"/>
            <a:ext cx="9131300" cy="428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6"/>
          <p:cNvSpPr/>
          <p:nvPr/>
        </p:nvSpPr>
        <p:spPr>
          <a:xfrm>
            <a:off x="0" y="4281488"/>
            <a:ext cx="9144000" cy="2060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6" name="矩形 8"/>
          <p:cNvSpPr/>
          <p:nvPr/>
        </p:nvSpPr>
        <p:spPr>
          <a:xfrm>
            <a:off x="0" y="4005263"/>
            <a:ext cx="9144000" cy="56832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7" name="任意多边形 9"/>
          <p:cNvSpPr/>
          <p:nvPr/>
        </p:nvSpPr>
        <p:spPr>
          <a:xfrm>
            <a:off x="3951288" y="3057525"/>
            <a:ext cx="1241425" cy="1268413"/>
          </a:xfrm>
          <a:custGeom>
            <a:avLst/>
            <a:gdLst>
              <a:gd name="connsiteX0" fmla="*/ 1188669 w 2377338"/>
              <a:gd name="connsiteY0" fmla="*/ 0 h 2757714"/>
              <a:gd name="connsiteX1" fmla="*/ 2377338 w 2377338"/>
              <a:gd name="connsiteY1" fmla="*/ 594335 h 2757714"/>
              <a:gd name="connsiteX2" fmla="*/ 2377338 w 2377338"/>
              <a:gd name="connsiteY2" fmla="*/ 2163379 h 2757714"/>
              <a:gd name="connsiteX3" fmla="*/ 1188669 w 2377338"/>
              <a:gd name="connsiteY3" fmla="*/ 2757714 h 2757714"/>
              <a:gd name="connsiteX4" fmla="*/ 0 w 2377338"/>
              <a:gd name="connsiteY4" fmla="*/ 2163379 h 2757714"/>
              <a:gd name="connsiteX5" fmla="*/ 0 w 2377338"/>
              <a:gd name="connsiteY5" fmla="*/ 594335 h 275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7338" h="2757714">
                <a:moveTo>
                  <a:pt x="1188669" y="0"/>
                </a:moveTo>
                <a:lnTo>
                  <a:pt x="2377338" y="594335"/>
                </a:lnTo>
                <a:lnTo>
                  <a:pt x="2377338" y="2163379"/>
                </a:lnTo>
                <a:lnTo>
                  <a:pt x="1188669" y="2757714"/>
                </a:lnTo>
                <a:lnTo>
                  <a:pt x="0" y="2163379"/>
                </a:lnTo>
                <a:lnTo>
                  <a:pt x="0" y="594335"/>
                </a:ln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700" noProof="1"/>
              <a:t>LOGO</a:t>
            </a:r>
            <a:endParaRPr lang="zh-CN" altLang="en-US" sz="2700" noProof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3784"/>
            <a:ext cx="7772400" cy="948985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563530"/>
            <a:ext cx="6858000" cy="681151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en-US" noProof="1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DA8DC6DB-79D4-4519-8001-DB0ABDECB5A5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C6A0FF2-86B6-4FBC-ADAB-898A9481EDD8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5504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9"/>
          <p:cNvGrpSpPr>
            <a:grpSpLocks/>
          </p:cNvGrpSpPr>
          <p:nvPr/>
        </p:nvGrpSpPr>
        <p:grpSpPr bwMode="auto">
          <a:xfrm>
            <a:off x="550863" y="409575"/>
            <a:ext cx="546100" cy="593725"/>
            <a:chOff x="1392693" y="990828"/>
            <a:chExt cx="328611" cy="357186"/>
          </a:xfrm>
        </p:grpSpPr>
        <p:sp>
          <p:nvSpPr>
            <p:cNvPr id="5" name="MH_Other_1"/>
            <p:cNvSpPr/>
            <p:nvPr/>
          </p:nvSpPr>
          <p:spPr>
            <a:xfrm>
              <a:off x="1424216" y="1050996"/>
              <a:ext cx="297088" cy="297018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6" name="MH_Other_2"/>
            <p:cNvSpPr/>
            <p:nvPr/>
          </p:nvSpPr>
          <p:spPr>
            <a:xfrm>
              <a:off x="1392693" y="990828"/>
              <a:ext cx="179590" cy="179548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52500" lnSpcReduction="20000"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5" y="341060"/>
            <a:ext cx="7886700" cy="863272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6964" y="1825624"/>
            <a:ext cx="7418385" cy="4233981"/>
          </a:xfr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en-US" altLang="zh-CN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CB18E623-0B99-4F59-84D5-1C1970D07018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45E5C-3052-45A1-8CE6-8B038EC45D60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0887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/>
          <p:nvPr/>
        </p:nvSpPr>
        <p:spPr>
          <a:xfrm>
            <a:off x="0" y="6399213"/>
            <a:ext cx="9144000" cy="458787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50000">
                <a:schemeClr val="accent3"/>
              </a:gs>
              <a:gs pos="100000">
                <a:schemeClr val="accent6"/>
              </a:gs>
              <a:gs pos="75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5" name="矩形 9"/>
          <p:cNvSpPr/>
          <p:nvPr/>
        </p:nvSpPr>
        <p:spPr>
          <a:xfrm>
            <a:off x="0" y="2967038"/>
            <a:ext cx="1271588" cy="6953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6" name="椭圆 10"/>
          <p:cNvSpPr/>
          <p:nvPr/>
        </p:nvSpPr>
        <p:spPr>
          <a:xfrm>
            <a:off x="1166078" y="2348362"/>
            <a:ext cx="1943462" cy="1943462"/>
          </a:xfrm>
          <a:prstGeom prst="ellipse">
            <a:avLst/>
          </a:prstGeom>
          <a:solidFill>
            <a:schemeClr val="bg1"/>
          </a:solidFill>
          <a:ln w="250825">
            <a:gradFill>
              <a:gsLst>
                <a:gs pos="0">
                  <a:schemeClr val="accent1"/>
                </a:gs>
                <a:gs pos="33000">
                  <a:schemeClr val="accent2"/>
                </a:gs>
                <a:gs pos="66000">
                  <a:schemeClr val="accent3"/>
                </a:gs>
                <a:gs pos="100000">
                  <a:schemeClr val="accent4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2800" y="2459185"/>
            <a:ext cx="5536870" cy="117250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ko-KR" altLang="en-US" noProof="1" smtClean="0"/>
              <a:t>마스터 제목 스타일 편집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2800" y="3675231"/>
            <a:ext cx="5536870" cy="61659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03F56820-16B0-445C-B700-E7054E6BB3AE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C0FA8-2BBD-4BBE-8702-37AB13328C9E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0135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0"/>
          <p:cNvGrpSpPr>
            <a:grpSpLocks/>
          </p:cNvGrpSpPr>
          <p:nvPr/>
        </p:nvGrpSpPr>
        <p:grpSpPr bwMode="auto">
          <a:xfrm>
            <a:off x="550863" y="409575"/>
            <a:ext cx="546100" cy="593725"/>
            <a:chOff x="1392693" y="990828"/>
            <a:chExt cx="328611" cy="357186"/>
          </a:xfrm>
        </p:grpSpPr>
        <p:sp>
          <p:nvSpPr>
            <p:cNvPr id="6" name="MH_Other_1"/>
            <p:cNvSpPr/>
            <p:nvPr/>
          </p:nvSpPr>
          <p:spPr>
            <a:xfrm>
              <a:off x="1424216" y="1050996"/>
              <a:ext cx="297088" cy="297018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7" name="MH_Other_2"/>
            <p:cNvSpPr/>
            <p:nvPr/>
          </p:nvSpPr>
          <p:spPr>
            <a:xfrm>
              <a:off x="1392693" y="990828"/>
              <a:ext cx="179590" cy="179548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52500" lnSpcReduction="20000"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5" y="284881"/>
            <a:ext cx="7886700" cy="919451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5850" y="1672327"/>
            <a:ext cx="7418385" cy="2192376"/>
          </a:xfrm>
        </p:spPr>
        <p:txBody>
          <a:bodyPr>
            <a:normAutofit/>
          </a:bodyPr>
          <a:lstStyle>
            <a:lvl1pPr marL="0" indent="0">
              <a:buFont typeface="Arial" pitchFamily="34" charset="0"/>
              <a:buNone/>
              <a:defRPr sz="2400"/>
            </a:lvl1pPr>
            <a:lvl2pPr marL="457200" indent="0">
              <a:buFont typeface="Arial" pitchFamily="34" charset="0"/>
              <a:buNone/>
              <a:defRPr/>
            </a:lvl2pPr>
            <a:lvl3pPr marL="914400" indent="0">
              <a:buFont typeface="Arial" pitchFamily="34" charset="0"/>
              <a:buNone/>
              <a:defRPr/>
            </a:lvl3pPr>
            <a:lvl4pPr marL="1371600" indent="0">
              <a:buFont typeface="Arial" pitchFamily="34" charset="0"/>
              <a:buNone/>
              <a:defRPr/>
            </a:lvl4pPr>
            <a:lvl5pPr marL="1828800" indent="0">
              <a:buFont typeface="Arial" pitchFamily="34" charset="0"/>
              <a:buNone/>
              <a:defRPr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en-US" altLang="zh-CN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65" y="4045372"/>
            <a:ext cx="7418385" cy="2192376"/>
          </a:xfrm>
        </p:spPr>
        <p:txBody>
          <a:bodyPr>
            <a:normAutofit/>
          </a:bodyPr>
          <a:lstStyle>
            <a:lvl1pPr marL="0" indent="0">
              <a:buFont typeface="Arial" pitchFamily="34" charset="0"/>
              <a:buNone/>
              <a:defRPr sz="2400"/>
            </a:lvl1pPr>
            <a:lvl2pPr marL="457200" indent="0">
              <a:buFont typeface="Arial" pitchFamily="34" charset="0"/>
              <a:buNone/>
              <a:defRPr/>
            </a:lvl2pPr>
            <a:lvl3pPr marL="914400" indent="0">
              <a:buFont typeface="Arial" pitchFamily="34" charset="0"/>
              <a:buNone/>
              <a:defRPr/>
            </a:lvl3pPr>
            <a:lvl4pPr marL="1371600" indent="0">
              <a:buFont typeface="Arial" pitchFamily="34" charset="0"/>
              <a:buNone/>
              <a:defRPr/>
            </a:lvl4pPr>
            <a:lvl5pPr marL="1828800" indent="0">
              <a:buFont typeface="Arial" pitchFamily="34" charset="0"/>
              <a:buNone/>
              <a:defRPr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en-US" altLang="zh-CN" noProof="1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82A4B4B8-96E5-4432-BA30-00981BCF4CE0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B51ED-5A2E-4622-B458-BEC6120E1177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2043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3FFD-FFB8-4919-8BB7-C64FEA03AEC1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F9088FC2-7C7F-49C8-AD63-EECF15987CBA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626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5" y="908050"/>
            <a:ext cx="3362325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359570"/>
            <a:ext cx="5172075" cy="1325563"/>
          </a:xfrm>
        </p:spPr>
        <p:txBody>
          <a:bodyPr/>
          <a:lstStyle>
            <a:lvl1pPr algn="r">
              <a:defRPr sz="6000">
                <a:solidFill>
                  <a:schemeClr val="accent1"/>
                </a:solidFill>
                <a:latin typeface="方正舒体" pitchFamily="2" charset="-122"/>
                <a:ea typeface="方正舒体" pitchFamily="2" charset="-122"/>
              </a:defRPr>
            </a:lvl1pPr>
          </a:lstStyle>
          <a:p>
            <a:r>
              <a:rPr lang="ko-KR" altLang="en-US" noProof="1" smtClean="0"/>
              <a:t>마스터 제목 스타일 편집</a:t>
            </a:r>
            <a:endParaRPr lang="en-US" noProof="1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F076BB9A-C72F-448C-A958-C87007540A31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38CB5-2FFB-4B41-B115-E94E0BA025CD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8349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06C22-03EC-4F19-9738-6D57CFAE795D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1382A1A2-EC84-4E91-BB32-C104EE9A5949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649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1095375" y="1965325"/>
            <a:ext cx="3181350" cy="3873500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0" y="457200"/>
            <a:ext cx="8076009" cy="7239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53203" y="2175671"/>
            <a:ext cx="2865692" cy="3158329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 smtClean="0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3411" y="1965327"/>
            <a:ext cx="2949178" cy="3811588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0E6799B4-444E-427F-933B-A6589383385F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0BD0D-4348-46C7-9545-23794ABA5A06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7103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55893" y="365125"/>
            <a:ext cx="1459457" cy="5811838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6304413" cy="5811838"/>
          </a:xfrm>
        </p:spPr>
        <p:txBody>
          <a:bodyPr vert="eaVert">
            <a:normAutofit/>
          </a:bodyPr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39F70-3A23-4097-A676-7A26FC9B6D4F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63A4C232-8275-4FF8-B16C-BE23651F7FC5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119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200" y="408675"/>
            <a:ext cx="78876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C5A86-1D72-4B3C-8205-B4CDEE85CB3F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D48C864C-7D87-4F7B-A98A-05585BEF2A1C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539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KSO_BT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19100" y="161925"/>
            <a:ext cx="8291513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en-US" smtClean="0"/>
          </a:p>
        </p:txBody>
      </p:sp>
      <p:sp>
        <p:nvSpPr>
          <p:cNvPr id="1028" name="KSO_BC1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19100" y="1069975"/>
            <a:ext cx="8291513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  <a:cs typeface="+mn-ea"/>
              </a:defRPr>
            </a:lvl1pPr>
          </a:lstStyle>
          <a:p>
            <a:pPr>
              <a:defRPr/>
            </a:pPr>
            <a:fld id="{004EC8B7-CB05-4F65-8C2D-7A90353BB978}" type="datetimeFigureOut">
              <a:rPr lang="zh-CN" altLang="en-US"/>
              <a:pPr>
                <a:defRPr/>
              </a:pPr>
              <a:t>2022/10/16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929292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9FE221C4-04C6-4D4B-8144-9E70CB1AD19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5" r:id="rId1"/>
    <p:sldLayoutId id="2147484228" r:id="rId2"/>
    <p:sldLayoutId id="2147484236" r:id="rId3"/>
    <p:sldLayoutId id="2147484229" r:id="rId4"/>
    <p:sldLayoutId id="2147484230" r:id="rId5"/>
    <p:sldLayoutId id="2147484237" r:id="rId6"/>
    <p:sldLayoutId id="2147484231" r:id="rId7"/>
    <p:sldLayoutId id="2147484232" r:id="rId8"/>
    <p:sldLayoutId id="2147484233" r:id="rId9"/>
    <p:sldLayoutId id="2147484234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rgbClr val="17656D"/>
          </a:solidFill>
          <a:latin typeface="+mj-lt"/>
          <a:ea typeface="SimHei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9pPr>
    </p:titleStyle>
    <p:bodyStyle>
      <a:lvl1pPr marL="357188" indent="-357188" algn="just" rtl="0" eaLnBrk="0" fontAlgn="base" hangingPunct="0">
        <a:lnSpc>
          <a:spcPct val="130000"/>
        </a:lnSpc>
        <a:spcBef>
          <a:spcPts val="18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"/>
        <a:defRPr sz="2400" kern="1200">
          <a:solidFill>
            <a:srgbClr val="2397A3"/>
          </a:solidFill>
          <a:latin typeface="+mn-lt"/>
          <a:ea typeface="SimHei" pitchFamily="49" charset="-122"/>
          <a:cs typeface="+mn-cs"/>
        </a:defRPr>
      </a:lvl1pPr>
      <a:lvl2pPr marL="576263" indent="-230188" algn="just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Clr>
          <a:srgbClr val="202020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SimHei" pitchFamily="49" charset="-122"/>
          <a:cs typeface="+mn-cs"/>
        </a:defRPr>
      </a:lvl2pPr>
      <a:lvl3pPr marL="11430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itchFamily="49" charset="-122"/>
          <a:cs typeface="+mn-cs"/>
        </a:defRPr>
      </a:lvl3pPr>
      <a:lvl4pPr marL="16002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itchFamily="49" charset="-122"/>
          <a:cs typeface="+mn-cs"/>
        </a:defRPr>
      </a:lvl4pPr>
      <a:lvl5pPr marL="20574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6399213"/>
            <a:ext cx="9144000" cy="458787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50000">
                <a:schemeClr val="accent3"/>
              </a:gs>
              <a:gs pos="100000">
                <a:schemeClr val="accent6"/>
              </a:gs>
              <a:gs pos="75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en-US" smtClean="0"/>
          </a:p>
        </p:txBody>
      </p:sp>
      <p:sp>
        <p:nvSpPr>
          <p:cNvPr id="2052" name="Text Placeholder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3890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hangingPunct="1">
              <a:buFont typeface="Arial" panose="020B0604020202020204" pitchFamily="34" charset="0"/>
              <a:buNone/>
              <a:defRPr sz="1400" noProof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3890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 eaLnBrk="1" hangingPunct="1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4CE5E26-50E7-416B-B555-76A53C7F32F1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3890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eaLnBrk="1" hangingPunct="1">
              <a:buFont typeface="Arial" panose="020B0604020202020204" pitchFamily="34" charset="0"/>
              <a:buNone/>
              <a:defRPr sz="1400" noProof="1">
                <a:solidFill>
                  <a:schemeClr val="bg1"/>
                </a:solidFill>
                <a:ea typeface="굴림" panose="020B0600000101010101" pitchFamily="50" charset="-127"/>
                <a:cs typeface="SimHei" panose="02010609060101010101" pitchFamily="49" charset="-122"/>
              </a:defRPr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  <p:sldLayoutId id="2147484243" r:id="rId5"/>
    <p:sldLayoutId id="2147484244" r:id="rId6"/>
    <p:sldLayoutId id="2147484245" r:id="rId7"/>
    <p:sldLayoutId id="2147484246" r:id="rId8"/>
    <p:sldLayoutId id="2147484247" r:id="rId9"/>
    <p:sldLayoutId id="214748424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gradFill>
            <a:gsLst>
              <a:gs pos="0">
                <a:schemeClr val="accent1"/>
              </a:gs>
              <a:gs pos="33000">
                <a:schemeClr val="accent2"/>
              </a:gs>
              <a:gs pos="66000">
                <a:schemeClr val="accent3"/>
              </a:gs>
              <a:gs pos="100000">
                <a:schemeClr val="accent4"/>
              </a:gs>
            </a:gsLst>
            <a:lin ang="0" scaled="0"/>
          </a:gradFill>
          <a:latin typeface="+mj-lt"/>
          <a:ea typeface="SimHei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"/>
        <a:defRPr sz="2400" kern="1200">
          <a:solidFill>
            <a:schemeClr val="tx1"/>
          </a:solidFill>
          <a:latin typeface="+mn-lt"/>
          <a:ea typeface="SimHei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"/>
        <a:defRPr sz="2000" kern="1200">
          <a:solidFill>
            <a:schemeClr val="tx1"/>
          </a:solidFill>
          <a:latin typeface="+mn-lt"/>
          <a:ea typeface="SimHei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"/>
        <a:defRPr kern="1200">
          <a:solidFill>
            <a:schemeClr val="tx1"/>
          </a:solidFill>
          <a:latin typeface="+mn-lt"/>
          <a:ea typeface="SimHei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"/>
        <a:defRPr kern="1200">
          <a:solidFill>
            <a:schemeClr val="tx1"/>
          </a:solidFill>
          <a:latin typeface="+mn-lt"/>
          <a:ea typeface="SimHei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"/>
        <a:defRPr kern="1200">
          <a:solidFill>
            <a:schemeClr val="tx1"/>
          </a:solidFill>
          <a:latin typeface="+mn-lt"/>
          <a:ea typeface="SimHei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날짜 개체 틀 3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925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684213" y="1484313"/>
            <a:ext cx="8280400" cy="855662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ko-KR" sz="3200" b="1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7</a:t>
            </a:r>
            <a:r>
              <a:rPr lang="ko-KR" altLang="en-US" sz="3200" b="1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장</a:t>
            </a:r>
            <a:r>
              <a:rPr lang="en-US" altLang="ko-KR" sz="3200" b="1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, </a:t>
            </a:r>
            <a:r>
              <a:rPr lang="ko-KR" altLang="en-US" sz="3200" b="1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가족기업의 갈등 </a:t>
            </a:r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0" y="3094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8443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날짜 개체 틀 3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0" y="2757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0" y="2820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1" name="Rectangle 4"/>
          <p:cNvSpPr/>
          <p:nvPr/>
        </p:nvSpPr>
        <p:spPr>
          <a:xfrm>
            <a:off x="1908175" y="2684463"/>
            <a:ext cx="5256213" cy="228600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algn="just" eaLnBrk="1" hangingPunct="1">
              <a:spcBef>
                <a:spcPct val="0"/>
              </a:spcBef>
              <a:buFont typeface="+mj-lt"/>
              <a:buAutoNum type="arabicPeriod"/>
              <a:defRPr/>
            </a:pPr>
            <a:r>
              <a:rPr lang="ko-KR" altLang="en-US" sz="1800" b="1" noProof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 갈등의 원인과 중요성</a:t>
            </a:r>
          </a:p>
          <a:p>
            <a:pPr marL="0" indent="0" algn="just" latinLnBrk="0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ko-KR" altLang="en-US" sz="1800" b="1" noProof="1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 latinLnBrk="0">
              <a:spcBef>
                <a:spcPct val="0"/>
              </a:spcBef>
              <a:buFont typeface="+mj-lt"/>
              <a:buAutoNum type="arabicPeriod" startAt="2"/>
              <a:defRPr/>
            </a:pPr>
            <a:r>
              <a:rPr lang="ko-KR" altLang="en-US" sz="1800" b="1" noProof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+mn-ea"/>
              </a:rPr>
              <a:t>가족기업 갈등의 당사자</a:t>
            </a:r>
            <a:endParaRPr lang="ko-KR" altLang="en-US" sz="1800" b="1" noProof="1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indent="0" algn="just" latinLnBrk="0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ko-KR" altLang="en-US" sz="1800" b="1" noProof="1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 latinLnBrk="0">
              <a:spcBef>
                <a:spcPct val="0"/>
              </a:spcBef>
              <a:buFont typeface="+mj-lt"/>
              <a:buAutoNum type="arabicPeriod" startAt="3"/>
              <a:defRPr/>
            </a:pPr>
            <a:r>
              <a:rPr lang="ko-KR" altLang="en-US" sz="1800" b="1" noProof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+mn-ea"/>
              </a:rPr>
              <a:t>가족기업의 갈등유형</a:t>
            </a:r>
            <a:endParaRPr lang="ko-KR" altLang="en-US" sz="1800" b="1" noProof="1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 latinLnBrk="0">
              <a:spcBef>
                <a:spcPct val="0"/>
              </a:spcBef>
              <a:buFont typeface="+mj-lt"/>
              <a:buAutoNum type="arabicPeriod" startAt="3"/>
              <a:defRPr/>
            </a:pPr>
            <a:endParaRPr lang="ko-KR" altLang="en-US" sz="1800" b="1" noProof="1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 latinLnBrk="0">
              <a:spcBef>
                <a:spcPct val="0"/>
              </a:spcBef>
              <a:buFont typeface="+mj-lt"/>
              <a:buAutoNum type="arabicPeriod" startAt="3"/>
              <a:defRPr/>
            </a:pPr>
            <a:r>
              <a:rPr lang="ko-KR" altLang="en-US" sz="1800" b="1" noProof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+mn-ea"/>
              </a:rPr>
              <a:t>가족기업의 갈등관리</a:t>
            </a:r>
            <a:endParaRPr lang="ko-KR" altLang="en-US" sz="1800" b="1" noProof="1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indent="0" algn="just" latinLnBrk="0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ko-KR" sz="1800" b="1" noProof="1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9462" name="Group 5"/>
          <p:cNvGrpSpPr>
            <a:grpSpLocks/>
          </p:cNvGrpSpPr>
          <p:nvPr/>
        </p:nvGrpSpPr>
        <p:grpSpPr bwMode="auto">
          <a:xfrm>
            <a:off x="0" y="476250"/>
            <a:ext cx="2286000" cy="1066800"/>
            <a:chOff x="0" y="223"/>
            <a:chExt cx="1440" cy="672"/>
          </a:xfrm>
        </p:grpSpPr>
        <p:sp>
          <p:nvSpPr>
            <p:cNvPr id="19464" name="Rectangle 6"/>
            <p:cNvSpPr>
              <a:spLocks noChangeArrowheads="1"/>
            </p:cNvSpPr>
            <p:nvPr/>
          </p:nvSpPr>
          <p:spPr bwMode="auto">
            <a:xfrm>
              <a:off x="0" y="223"/>
              <a:ext cx="1440" cy="672"/>
            </a:xfrm>
            <a:prstGeom prst="rect">
              <a:avLst/>
            </a:prstGeom>
            <a:gradFill rotWithShape="1">
              <a:gsLst>
                <a:gs pos="0">
                  <a:srgbClr val="FFFF00"/>
                </a:gs>
                <a:gs pos="50000">
                  <a:srgbClr val="FFFFFF"/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latin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lang="ko-KR" altLang="en-US" sz="1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9465" name="Text Box 7"/>
            <p:cNvSpPr txBox="1">
              <a:spLocks noChangeArrowheads="1"/>
            </p:cNvSpPr>
            <p:nvPr/>
          </p:nvSpPr>
          <p:spPr bwMode="auto">
            <a:xfrm>
              <a:off x="0" y="319"/>
              <a:ext cx="1175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r" eaLnBrk="1" latin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</a:pPr>
              <a:r>
                <a:rPr lang="en-US" altLang="ko-KR" b="1">
                  <a:solidFill>
                    <a:srgbClr val="FFFFFF"/>
                  </a:solidFill>
                  <a:ea typeface="돋움" panose="020B0600000101010101" pitchFamily="50" charset="-127"/>
                </a:rPr>
                <a:t> </a:t>
              </a:r>
              <a:r>
                <a:rPr lang="en-US" altLang="ko-KR" b="1">
                  <a:solidFill>
                    <a:srgbClr val="FF3300"/>
                  </a:solidFill>
                  <a:ea typeface="돋움" panose="020B0600000101010101" pitchFamily="50" charset="-127"/>
                </a:rPr>
                <a:t>T</a:t>
              </a:r>
              <a:r>
                <a:rPr lang="en-US" altLang="ko-KR" sz="1000" b="1">
                  <a:solidFill>
                    <a:srgbClr val="FFFFFF"/>
                  </a:solidFill>
                  <a:ea typeface="돋움" panose="020B0600000101010101" pitchFamily="50" charset="-127"/>
                </a:rPr>
                <a:t> </a:t>
              </a:r>
              <a:r>
                <a:rPr lang="en-US" altLang="ko-KR" b="1">
                  <a:solidFill>
                    <a:srgbClr val="000000"/>
                  </a:solidFill>
                  <a:ea typeface="돋움" panose="020B0600000101010101" pitchFamily="50" charset="-127"/>
                </a:rPr>
                <a:t>able </a:t>
              </a:r>
              <a:r>
                <a:rPr lang="en-US" altLang="ko-KR" sz="1800" b="1">
                  <a:solidFill>
                    <a:srgbClr val="000000"/>
                  </a:solidFill>
                  <a:ea typeface="돋움" panose="020B0600000101010101" pitchFamily="50" charset="-127"/>
                </a:rPr>
                <a:t>of</a:t>
              </a:r>
              <a:r>
                <a:rPr lang="en-US" altLang="ko-KR" sz="2000" b="1">
                  <a:solidFill>
                    <a:srgbClr val="000000"/>
                  </a:solidFill>
                  <a:ea typeface="돋움" panose="020B0600000101010101" pitchFamily="50" charset="-127"/>
                </a:rPr>
                <a:t>       </a:t>
              </a:r>
              <a:r>
                <a:rPr lang="en-US" altLang="ko-KR" b="1">
                  <a:solidFill>
                    <a:srgbClr val="000000"/>
                  </a:solidFill>
                  <a:ea typeface="돋움" panose="020B0600000101010101" pitchFamily="50" charset="-127"/>
                </a:rPr>
                <a:t>Contents</a:t>
              </a:r>
            </a:p>
          </p:txBody>
        </p:sp>
      </p:grpSp>
      <p:pic>
        <p:nvPicPr>
          <p:cNvPr id="19463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78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가족기업 갈등(葛藤)의 원인과 성격 </a:t>
                      </a: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90003" marT="29073" marB="2907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857">
                <a:tc>
                  <a:txBody>
                    <a:bodyPr/>
                    <a:lstStyle/>
                    <a:p>
                      <a:endParaRPr lang="ko-KR" sz="1100"/>
                    </a:p>
                  </a:txBody>
                  <a:tcPr marL="91443" marR="91443" marT="28379" marB="28379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151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2151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7950" y="1412875"/>
            <a:ext cx="8926513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갈등의 관점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:</a:t>
            </a:r>
          </a:p>
          <a:p>
            <a:pPr marL="800100" lvl="1" indent="-342900" algn="just" eaLnBrk="1" hangingPunct="1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전통적 관점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: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갈등은 조직의 혼란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의사결정과 성과에 부정적인 영향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</a:p>
          <a:p>
            <a:pPr marL="800100" lvl="1" indent="-342900" algn="just" eaLnBrk="1" hangingPunct="1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행동적 관점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: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갈등은 피할 수 없음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적정수준의 갈등은 조직의 효율성 증대를 위해 필요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 </a:t>
            </a: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lvl="1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갈등의 근본원인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: 가족기업은 가족과 기업의 아주 다른 이중기능으로 이루어진 기업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갈등의 </a:t>
            </a:r>
            <a:r>
              <a:rPr lang="ko-KR" altLang="zh-CN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구</a:t>
            </a: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체</a:t>
            </a:r>
            <a:r>
              <a:rPr lang="ko-KR" altLang="zh-CN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적인 원인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(Ibrahim 외, 1994)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가족기업에서 역할과 규칙의 모호성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가족구성원과 비가족구성원간의 권력과 지위에 있어서의 차이점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조급하고 공정하지 못한 승계과정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가족구성원 특히 창업자 후손들 간의 경쟁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특혜 받은 아들/딸들에 대한 시기, 질투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경력개발, 보수, 해고 등에 관한 명확하고 일관성 있는 정책의 결여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행동규범의 부족</a:t>
            </a:r>
          </a:p>
          <a:p>
            <a:pPr marL="449580" indent="-3429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직무기술서와 명확한 경계의 결여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78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가족기업 갈등(葛藤)의 원인과 성격 </a:t>
                      </a: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90003" marT="29073" marB="2907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857">
                <a:tc>
                  <a:txBody>
                    <a:bodyPr/>
                    <a:lstStyle/>
                    <a:p>
                      <a:endParaRPr lang="ko-KR" sz="1100"/>
                    </a:p>
                  </a:txBody>
                  <a:tcPr marL="91443" marR="91443" marT="28379" marB="28379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356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2356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23850" y="2636838"/>
            <a:ext cx="8683625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448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가족기업 갈등의 일반적인 성격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:</a:t>
            </a:r>
          </a:p>
          <a:p>
            <a:pPr marL="28448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가족이라는 변수로 갈등은 더 복잡하게 </a:t>
            </a:r>
            <a:r>
              <a:rPr lang="ko-KR" altLang="en-US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됨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: </a:t>
            </a: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 -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가족구성원은 다양한 방법으로 기업에 관여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결국 삼각관계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남매 간의           라이벌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네포티즘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일과 가족의 갈등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승계 등</a:t>
            </a: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 </a:t>
            </a:r>
            <a:endParaRPr lang="ko-KR" altLang="en-US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가족규범(family norms)은 기업 내에서 갈등해결을 위한 모델이 될 수 있음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:</a:t>
            </a: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 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-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복수의 가족구성원이 기업에서 일 할때 가족규범은 더 큰 영향력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</a:t>
            </a: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 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-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기업 내의 상호작용을 위해 규범 제정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en-US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가족기업은 특이한 권한의 동태성을 갖고 있음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:</a:t>
            </a: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-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가족구성원은 기업 내에서 비공식적인 권한을 가짐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. </a:t>
            </a: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-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이는 기업 내의 공식적인 권한이나 역할에서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나오기도 함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-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기업경영 밖에 있는 가족구성원도 경영의사결정에 영향을 끼침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 </a:t>
            </a: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78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가족갈등의 이해 </a:t>
                      </a: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90003" marT="29073" marB="2907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857">
                <a:tc>
                  <a:txBody>
                    <a:bodyPr/>
                    <a:lstStyle/>
                    <a:p>
                      <a:endParaRPr lang="ko-KR" sz="1100"/>
                    </a:p>
                  </a:txBody>
                  <a:tcPr marL="91443" marR="91443" marT="28379" marB="28379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5611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25612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468313" y="2276475"/>
            <a:ext cx="8213725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갈등과 변화는 개인, 가족관계 그리고 기업의 성장을 위해 필수 불가결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많은 가족들은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갈등이 표면에 나타나는 것을 두려워 하며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,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갈등과 관련한 참여를 두려워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함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기업경영에 직접 참여하지 않는 사람과 아이들에게 비공개적이면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부정적인 관계가 누적되어 각자의 차이와 불만을 가로막게 되므로, 결국 가족 관계는 비현실적이게 됨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가족갈등과 가족문제를 강조하는 시스템이나 조직구조를 만들 필요성을 인정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갈등을 강조하는 가족들은 갈등을 해결하는데 필수적인 </a:t>
            </a:r>
            <a:r>
              <a:rPr lang="ko-KR" altLang="en-US" sz="2000" noProof="1">
                <a:solidFill>
                  <a:srgbClr val="FF0000"/>
                </a:solidFill>
                <a:latin typeface="굴림체" charset="0"/>
                <a:ea typeface="굴림체" charset="0"/>
              </a:rPr>
              <a:t>신뢰(trust)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를 중요</a:t>
            </a: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78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가족관계에서 갈등의 중요성 </a:t>
                      </a: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90003" marT="29073" marB="2907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857">
                <a:tc>
                  <a:txBody>
                    <a:bodyPr/>
                    <a:lstStyle/>
                    <a:p>
                      <a:endParaRPr lang="ko-KR" sz="1100"/>
                    </a:p>
                  </a:txBody>
                  <a:tcPr marL="91443" marR="91443" marT="28379" marB="28379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7659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27660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519113" y="2276475"/>
            <a:ext cx="8027987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갈등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을 </a:t>
            </a: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회피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하려고 시도</a:t>
            </a: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가족구성원 간의 정직한 관계와 신뢰는 저지당하기 쉽다. </a:t>
            </a:r>
            <a:endParaRPr 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불만만 들은 배우자나 한 쪽 의견만 들으려는 의지를 가진 사람들은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,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가족들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과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함께 일하는 것과 불안정한 도전, 실수, 그리고 직면한 갈등을 준비할 필요성을 인지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noProof="1">
                <a:solidFill>
                  <a:srgbClr val="FF0000"/>
                </a:solidFill>
                <a:latin typeface="굴림체" charset="0"/>
                <a:ea typeface="굴림체" charset="0"/>
              </a:rPr>
              <a:t>가족협약, 기업정책, 경력 및 승계프로그램의 개발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예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: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가족구성원의 기업에의 참여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)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은 불필요한 갈등을 해결하는데 도움이 됨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가족구성원 간의 경쟁이 치열하거나 가족경쟁력을 구축할 때 </a:t>
            </a:r>
            <a:r>
              <a:rPr lang="ko-KR" sz="2000" noProof="1">
                <a:solidFill>
                  <a:srgbClr val="FF0000"/>
                </a:solidFill>
                <a:latin typeface="굴림체" charset="0"/>
                <a:ea typeface="굴림체" charset="0"/>
              </a:rPr>
              <a:t>가족위원회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나 </a:t>
            </a:r>
            <a:r>
              <a:rPr lang="ko-KR" sz="2000" noProof="1">
                <a:solidFill>
                  <a:srgbClr val="FF0000"/>
                </a:solidFill>
                <a:latin typeface="굴림체" charset="0"/>
                <a:ea typeface="굴림체" charset="0"/>
              </a:rPr>
              <a:t>원로 가족구성원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이 필요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원로 가족구성원은 오래된 갈등을 해결하거나 사업부를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분리시키거나 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아예 없어버릴 책임까지도 갖고 있음</a:t>
            </a: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1073151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1344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endParaRPr kumimoji="1" lang="en-US" altLang="ko-KR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갈등과  변화</a:t>
                      </a:r>
                      <a:r>
                        <a:rPr kumimoji="1" lang="en-US" alt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권력이전</a:t>
                      </a:r>
                    </a:p>
                  </a:txBody>
                  <a:tcPr marL="0" marR="90003" marT="29061" marB="29061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709">
                <a:tc>
                  <a:txBody>
                    <a:bodyPr/>
                    <a:lstStyle/>
                    <a:p>
                      <a:endParaRPr lang="ko-KR" sz="1100" dirty="0"/>
                    </a:p>
                  </a:txBody>
                  <a:tcPr marL="91443" marR="91443" marT="28367" marB="28367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9707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2970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506413" y="1412875"/>
            <a:ext cx="8027987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갈등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(conflict)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과 변화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(change)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는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불가분의 관계이다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기업에 관여하는 구성원은 다음 사항을 잘 알고 있다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. </a:t>
            </a:r>
            <a:endParaRPr 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457200" indent="-457200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AutoNum type="arabicPeriod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갈등없이는 어떤 변화도 생기기 어렵다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</a:p>
          <a:p>
            <a:pPr marL="457200" indent="-457200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AutoNum type="arabicPeriod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권력의 이전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(transition)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은 모든 갈등의 근원이다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</a:p>
          <a:p>
            <a:pPr marL="457200" indent="-457200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AutoNum type="arabicPeriod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변화에는 항상 비용이 수반된다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부자</a:t>
                      </a:r>
                      <a:r>
                        <a:rPr kumimoji="1" lang="en-US" alt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녀</a:t>
                      </a:r>
                      <a:r>
                        <a:rPr kumimoji="1" lang="en-US" alt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간의 갈등 </a:t>
                      </a:r>
                    </a:p>
                  </a:txBody>
                  <a:tcPr marL="0" marR="90003" marT="31595" marB="3159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175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3175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341438"/>
            <a:ext cx="8683625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창업자의 심리상태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창업자들은 아버지로서의 권위와 강한 애착, 그리고 강한 독립심을 갖고 있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음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세대 간 가치관의 차이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</a:t>
            </a: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  <p:graphicFrame>
        <p:nvGraphicFramePr>
          <p:cNvPr id="2" name="Group 4"/>
          <p:cNvGraphicFramePr>
            <a:graphicFrameLocks noGrp="1"/>
          </p:cNvGraphicFramePr>
          <p:nvPr/>
        </p:nvGraphicFramePr>
        <p:xfrm>
          <a:off x="558800" y="3038475"/>
          <a:ext cx="8242300" cy="3322637"/>
        </p:xfrm>
        <a:graphic>
          <a:graphicData uri="http://schemas.openxmlformats.org/drawingml/2006/table">
            <a:tbl>
              <a:tblPr/>
              <a:tblGrid>
                <a:gridCol w="1684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1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6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7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기성 세대 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젊은 세대 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1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선호하는 조직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수직적 조직 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협업적이고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수평적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네트워크형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조직</a:t>
                      </a:r>
                      <a:endParaRPr kumimoji="1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정보획득 방식 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신문과 방송 등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전통적인 미디어 활용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인터넷과 모바일을 적극적으로 활용하며 다양한 채널을 선호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5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시간 관념 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업무시간 총량이 근무평가의 기준이라고 생각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업무의 결과가 중요하지 얼마나 많은 시간을 들였는지는 중요하지 않음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16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ea typeface="바탕" pitchFamily="18" charset="-127"/>
                        </a:rPr>
                        <a:t>삶에 대한 태도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직업이 자신을 정의한다고 생각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일과 인생의 조화를 중요시함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771775" y="2489200"/>
            <a:ext cx="3881438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&lt;</a:t>
            </a:r>
            <a:r>
              <a:rPr lang="ko-KR" altLang="en-US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표 </a:t>
            </a:r>
            <a:r>
              <a:rPr lang="en-US" altLang="ko-KR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7-1&gt; </a:t>
            </a:r>
            <a:r>
              <a:rPr lang="ko-KR" altLang="en-US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세대 간의 갈등 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이미지 미리 보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60350"/>
            <a:ext cx="6858000" cy="640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부자</a:t>
                      </a:r>
                      <a:r>
                        <a:rPr kumimoji="1" lang="en-US" alt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녀</a:t>
                      </a:r>
                      <a:r>
                        <a:rPr kumimoji="1" lang="en-US" alt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간의 갈등 </a:t>
                      </a:r>
                    </a:p>
                  </a:txBody>
                  <a:tcPr marL="0" marR="90003" marT="31595" marB="3159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4827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3482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700213"/>
            <a:ext cx="8683625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경쟁에 대한 인식의 차이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: </a:t>
            </a: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후계자인 자식은 아버지만큼 될 수 없다고 느끼거나, 창업자인 아버지를 능가하거나 같아질 수 있다고 생각하여 부자간의 관계가 악화</a:t>
            </a:r>
            <a:r>
              <a:rPr 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.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이를 방지하기 위해서는 다음과 같은 것이 필요(Levinson, 1971)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450215" indent="-342265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자식은 자기 자신만의 일을 해야 하며 자신이 선택을 하여야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함 </a:t>
            </a:r>
          </a:p>
          <a:p>
            <a:pPr marL="450215" indent="-342265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후계자인 자식이 왜 기업에서 일하는지, 그리고 자기 자신의 감정도 이해하려고 노력해야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함</a:t>
            </a:r>
            <a:r>
              <a:rPr 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</a:t>
            </a:r>
          </a:p>
          <a:p>
            <a:pPr marL="450215" indent="-342265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자식은 아버지가 형제끼리 반목시켜 어부지리를 얻도록 허용하여서는 아니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됨 </a:t>
            </a: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107950" y="122238"/>
            <a:ext cx="6480175" cy="5349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kern="0" dirty="0">
                <a:solidFill>
                  <a:srgbClr val="000000"/>
                </a:solidFill>
                <a:latin typeface="KBIZ한마음고딕 L"/>
              </a:rPr>
              <a:t>&lt;</a:t>
            </a:r>
            <a:r>
              <a:rPr lang="ko-KR" altLang="en-US" kern="0" dirty="0">
                <a:solidFill>
                  <a:srgbClr val="000000"/>
                </a:solidFill>
                <a:ea typeface="KBIZ한마음고딕 L"/>
              </a:rPr>
              <a:t>표 </a:t>
            </a:r>
            <a:r>
              <a:rPr lang="en-US" altLang="ko-KR" kern="0" dirty="0">
                <a:solidFill>
                  <a:srgbClr val="000000"/>
                </a:solidFill>
                <a:latin typeface="KBIZ한마음고딕 L"/>
              </a:rPr>
              <a:t>&gt; </a:t>
            </a:r>
            <a:r>
              <a:rPr lang="ko-KR" altLang="en-US" kern="0" dirty="0">
                <a:solidFill>
                  <a:srgbClr val="000000"/>
                </a:solidFill>
                <a:ea typeface="KBIZ한마음고딕 L"/>
              </a:rPr>
              <a:t>창업주와 후계자 간 갈등과 이견의 주된 분야</a:t>
            </a:r>
            <a:endParaRPr lang="ko-KR" altLang="en-US" kern="0" dirty="0">
              <a:solidFill>
                <a:srgbClr val="000000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179388" y="639763"/>
          <a:ext cx="6577012" cy="3831000"/>
        </p:xfrm>
        <a:graphic>
          <a:graphicData uri="http://schemas.openxmlformats.org/drawingml/2006/table">
            <a:tbl>
              <a:tblPr/>
              <a:tblGrid>
                <a:gridCol w="922156">
                  <a:extLst>
                    <a:ext uri="{9D8B030D-6E8A-4147-A177-3AD203B41FA5}">
                      <a16:colId xmlns:a16="http://schemas.microsoft.com/office/drawing/2014/main" val="2400526876"/>
                    </a:ext>
                  </a:extLst>
                </a:gridCol>
                <a:gridCol w="922156">
                  <a:extLst>
                    <a:ext uri="{9D8B030D-6E8A-4147-A177-3AD203B41FA5}">
                      <a16:colId xmlns:a16="http://schemas.microsoft.com/office/drawing/2014/main" val="3309265753"/>
                    </a:ext>
                  </a:extLst>
                </a:gridCol>
                <a:gridCol w="946540">
                  <a:extLst>
                    <a:ext uri="{9D8B030D-6E8A-4147-A177-3AD203B41FA5}">
                      <a16:colId xmlns:a16="http://schemas.microsoft.com/office/drawing/2014/main" val="1047904309"/>
                    </a:ext>
                  </a:extLst>
                </a:gridCol>
                <a:gridCol w="946540">
                  <a:extLst>
                    <a:ext uri="{9D8B030D-6E8A-4147-A177-3AD203B41FA5}">
                      <a16:colId xmlns:a16="http://schemas.microsoft.com/office/drawing/2014/main" val="3698841719"/>
                    </a:ext>
                  </a:extLst>
                </a:gridCol>
                <a:gridCol w="946540">
                  <a:extLst>
                    <a:ext uri="{9D8B030D-6E8A-4147-A177-3AD203B41FA5}">
                      <a16:colId xmlns:a16="http://schemas.microsoft.com/office/drawing/2014/main" val="2360894504"/>
                    </a:ext>
                  </a:extLst>
                </a:gridCol>
                <a:gridCol w="946540">
                  <a:extLst>
                    <a:ext uri="{9D8B030D-6E8A-4147-A177-3AD203B41FA5}">
                      <a16:colId xmlns:a16="http://schemas.microsoft.com/office/drawing/2014/main" val="1490265721"/>
                    </a:ext>
                  </a:extLst>
                </a:gridCol>
                <a:gridCol w="946540">
                  <a:extLst>
                    <a:ext uri="{9D8B030D-6E8A-4147-A177-3AD203B41FA5}">
                      <a16:colId xmlns:a16="http://schemas.microsoft.com/office/drawing/2014/main" val="1421959597"/>
                    </a:ext>
                  </a:extLst>
                </a:gridCol>
              </a:tblGrid>
              <a:tr h="255241">
                <a:tc gridSpan="7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단위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: 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223728"/>
                  </a:ext>
                </a:extLst>
              </a:tr>
              <a:tr h="55949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구 분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35937" marB="35937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사례수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35937" marB="3593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FF0000"/>
                          </a:solidFill>
                          <a:effectLst/>
                          <a:ea typeface="KBIZ한마음고딕 L"/>
                        </a:rPr>
                        <a:t>조직관리</a:t>
                      </a:r>
                      <a:endParaRPr lang="ko-KR" altLang="en-US" sz="900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FF0000"/>
                          </a:solidFill>
                          <a:effectLst/>
                          <a:ea typeface="KBIZ한마음고딕 L"/>
                        </a:rPr>
                        <a:t>방식 이견</a:t>
                      </a:r>
                      <a:endParaRPr lang="ko-KR" altLang="en-US" sz="900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17907" marR="17907" marT="35937" marB="3593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FF0000"/>
                          </a:solidFill>
                          <a:effectLst/>
                          <a:ea typeface="KBIZ한마음고딕 L"/>
                        </a:rPr>
                        <a:t>경영철학 상이</a:t>
                      </a:r>
                      <a:endParaRPr lang="ko-KR" altLang="en-US" sz="900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17907" marR="17907" marT="35937" marB="3593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기업비전과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목표 불일치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35937" marB="3593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조직내 관계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설정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35937" marB="3593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551983"/>
                  </a:ext>
                </a:extLst>
              </a:tr>
              <a:tr h="279622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11810" algn="l"/>
                          <a:tab pos="1023620" algn="l"/>
                          <a:tab pos="1536700" algn="l"/>
                          <a:tab pos="2048510" algn="l"/>
                          <a:tab pos="2560320" algn="l"/>
                          <a:tab pos="3072130" algn="l"/>
                          <a:tab pos="3583940" algn="l"/>
                          <a:tab pos="4097020" algn="l"/>
                          <a:tab pos="4608830" algn="l"/>
                          <a:tab pos="5120640" algn="l"/>
                          <a:tab pos="5632450" algn="l"/>
                          <a:tab pos="6657340" algn="l"/>
                          <a:tab pos="7169150" algn="l"/>
                          <a:tab pos="7680960" algn="l"/>
                          <a:tab pos="8192770" algn="l"/>
                          <a:tab pos="8704580" algn="l"/>
                          <a:tab pos="9217660" algn="l"/>
                          <a:tab pos="9729470" algn="l"/>
                          <a:tab pos="10241280" algn="l"/>
                          <a:tab pos="10753090" algn="l"/>
                          <a:tab pos="11264900" algn="l"/>
                          <a:tab pos="11777980" algn="l"/>
                          <a:tab pos="12289790" algn="l"/>
                          <a:tab pos="12801600" algn="l"/>
                          <a:tab pos="13313410" algn="l"/>
                          <a:tab pos="13825220" algn="l"/>
                          <a:tab pos="14338300" algn="l"/>
                          <a:tab pos="14850110" algn="l"/>
                          <a:tab pos="15361920" algn="l"/>
                          <a:tab pos="15873730" algn="l"/>
                          <a:tab pos="16385540" algn="l"/>
                          <a:tab pos="511810" algn="l"/>
                        </a:tabLs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전 체</a:t>
                      </a:r>
                      <a:endParaRPr lang="ko-KR" altLang="en-US" sz="9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(124)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FF0000"/>
                          </a:solidFill>
                          <a:effectLst/>
                          <a:latin typeface="KBIZ한마음고딕 L"/>
                        </a:rPr>
                        <a:t>55.6</a:t>
                      </a:r>
                      <a:endParaRPr lang="en-US" sz="900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FF0000"/>
                          </a:solidFill>
                          <a:effectLst/>
                          <a:latin typeface="KBIZ한마음고딕 L"/>
                        </a:rPr>
                        <a:t>37.1</a:t>
                      </a:r>
                      <a:endParaRPr lang="en-US" sz="900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4.8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2.4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824714"/>
                  </a:ext>
                </a:extLst>
              </a:tr>
              <a:tr h="27962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경영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세대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세대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(18)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22.2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44.4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22.2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11.1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086956"/>
                  </a:ext>
                </a:extLst>
              </a:tr>
              <a:tr h="2796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2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세대 이상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(106)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61.3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35.8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1.9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0.9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478397"/>
                  </a:ext>
                </a:extLst>
              </a:tr>
              <a:tr h="279622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대표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연령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60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세 미만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(69)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58.0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37.7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2.9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1.4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881918"/>
                  </a:ext>
                </a:extLst>
              </a:tr>
              <a:tr h="2796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60~70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세 미만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(34)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58.8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35.3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5.9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-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65117"/>
                  </a:ext>
                </a:extLst>
              </a:tr>
              <a:tr h="2796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70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세 이상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(21)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42.9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38.1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9.5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9.5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618834"/>
                  </a:ext>
                </a:extLst>
              </a:tr>
              <a:tr h="279622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업력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10~20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년 미만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(4)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-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50.0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25.0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25.0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689385"/>
                  </a:ext>
                </a:extLst>
              </a:tr>
              <a:tr h="2796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20~30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년 미만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(23)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43.5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39.1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8.7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8.7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011578"/>
                  </a:ext>
                </a:extLst>
              </a:tr>
              <a:tr h="2796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30~40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년 미만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(31)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58.1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41.9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-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-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9337833"/>
                  </a:ext>
                </a:extLst>
              </a:tr>
              <a:tr h="2796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40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KBIZ한마음고딕 L"/>
                        </a:rPr>
                        <a:t>년 이상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(66)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62.1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33.3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4.5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KBIZ한마음고딕 L"/>
                        </a:rPr>
                        <a:t>-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1872651"/>
                  </a:ext>
                </a:extLst>
              </a:tr>
              <a:tr h="219680">
                <a:tc gridSpan="7">
                  <a:txBody>
                    <a:bodyPr/>
                    <a:lstStyle/>
                    <a:p>
                      <a:pPr marL="1828800" marR="0" lvl="4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5" marB="17905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956591"/>
                  </a:ext>
                </a:extLst>
              </a:tr>
            </a:tbl>
          </a:graphicData>
        </a:graphic>
      </p:graphicFrame>
      <p:sp>
        <p:nvSpPr>
          <p:cNvPr id="36959" name="Rectangle 1"/>
          <p:cNvSpPr>
            <a:spLocks noChangeArrowheads="1"/>
          </p:cNvSpPr>
          <p:nvPr/>
        </p:nvSpPr>
        <p:spPr bwMode="auto">
          <a:xfrm>
            <a:off x="1276350" y="1722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endParaRPr lang="ko-KR" altLang="en-US"/>
          </a:p>
        </p:txBody>
      </p:sp>
      <p:sp>
        <p:nvSpPr>
          <p:cNvPr id="36960" name="TextBox 4"/>
          <p:cNvSpPr txBox="1">
            <a:spLocks noChangeArrowheads="1"/>
          </p:cNvSpPr>
          <p:nvPr/>
        </p:nvSpPr>
        <p:spPr bwMode="auto">
          <a:xfrm>
            <a:off x="395288" y="4365625"/>
            <a:ext cx="720090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ko-KR" altLang="en-US" sz="1400">
                <a:ea typeface="Microsoft YaHei" panose="020B0503020204020204" pitchFamily="34" charset="-122"/>
              </a:rPr>
              <a:t>갈등사례</a:t>
            </a:r>
            <a:endParaRPr lang="en-US" altLang="ko-KR" sz="1400">
              <a:ea typeface="Microsoft YaHei" panose="020B0503020204020204" pitchFamily="34" charset="-122"/>
            </a:endParaRP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200">
                <a:ea typeface="Microsoft YaHei" panose="020B0503020204020204" pitchFamily="34" charset="-122"/>
              </a:rPr>
              <a:t>전문기업으로의 성장 방법의 생각 차이</a:t>
            </a:r>
            <a:endParaRPr lang="en-US" altLang="ko-KR" sz="1200">
              <a:ea typeface="Microsoft YaHei" panose="020B0503020204020204" pitchFamily="34" charset="-122"/>
            </a:endParaRP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200">
                <a:ea typeface="Microsoft YaHei" panose="020B0503020204020204" pitchFamily="34" charset="-122"/>
              </a:rPr>
              <a:t>승계 전 직급에 대한 생각 차이</a:t>
            </a:r>
            <a:endParaRPr lang="en-US" altLang="ko-KR" sz="1200">
              <a:ea typeface="Microsoft YaHei" panose="020B0503020204020204" pitchFamily="34" charset="-122"/>
            </a:endParaRP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200">
                <a:ea typeface="Microsoft YaHei" panose="020B0503020204020204" pitchFamily="34" charset="-122"/>
              </a:rPr>
              <a:t>부서의 신설 및 관리 방안의 차이</a:t>
            </a:r>
            <a:endParaRPr lang="en-US" altLang="ko-KR" sz="1200">
              <a:ea typeface="Microsoft YaHei" panose="020B0503020204020204" pitchFamily="34" charset="-122"/>
            </a:endParaRP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200">
                <a:ea typeface="Microsoft YaHei" panose="020B0503020204020204" pitchFamily="34" charset="-122"/>
              </a:rPr>
              <a:t>주거래 업체에 대한 관리 방안 차이</a:t>
            </a:r>
            <a:endParaRPr lang="en-US" altLang="ko-KR" sz="1200">
              <a:ea typeface="Microsoft YaHei" panose="020B0503020204020204" pitchFamily="34" charset="-122"/>
            </a:endParaRP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200">
                <a:ea typeface="Microsoft YaHei" panose="020B0503020204020204" pitchFamily="34" charset="-122"/>
              </a:rPr>
              <a:t>업종 유지</a:t>
            </a:r>
            <a:r>
              <a:rPr lang="en-US" altLang="ko-KR" sz="1200">
                <a:ea typeface="Microsoft YaHei" panose="020B0503020204020204" pitchFamily="34" charset="-122"/>
              </a:rPr>
              <a:t>,</a:t>
            </a:r>
            <a:r>
              <a:rPr lang="ko-KR" altLang="en-US" sz="1200">
                <a:ea typeface="Microsoft YaHei" panose="020B0503020204020204" pitchFamily="34" charset="-122"/>
              </a:rPr>
              <a:t>전환에 대한 의견 차이</a:t>
            </a:r>
            <a:endParaRPr lang="en-US" altLang="ko-KR" sz="1200">
              <a:ea typeface="Microsoft YaHei" panose="020B0503020204020204" pitchFamily="34" charset="-122"/>
            </a:endParaRP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200">
                <a:ea typeface="Microsoft YaHei" panose="020B0503020204020204" pitchFamily="34" charset="-122"/>
              </a:rPr>
              <a:t>승계에 대한 의견 불일치</a:t>
            </a:r>
            <a:endParaRPr lang="en-US" altLang="ko-KR" sz="1200">
              <a:ea typeface="Microsoft YaHei" panose="020B0503020204020204" pitchFamily="34" charset="-122"/>
            </a:endParaRP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altLang="ko-KR" sz="1200">
                <a:ea typeface="Microsoft YaHei" panose="020B0503020204020204" pitchFamily="34" charset="-122"/>
              </a:rPr>
              <a:t> </a:t>
            </a:r>
            <a:r>
              <a:rPr lang="ko-KR" altLang="en-US" sz="1200">
                <a:ea typeface="Microsoft YaHei" panose="020B0503020204020204" pitchFamily="34" charset="-122"/>
              </a:rPr>
              <a:t>승게 과정 중 지분율</a:t>
            </a:r>
            <a:r>
              <a:rPr lang="en-US" altLang="ko-KR" sz="1200">
                <a:ea typeface="Microsoft YaHei" panose="020B0503020204020204" pitchFamily="34" charset="-122"/>
              </a:rPr>
              <a:t>/</a:t>
            </a:r>
            <a:r>
              <a:rPr lang="ko-KR" altLang="en-US" sz="1200">
                <a:ea typeface="Microsoft YaHei" panose="020B0503020204020204" pitchFamily="34" charset="-122"/>
              </a:rPr>
              <a:t>서열 등의 의견차이</a:t>
            </a:r>
            <a:endParaRPr lang="en-US" altLang="ko-KR" sz="1200">
              <a:ea typeface="Microsoft YaHei" panose="020B0503020204020204" pitchFamily="34" charset="-122"/>
            </a:endParaRP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sz="1200">
                <a:ea typeface="Microsoft YaHei" panose="020B0503020204020204" pitchFamily="34" charset="-122"/>
              </a:rPr>
              <a:t>매출 향상에 대한 방안 의견 차이</a:t>
            </a:r>
            <a:r>
              <a:rPr lang="en-US" altLang="ko-KR" sz="1200">
                <a:ea typeface="Microsoft YaHei" panose="020B0503020204020204" pitchFamily="34" charset="-122"/>
              </a:rPr>
              <a:t>(</a:t>
            </a:r>
            <a:r>
              <a:rPr lang="ko-KR" altLang="en-US" sz="1200">
                <a:ea typeface="Microsoft YaHei" panose="020B0503020204020204" pitchFamily="34" charset="-122"/>
              </a:rPr>
              <a:t>다각화 등</a:t>
            </a:r>
            <a:r>
              <a:rPr lang="en-US" altLang="ko-KR" sz="1200">
                <a:ea typeface="Microsoft YaHei" panose="020B0503020204020204" pitchFamily="34" charset="-122"/>
              </a:rPr>
              <a:t>)</a:t>
            </a:r>
            <a:endParaRPr lang="ko-KR" altLang="en-US" sz="1200">
              <a:ea typeface="Microsoft YaHei" panose="020B0503020204020204" pitchFamily="34" charset="-122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907213" y="3841750"/>
            <a:ext cx="2236787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00" kern="0" dirty="0">
                <a:solidFill>
                  <a:srgbClr val="000000"/>
                </a:solidFill>
                <a:latin typeface="KBIZ한마음고딕 L"/>
                <a:ea typeface="黑体"/>
              </a:rPr>
              <a:t> (</a:t>
            </a:r>
            <a:r>
              <a:rPr lang="ko-KR" altLang="en-US" sz="1000" kern="0" dirty="0">
                <a:solidFill>
                  <a:srgbClr val="000000"/>
                </a:solidFill>
                <a:latin typeface="KBIZ한마음고딕 L"/>
                <a:ea typeface="+mn-ea"/>
              </a:rPr>
              <a:t>자료</a:t>
            </a:r>
            <a:r>
              <a:rPr lang="en-US" altLang="ko-KR" sz="1000" kern="0" dirty="0">
                <a:solidFill>
                  <a:srgbClr val="000000"/>
                </a:solidFill>
                <a:latin typeface="KBIZ한마음고딕 L"/>
                <a:ea typeface="黑体"/>
              </a:rPr>
              <a:t>: 2021 </a:t>
            </a:r>
            <a:r>
              <a:rPr lang="ko-KR" altLang="en-US" sz="1000" kern="0" dirty="0">
                <a:solidFill>
                  <a:srgbClr val="000000"/>
                </a:solidFill>
                <a:latin typeface="KBIZ한마음고딕 L"/>
                <a:ea typeface="黑体"/>
              </a:rPr>
              <a:t>중소기업 가업승계 </a:t>
            </a:r>
            <a:endParaRPr lang="en-US" altLang="ko-KR" sz="1000" kern="0" dirty="0">
              <a:solidFill>
                <a:srgbClr val="000000"/>
              </a:solidFill>
              <a:latin typeface="KBIZ한마음고딕 L"/>
              <a:ea typeface="黑体"/>
            </a:endParaRPr>
          </a:p>
          <a:p>
            <a:pPr>
              <a:defRPr/>
            </a:pPr>
            <a:r>
              <a:rPr lang="ko-KR" altLang="en-US" sz="1000" kern="0" dirty="0">
                <a:solidFill>
                  <a:srgbClr val="000000"/>
                </a:solidFill>
                <a:latin typeface="KBIZ한마음고딕 L"/>
                <a:ea typeface="黑体"/>
              </a:rPr>
              <a:t>실태조사 보고서</a:t>
            </a:r>
            <a:r>
              <a:rPr lang="en-US" altLang="ko-KR" sz="1000" kern="0" dirty="0">
                <a:solidFill>
                  <a:srgbClr val="000000"/>
                </a:solidFill>
                <a:latin typeface="KBIZ한마음고딕 L"/>
                <a:ea typeface="黑体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KBIZ한마음고딕 L"/>
                <a:ea typeface="+mn-ea"/>
              </a:rPr>
              <a:t>중소기업중앙회</a:t>
            </a:r>
            <a:r>
              <a:rPr lang="en-US" altLang="ko-KR" sz="1000" kern="0" dirty="0">
                <a:solidFill>
                  <a:srgbClr val="000000"/>
                </a:solidFill>
                <a:latin typeface="KBIZ한마음고딕 L"/>
                <a:ea typeface="+mn-ea"/>
              </a:rPr>
              <a:t>)</a:t>
            </a:r>
            <a:r>
              <a:rPr lang="ko-KR" altLang="en-US" sz="1000" kern="0" dirty="0">
                <a:solidFill>
                  <a:srgbClr val="000000"/>
                </a:solidFill>
                <a:latin typeface="KBIZ한마음고딕 L"/>
                <a:ea typeface="+mn-ea"/>
              </a:rPr>
              <a:t> </a:t>
            </a:r>
            <a:r>
              <a:rPr lang="ko-KR" altLang="en-US" sz="1000" kern="0" dirty="0">
                <a:solidFill>
                  <a:srgbClr val="000000"/>
                </a:solidFill>
                <a:latin typeface="Arial"/>
                <a:ea typeface="KBIZ한마음고딕 L"/>
              </a:rPr>
              <a:t> </a:t>
            </a:r>
            <a:endParaRPr lang="ko-KR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98425" y="4762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형제 간의 갈등: 특혜 받은 자식에 대한 질투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90003" marT="31595" marB="3159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7899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37900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7950" y="2203450"/>
            <a:ext cx="8893175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불화를 가져오는 갈등의 원인은 다음과 같은 경우에 주로 발생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: </a:t>
            </a: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450215" indent="-342265" algn="just" eaLnBrk="1" hangingPunct="1">
              <a:lnSpc>
                <a:spcPct val="150000"/>
              </a:lnSpc>
              <a:buClr>
                <a:srgbClr val="0000FF"/>
              </a:buClr>
              <a:buFont typeface="+mj-ea"/>
              <a:buAutoNum type="circleNumDbPlain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아버지가 자식들을 서로 반목시켜 어부지리를 얻으려는 경우</a:t>
            </a:r>
          </a:p>
          <a:p>
            <a:pPr marL="450215" indent="-342265" algn="just" eaLnBrk="1" hangingPunct="1">
              <a:lnSpc>
                <a:spcPct val="150000"/>
              </a:lnSpc>
              <a:buClr>
                <a:srgbClr val="0000FF"/>
              </a:buClr>
              <a:buFont typeface="+mj-ea"/>
              <a:buAutoNum type="circleNumDbPlain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장남이 후계자로 선정되지 않은 경우</a:t>
            </a:r>
          </a:p>
          <a:p>
            <a:pPr marL="450215" indent="-342265" algn="just" eaLnBrk="1" hangingPunct="1">
              <a:lnSpc>
                <a:spcPct val="150000"/>
              </a:lnSpc>
              <a:buClr>
                <a:srgbClr val="0000FF"/>
              </a:buClr>
              <a:buFont typeface="+mj-ea"/>
              <a:buAutoNum type="circleNumDbPlain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경력경로, 승진, 보수 등에 대한 불확실성과 모호성이 나타날 경우</a:t>
            </a:r>
          </a:p>
          <a:p>
            <a:pPr marL="450215" indent="-342265" algn="just" eaLnBrk="1" hangingPunct="1">
              <a:lnSpc>
                <a:spcPct val="150000"/>
              </a:lnSpc>
              <a:buClr>
                <a:srgbClr val="0000FF"/>
              </a:buClr>
              <a:buFont typeface="+mj-ea"/>
              <a:buAutoNum type="circleNumDbPlain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아들 중 한 명, 특히 아버지가 편애하는 아들이 있을 경우</a:t>
            </a:r>
          </a:p>
          <a:p>
            <a:pPr marL="450215" indent="-342265" algn="just" eaLnBrk="1" hangingPunct="1">
              <a:lnSpc>
                <a:spcPct val="150000"/>
              </a:lnSpc>
              <a:buClr>
                <a:srgbClr val="0000FF"/>
              </a:buClr>
              <a:buFont typeface="+mj-ea"/>
              <a:buAutoNum type="circleNumDbPlain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가족구성원에 대한 승진과 보수 등이 능력에 의해서가 아니라, 나이 등 경영과 무관한 주관적 요인에 의해 이루어지는 경우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</a:t>
            </a:r>
          </a:p>
          <a:p>
            <a:pPr lvl="1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Handler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: </a:t>
            </a:r>
            <a:r>
              <a:rPr lang="ko-KR" altLang="en-US" sz="2000" noProof="1">
                <a:solidFill>
                  <a:srgbClr val="FF0000"/>
                </a:solidFill>
                <a:latin typeface="굴림체" charset="0"/>
                <a:ea typeface="굴림체" charset="0"/>
              </a:rPr>
              <a:t>상호존중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과 </a:t>
            </a:r>
            <a:r>
              <a:rPr lang="ko-KR" altLang="en-US" sz="2000" noProof="1">
                <a:solidFill>
                  <a:srgbClr val="FF0000"/>
                </a:solidFill>
                <a:latin typeface="굴림체" charset="0"/>
                <a:ea typeface="굴림체" charset="0"/>
              </a:rPr>
              <a:t>타인에 대한 이해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만이 남매간의 관계를 좋게 만드는 핵심요인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.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타인에 대한 존중과 이해는 어릴 때부터 배워야 함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남매간의 갈등 </a:t>
                      </a:r>
                    </a:p>
                  </a:txBody>
                  <a:tcPr marL="0" marR="90003" marT="31595" marB="3159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0971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40972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33363" y="1773238"/>
            <a:ext cx="8683625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개인적인 차이를 존경하는 부모님으로부터 공평하게 대우받는다면, 남매 관계는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창조적인 협력(creative collaboration)관계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를 형성할 수 있을 것</a:t>
            </a:r>
            <a:endParaRPr lang="en-US" altLang="ko-KR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남매간의 갈등을 기업의 활력소가 되도록 하려면, 부모는 자신의 아이들을 서로 비교하고, 부모의 사랑과 주목을 포함한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자원을 할당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하고, 충돌을 해결할 수 있도록 배치</a:t>
            </a:r>
            <a:endParaRPr lang="en-US" altLang="ko-KR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부모는 결과의 평등이 아닌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능력과 가치관에 따라 공정하게 관심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</a:rPr>
              <a:t>을 가져야 함</a:t>
            </a:r>
            <a:r>
              <a:rPr lang="en-US" altLang="ko-KR" sz="20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zh-CN" altLang="ko-KR" sz="2000" dirty="0" smtClean="0">
                <a:latin typeface="굴림체" pitchFamily="49" charset="-127"/>
                <a:ea typeface="굴림체" panose="020B0609000101010101" pitchFamily="49" charset="-127"/>
              </a:rPr>
              <a:t>섬세하게 균형 잡힌 행동으로 개인적인 차이를 고려，남매들의 </a:t>
            </a:r>
            <a:r>
              <a:rPr lang="ko-KR" altLang="en-US" sz="2000" dirty="0" smtClean="0">
                <a:latin typeface="굴림체" pitchFamily="49" charset="-127"/>
                <a:ea typeface="굴림체" panose="020B0609000101010101" pitchFamily="49" charset="-127"/>
              </a:rPr>
              <a:t>갈등해결 </a:t>
            </a:r>
            <a:r>
              <a:rPr lang="zh-CN" altLang="ko-KR" sz="2000" dirty="0" smtClean="0">
                <a:latin typeface="굴림체" pitchFamily="49" charset="-127"/>
                <a:ea typeface="굴림체" panose="020B0609000101010101" pitchFamily="49" charset="-127"/>
              </a:rPr>
              <a:t>노력에 끼어드는 것은 피하는 것이 좋</a:t>
            </a:r>
            <a:r>
              <a:rPr lang="ko-KR" altLang="zh-CN" sz="2000" dirty="0" smtClean="0">
                <a:latin typeface="굴림체" pitchFamily="49" charset="-127"/>
                <a:ea typeface="굴림체" panose="020B0609000101010101" pitchFamily="49" charset="-127"/>
              </a:rPr>
              <a:t>음</a:t>
            </a:r>
            <a:endParaRPr lang="en-US" altLang="ko-KR" sz="2000" dirty="0" smtClean="0">
              <a:latin typeface="굴림체" pitchFamily="49" charset="-127"/>
              <a:ea typeface="굴림체" panose="020B0609000101010101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zh-CN" sz="2000" dirty="0" smtClean="0">
              <a:latin typeface="굴림체" pitchFamily="49" charset="-127"/>
              <a:ea typeface="굴림체" panose="020B0609000101010101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zh-CN" sz="2000" dirty="0" smtClean="0">
                <a:latin typeface="굴림체" pitchFamily="49" charset="-127"/>
                <a:ea typeface="굴림체" panose="020B0609000101010101" pitchFamily="49" charset="-127"/>
              </a:rPr>
              <a:t>가족은 갈등 해결이나 효과적인 의사소통에 관한 </a:t>
            </a:r>
            <a:r>
              <a:rPr lang="ko-KR" altLang="zh-CN" sz="2000" dirty="0" smtClean="0">
                <a:solidFill>
                  <a:srgbClr val="FF0000"/>
                </a:solidFill>
                <a:latin typeface="굴림체" pitchFamily="49" charset="-127"/>
                <a:ea typeface="굴림체" panose="020B0609000101010101" pitchFamily="49" charset="-127"/>
              </a:rPr>
              <a:t>가족기업 포럼 </a:t>
            </a:r>
            <a:r>
              <a:rPr lang="ko-KR" altLang="zh-CN" sz="2000" dirty="0" smtClean="0">
                <a:latin typeface="굴림체" pitchFamily="49" charset="-127"/>
                <a:ea typeface="굴림체" panose="020B0609000101010101" pitchFamily="49" charset="-127"/>
              </a:rPr>
              <a:t>또는 </a:t>
            </a:r>
            <a:r>
              <a:rPr lang="ko-KR" altLang="zh-CN" sz="2000" dirty="0" smtClean="0">
                <a:solidFill>
                  <a:srgbClr val="FF0000"/>
                </a:solidFill>
                <a:latin typeface="굴림체" pitchFamily="49" charset="-127"/>
                <a:ea typeface="굴림체" panose="020B0609000101010101" pitchFamily="49" charset="-127"/>
              </a:rPr>
              <a:t>세미나</a:t>
            </a:r>
            <a:r>
              <a:rPr lang="ko-KR" altLang="zh-CN" sz="2000" dirty="0" smtClean="0">
                <a:latin typeface="굴림체" pitchFamily="49" charset="-127"/>
                <a:ea typeface="굴림체" panose="020B0609000101010101" pitchFamily="49" charset="-127"/>
              </a:rPr>
              <a:t>에 참가하도록 권하거나, 관계되는 형제·자매간의 사적인 얘기 등을 포함한 몇 가지 방법으로 파괴적인 남매 경쟁을 줄일 수 있음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r>
              <a:rPr lang="ko-KR" altLang="zh-CN" sz="2000" dirty="0" smtClean="0">
                <a:latin typeface="굴림체" pitchFamily="49" charset="-127"/>
                <a:ea typeface="SimSun" pitchFamily="2" charset="-122"/>
              </a:rPr>
              <a:t>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3012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88900" y="511175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다른 가족구성원 간의 갈등 </a:t>
                      </a:r>
                    </a:p>
                  </a:txBody>
                  <a:tcPr marL="0" marR="90003" marT="31595" marB="3159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3019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43020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341438"/>
            <a:ext cx="8683625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가족기업에 부모 - 자녀 이외에 다른 친척들이 관여할 경우 이들 간에 갈등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(창업자의 자식과 조카, 사위와 며느리, 질녀들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등 간에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)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갈등요인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승계과정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핵심요인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), 세대 간 가치관의 차이, 비효과적인 의사소통, 자신들의 일에 대한 스트레스 등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 </a:t>
            </a: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54238" y="6308725"/>
            <a:ext cx="545465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1000" noProof="1">
                <a:solidFill>
                  <a:srgbClr val="000000"/>
                </a:solidFill>
              </a:rPr>
              <a:t>자료: Levinson Harry (1971), "Conflicts that Plague Business", Harvard Business Review, March-April, 71-80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5060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1039812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80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기업의 갈등 당사자와 과제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90003" marT="31589" marB="31589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0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35" marB="30835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5067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4506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341438"/>
            <a:ext cx="8683625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 </a:t>
            </a: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  <p:graphicFrame>
        <p:nvGraphicFramePr>
          <p:cNvPr id="2" name="Group 4"/>
          <p:cNvGraphicFramePr>
            <a:graphicFrameLocks noGrp="1"/>
          </p:cNvGraphicFramePr>
          <p:nvPr/>
        </p:nvGraphicFramePr>
        <p:xfrm>
          <a:off x="350838" y="2409825"/>
          <a:ext cx="8448675" cy="3022601"/>
        </p:xfrm>
        <a:graphic>
          <a:graphicData uri="http://schemas.openxmlformats.org/drawingml/2006/table">
            <a:tbl>
              <a:tblPr/>
              <a:tblGrid>
                <a:gridCol w="1757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갈등 당사자  </a:t>
                      </a:r>
                    </a:p>
                  </a:txBody>
                  <a:tcPr marL="91447" marR="91447" marT="45884" marB="458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내부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) 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과제 </a:t>
                      </a:r>
                    </a:p>
                  </a:txBody>
                  <a:tcPr marL="91447" marR="91447" marT="45884" marB="458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9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부자 간의 갈등 </a:t>
                      </a:r>
                    </a:p>
                  </a:txBody>
                  <a:tcPr marL="91447" marR="91447" marT="45884" marB="458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  (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부의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갈등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)                                </a:t>
                      </a: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   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(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자의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갈등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o</a:t>
                      </a: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Fan Heiti Std B" charset="0"/>
                          <a:ea typeface="Adobe Fan Heiti Std B" charset="0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기업은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자신의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분신이요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확산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    </a:t>
                      </a: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o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자신의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성장에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비례하는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책임요소</a:t>
                      </a:r>
                      <a:endParaRPr kumimoji="1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o</a:t>
                      </a: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Fan Heiti Std B" charset="0"/>
                          <a:ea typeface="Adobe Fan Heiti Std B" charset="0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창업자․승계자의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권한유지욕구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 o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자신의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세력강화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독립요구</a:t>
                      </a:r>
                      <a:endParaRPr kumimoji="1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91447" marR="91447" marT="45884" marB="458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062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형제 간의 갈등 </a:t>
                      </a:r>
                    </a:p>
                  </a:txBody>
                  <a:tcPr marL="91447" marR="91447" marT="45884" marB="458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Fan Heiti Std B" charset="0"/>
                          <a:ea typeface="Adobe Fan Heiti Std B" charset="0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승계자 결정 문제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Fan Heiti Std B" charset="0"/>
                          <a:ea typeface="Adobe Fan Heiti Std B" charset="0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父의 인정을 받기 위한 경쟁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  (형의 입장)                         (동생의 입장)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Fan Heiti Std B" charset="0"/>
                          <a:ea typeface="Adobe Fan Heiti Std B" charset="0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승계권은 선임권              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능력주의</a:t>
                      </a:r>
                    </a:p>
                  </a:txBody>
                  <a:tcPr marL="91447" marR="91447" marT="45884" marB="458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83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친족 간의 갈등 </a:t>
                      </a:r>
                    </a:p>
                  </a:txBody>
                  <a:tcPr marL="91447" marR="91447" marT="45884" marB="458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Fan Heiti Std B" charset="0"/>
                          <a:ea typeface="Adobe Fan Heiti Std B" charset="0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소유권 분할 요구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Fan Heiti Std B" charset="0"/>
                          <a:ea typeface="Adobe Fan Heiti Std B" charset="0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이권 개입</a:t>
                      </a:r>
                    </a:p>
                  </a:txBody>
                  <a:tcPr marL="91447" marR="91447" marT="45884" marB="4588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293938" y="1844675"/>
            <a:ext cx="4824412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&lt;</a:t>
            </a:r>
            <a:r>
              <a:rPr lang="ko-KR" altLang="en-US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표 </a:t>
            </a:r>
            <a:r>
              <a:rPr lang="en-US" altLang="ko-KR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7-2&gt; </a:t>
            </a:r>
            <a:r>
              <a:rPr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가족기업의 갈등 당사자와 과제</a:t>
            </a:r>
          </a:p>
        </p:txBody>
      </p:sp>
      <p:sp>
        <p:nvSpPr>
          <p:cNvPr id="5" name="矩形 4"/>
          <p:cNvSpPr/>
          <p:nvPr/>
        </p:nvSpPr>
        <p:spPr>
          <a:xfrm>
            <a:off x="2154238" y="6308725"/>
            <a:ext cx="545465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1000" noProof="1">
                <a:solidFill>
                  <a:srgbClr val="000000"/>
                </a:solidFill>
              </a:rPr>
              <a:t>자료: Levinson Harry (1971), "Conflicts that Plague Business", Harvard Business Review, March-April, 71-80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1111250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4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기업</a:t>
                      </a:r>
                      <a:r>
                        <a:rPr kumimoji="1" lang="en-US" alt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갈등당사자와 해결메커니즘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90003" marT="31573" marB="3157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810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19" marB="30819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711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4711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Group 4"/>
          <p:cNvGraphicFramePr>
            <a:graphicFrameLocks noGrp="1"/>
          </p:cNvGraphicFramePr>
          <p:nvPr/>
        </p:nvGraphicFramePr>
        <p:xfrm>
          <a:off x="342900" y="2392363"/>
          <a:ext cx="8651875" cy="3095625"/>
        </p:xfrm>
        <a:graphic>
          <a:graphicData uri="http://schemas.openxmlformats.org/drawingml/2006/table">
            <a:tbl>
              <a:tblPr/>
              <a:tblGrid>
                <a:gridCol w="2353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8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7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갈등 당사자  </a:t>
                      </a:r>
                    </a:p>
                  </a:txBody>
                  <a:tcPr marL="91433" marR="9143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갈등해결 메커니즘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</a:p>
                  </a:txBody>
                  <a:tcPr marL="91433" marR="9143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14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1. 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부자(녀) 간의 갈등</a:t>
                      </a:r>
                    </a:p>
                  </a:txBody>
                  <a:tcPr marL="91433" marR="9143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o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승계계획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         </a:t>
                      </a: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Fan Heiti Std B" charset="0"/>
                          <a:ea typeface="Adobe Fan Heiti Std B" charset="0"/>
                        </a:rPr>
                        <a:t>o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제3자의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중재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         </a:t>
                      </a:r>
                      <a:r>
                        <a:rPr kumimoji="1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Fan Heiti Std B" charset="0"/>
                          <a:ea typeface="Adobe Fan Heiti Std B" charset="0"/>
                        </a:rPr>
                        <a:t>o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화해자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Fan Heiti Std B" charset="0"/>
                          <a:ea typeface="Adobe Fan Heiti Std B" charset="0"/>
                        </a:rPr>
                        <a:t>o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내의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현명한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사람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          </a:t>
                      </a:r>
                      <a:r>
                        <a:rPr kumimoji="1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Fan Heiti Std B" charset="0"/>
                          <a:ea typeface="Adobe Fan Heiti Std B" charset="0"/>
                        </a:rPr>
                        <a:t>o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컨설턴트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변호사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공인회계사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</a:p>
                  </a:txBody>
                  <a:tcPr marL="91433" marR="9143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7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2. </a:t>
                      </a:r>
                      <a:r>
                        <a:rPr kumimoji="1" 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형제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/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남매</a:t>
                      </a:r>
                      <a:r>
                        <a:rPr kumimoji="1" 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간의 갈등 </a:t>
                      </a:r>
                    </a:p>
                  </a:txBody>
                  <a:tcPr marL="91433" marR="9143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승계계획    </a:t>
                      </a:r>
                      <a:r>
                        <a:rPr kumimoji="1" lang="en-US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CEO의 중재    </a:t>
                      </a:r>
                      <a:r>
                        <a:rPr kumimoji="1" lang="en-US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직무기술서   </a:t>
                      </a:r>
                      <a:r>
                        <a:rPr kumimoji="1" lang="en-US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전문경영제의 도입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대면회의    </a:t>
                      </a:r>
                      <a:r>
                        <a:rPr kumimoji="1" lang="en-US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의사소통         </a:t>
                      </a:r>
                      <a:r>
                        <a:rPr kumimoji="1" lang="en-US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anose="02030600000101010101" pitchFamily="18" charset="-127"/>
                          <a:ea typeface="바탕" panose="02030600000101010101" pitchFamily="18" charset="-127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리스트럭처링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1433" marR="9143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59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3. 다른 가족구성원 간의 갈등</a:t>
                      </a:r>
                    </a:p>
                  </a:txBody>
                  <a:tcPr marL="91433" marR="9143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Fan Heiti Std B" charset="0"/>
                          <a:ea typeface="Adobe Fan Heiti Std B" charset="0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직무기술서      </a:t>
                      </a:r>
                      <a:r>
                        <a:rPr kumimoji="1" lang="en-US" altLang="ko-KR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dobe Fan Heiti Std B" charset="0"/>
                          <a:ea typeface="Adobe Fan Heiti Std B" charset="0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CEO의 중재            </a:t>
                      </a:r>
                      <a:r>
                        <a:rPr kumimoji="1" lang="en-US" altLang="ko-KR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dobe Fan Heiti Std B" charset="0"/>
                          <a:ea typeface="Adobe Fan Heiti Std B" charset="0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대면회의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dobe Fan Heiti Std B" charset="0"/>
                          <a:ea typeface="Adobe Fan Heiti Std B" charset="0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행동규범         </a:t>
                      </a:r>
                      <a:r>
                        <a:rPr kumimoji="1" lang="en-US" altLang="ko-KR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dobe Fan Heiti Std B" charset="0"/>
                          <a:ea typeface="Adobe Fan Heiti Std B" charset="0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의사소통</a:t>
                      </a:r>
                    </a:p>
                  </a:txBody>
                  <a:tcPr marL="91433" marR="9143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59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4. 가족구성원과 비가족구성원 간의 갈등</a:t>
                      </a:r>
                    </a:p>
                  </a:txBody>
                  <a:tcPr marL="91433" marR="9143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dobe Fan Heiti Std B" charset="0"/>
                          <a:ea typeface="Adobe Fan Heiti Std B" charset="0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경력개발에 관한 명확한 정책     </a:t>
                      </a:r>
                      <a:r>
                        <a:rPr kumimoji="1" lang="en-US" altLang="ko-KR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dobe Fan Heiti Std B" charset="0"/>
                          <a:ea typeface="Adobe Fan Heiti Std B" charset="0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직무기술서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dobe Fan Heiti Std B" charset="0"/>
                          <a:ea typeface="Adobe Fan Heiti Std B" charset="0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의사소통                                </a:t>
                      </a:r>
                      <a:r>
                        <a:rPr kumimoji="1" lang="en-US" altLang="ko-KR" sz="1600" b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dobe Fan Heiti Std B" charset="0"/>
                          <a:ea typeface="Adobe Fan Heiti Std B" charset="0"/>
                          <a:sym typeface="+mn-ea"/>
                        </a:rPr>
                        <a:t>o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전문경영제의 도입</a:t>
                      </a:r>
                    </a:p>
                  </a:txBody>
                  <a:tcPr marL="91433" marR="91433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831975" y="1843088"/>
            <a:ext cx="5886450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&lt;</a:t>
            </a:r>
            <a:r>
              <a:rPr lang="ko-KR" altLang="en-US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표 </a:t>
            </a:r>
            <a:r>
              <a:rPr lang="en-US" altLang="ko-KR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7-3&gt; </a:t>
            </a:r>
            <a:r>
              <a:rPr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가족기업의 갈등 당사자와 해결 메커니즘</a:t>
            </a:r>
          </a:p>
        </p:txBody>
      </p:sp>
      <p:sp>
        <p:nvSpPr>
          <p:cNvPr id="10" name="矩形 9"/>
          <p:cNvSpPr/>
          <p:nvPr/>
        </p:nvSpPr>
        <p:spPr>
          <a:xfrm>
            <a:off x="396875" y="5661025"/>
            <a:ext cx="8467725" cy="50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1000" noProof="1">
                <a:solidFill>
                  <a:srgbClr val="000000"/>
                </a:solidFill>
              </a:rPr>
              <a:t>자료: Ibrahim A. Bakr &amp; Willard H. Ellis(1994), 『Family Business Management: Concepts and Practice』, Kendal/Hunt Publishing Company, p.125를 약간 수정한 것임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1111250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4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가족구성원과 비가족구성원 간의 갈등 </a:t>
                      </a:r>
                    </a:p>
                  </a:txBody>
                  <a:tcPr marL="0" marR="90003" marT="31573" marB="3157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810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19" marB="30819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5307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5530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881188"/>
            <a:ext cx="8683625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무능력한 사장의 아들(Son of Boss: SOB)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능력위주가 아닌 </a:t>
            </a:r>
            <a:r>
              <a:rPr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가족관계에 기반을 둔 승진체계는 비가족 경영진들의 불만을 크게 생기게 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함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능력 있는 비가족 경영진이라도 가족구성원의 채용이나 후계자 선정과정 등에 관여하지 못할 경우, 좌절감을 느끼고 최악의 경우 가족기업을 떠나기도 함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 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가족구성원만의 저녁식사를 통한 의사결정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이런 유형의 가족모임이 필요하기는 하나, 비가족 경영진이 없는 상태에서 이루어진 의사결정, 즉 가족회의가 기업회의로 대체될 수는 없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음</a:t>
            </a:r>
            <a:endParaRPr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 </a:t>
            </a: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115888"/>
          <a:ext cx="8936038" cy="1179512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467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가족기업의 갈등 유형 </a:t>
                      </a:r>
                    </a:p>
                  </a:txBody>
                  <a:tcPr marL="0" marR="90003" marT="31589" marB="31589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833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35" marB="30835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735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5735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127125"/>
            <a:ext cx="8683625" cy="5033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과업(목표)갈등(課業葛藤)(task conflict)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宋体" charset="0"/>
              </a:rPr>
              <a:t>과업이 수행되어야 할 </a:t>
            </a: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宋体" charset="0"/>
              </a:rPr>
              <a:t>목표</a:t>
            </a:r>
            <a:r>
              <a:rPr noProof="1">
                <a:solidFill>
                  <a:srgbClr val="FF0000"/>
                </a:solidFill>
                <a:latin typeface="굴림체" charset="0"/>
                <a:ea typeface="宋体" charset="0"/>
              </a:rPr>
              <a:t>(ends)</a:t>
            </a: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宋体" charset="0"/>
              </a:rPr>
              <a:t>가</a:t>
            </a:r>
            <a:r>
              <a:rPr noProof="1">
                <a:solidFill>
                  <a:schemeClr val="tx1"/>
                </a:solidFill>
                <a:latin typeface="굴림체" charset="0"/>
                <a:ea typeface="宋体" charset="0"/>
              </a:rPr>
              <a:t> 달라 나타나는 갈등</a:t>
            </a:r>
            <a:endParaRPr lang="en-US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宋体" charset="0"/>
              </a:rPr>
              <a:t>현재 수행되고있는 업무의 내용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에 대해 관점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견해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아이디어의 차이로 인한 갈등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;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업무갈등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인지적갈등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현실적갈등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내용갈등으로 불림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.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 </a:t>
            </a:r>
            <a:endParaRPr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과업갈등이 너무 높으면 과업과 목표에 문제가 발생하며, 너무 낮으면 기업은 정체되며 신규사업의 개발은 부진하게 됨</a:t>
            </a:r>
            <a:endParaRPr lang="en-US" altLang="ko-KR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  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과정갈등(過程葛藤)(process conflict)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宋体" charset="0"/>
              </a:rPr>
              <a:t>일과 구성원이 활용되어야할 </a:t>
            </a:r>
            <a:r>
              <a:rPr noProof="1">
                <a:solidFill>
                  <a:srgbClr val="FF0000"/>
                </a:solidFill>
                <a:latin typeface="굴림체" charset="0"/>
                <a:ea typeface="宋体" charset="0"/>
              </a:rPr>
              <a:t>방법(how)</a:t>
            </a:r>
            <a:r>
              <a:rPr noProof="1">
                <a:solidFill>
                  <a:schemeClr val="tx1"/>
                </a:solidFill>
                <a:latin typeface="굴림체" charset="0"/>
                <a:ea typeface="宋体" charset="0"/>
              </a:rPr>
              <a:t>에 대한 의견의 불일치로 인한 갈등</a:t>
            </a:r>
            <a:endParaRPr lang="en-US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宋体" charset="0"/>
              </a:rPr>
              <a:t>특정업무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를 완수하기 위한 방책에서 발생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endParaRPr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宋体" charset="0"/>
              </a:rPr>
              <a:t>과정갈등이 너무 높으면 역할의 모호성, 라이벌, 불활실성 등으로 성과에 악영향을 끼치며, 너무 낮으면 가족구성원의 책임과 기업이 갖고 있는 자원 간의 적절한 조합에 문제가 발생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宋体" charset="0"/>
              </a:rPr>
              <a:t>가족의 재능과 자원의 적절한 활용을 강조하며 효율적인 경영관리 팀의 구축을 위해 투자</a:t>
            </a:r>
            <a:r>
              <a:rPr lang="ko-KR" altLang="zh-CN" noProof="1">
                <a:solidFill>
                  <a:schemeClr val="tx1"/>
                </a:solidFill>
                <a:latin typeface="굴림체" charset="0"/>
                <a:ea typeface="宋体" charset="0"/>
              </a:rPr>
              <a:t> </a:t>
            </a:r>
            <a:endParaRPr lang="en-US" altLang="ko-KR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noProof="1">
              <a:solidFill>
                <a:schemeClr val="tx1"/>
              </a:solidFill>
              <a:latin typeface="굴림체" charset="0"/>
              <a:ea typeface="宋体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9396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115888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가족기업의 갈등 유형 </a:t>
                      </a:r>
                    </a:p>
                  </a:txBody>
                  <a:tcPr marL="0" marR="90003" marT="31595" marB="3159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940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5940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127125"/>
            <a:ext cx="8683625" cy="5033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관계갈등(關係葛藤)(relationship conflict)</a:t>
            </a:r>
            <a:endParaRPr lang="en-US" altLang="ko-KR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개인적 감정이나 적대감, 성격차이로 인한 불일치로 인한 갈등</a:t>
            </a:r>
          </a:p>
          <a:p>
            <a:pPr marL="392430" indent="-273685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굴림체" charset="0"/>
              </a:rPr>
              <a:t>비업무적 쟁점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에 초점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개성의 차이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종교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정치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유행의 쟁점에 관한 견해의 차이로 발생</a:t>
            </a: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역기능적인 성격으로 경영성과를 해치는 경우가 많은데, 악의, 적의있는 행동, 적대적이거나 불순한 의도로 타인을 인식하거나 과도한 스트레스를 원인으로 볼 수 있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음 </a:t>
            </a: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44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1111250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2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 유형별 상호 영향 </a:t>
                      </a:r>
                    </a:p>
                  </a:txBody>
                  <a:tcPr marL="0" marR="90003" marT="31590" marB="315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10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35" marB="30835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1451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61452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33363" y="15271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상호 독립적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다른 유형의 갈등과는 관계없이 특정 유형의 갈등이 각각 조직의 성과에 어떻게 영향을 끼치는 가를 고찰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상호 관계적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관계갈등과 과업갈등이 높은 상관관계(상관계수 0.7)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과업갈등이 과도하거나 오래 지속되면 공격적인 행동을 유발시키거나 오해가 발생하여 점차 관계갈등으로 해석되어 부정적인 감정적 순환을 야기한다고 함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관계갈등이 과업갈등으로 발전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3492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6349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6349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Group 4"/>
          <p:cNvGraphicFramePr>
            <a:graphicFrameLocks noGrp="1"/>
          </p:cNvGraphicFramePr>
          <p:nvPr/>
        </p:nvGraphicFramePr>
        <p:xfrm>
          <a:off x="254000" y="1052513"/>
          <a:ext cx="8651875" cy="5138739"/>
        </p:xfrm>
        <a:graphic>
          <a:graphicData uri="http://schemas.openxmlformats.org/drawingml/2006/table">
            <a:tbl>
              <a:tblPr/>
              <a:tblGrid>
                <a:gridCol w="1140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7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4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74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유형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목표갈등</a:t>
                      </a:r>
                      <a:endParaRPr kumimoji="1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  <a:sym typeface="+mn-ea"/>
                      </a:endParaRP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과정갈등</a:t>
                      </a:r>
                      <a:endParaRPr kumimoji="1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  <a:sym typeface="+mn-ea"/>
                      </a:endParaRP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관계갈등 </a:t>
                      </a:r>
                      <a:endParaRPr kumimoji="1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  <a:sym typeface="+mn-ea"/>
                      </a:endParaRP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정의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과업이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수행되어야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할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목표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(ends)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에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대하여</a:t>
                      </a:r>
                      <a:r>
                        <a:rPr kumimoji="1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갈등</a:t>
                      </a:r>
                      <a:endParaRPr kumimoji="1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일과 구성원이 활용되어야 할 </a:t>
                      </a: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방법(how)</a:t>
                      </a: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에 대해 의견불일치 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개인적인 </a:t>
                      </a: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감정</a:t>
                      </a: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이나 </a:t>
                      </a: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적대감</a:t>
                      </a: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 </a:t>
                      </a: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성격차이</a:t>
                      </a: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로 인한 불일치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03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높은수준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과업과 목표에 문제 발생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역할의 모호성, 라이벌, 불확실성 등으로 성과에 악영향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※역기능적인 성격으로 경영성과를 해침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※원인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 -악의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 -스트레스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 -근심걱정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 -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적의있는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행동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 -적대적이거나 불순한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   의도로 타인을 인식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4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적정수준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기업구성원의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관여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축적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적정수준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으로 낮추는 것이 성과향상에 유리 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7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낮은수준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기업은 정체되며 신규사업개발은 부진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가족구성원의 책임과 기업이 갖고있는 자원간의 적절한 조합에 문제가 발생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7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성공적인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가족기업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장기목표와 전략개발에 구성원의 참여를 장려함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가족의 재능과 자원의 적절한 활용을 강조/효율적인 경영관리팀의 구축에 투자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해결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687513" y="695325"/>
            <a:ext cx="5888037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&lt;</a:t>
            </a:r>
            <a:r>
              <a:rPr lang="ko-KR" altLang="en-US"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표 </a:t>
            </a:r>
            <a:r>
              <a:rPr lang="en-US" altLang="ko-KR"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7-4&gt; 가족기업의 갈등 유형과 수준</a:t>
            </a:r>
          </a:p>
        </p:txBody>
      </p:sp>
      <p:sp>
        <p:nvSpPr>
          <p:cNvPr id="10" name="矩形 9"/>
          <p:cNvSpPr/>
          <p:nvPr/>
        </p:nvSpPr>
        <p:spPr>
          <a:xfrm>
            <a:off x="254000" y="6234113"/>
            <a:ext cx="8642350" cy="504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zh-CN" altLang="en-US" sz="1000" noProof="1">
                <a:solidFill>
                  <a:srgbClr val="000000"/>
                </a:solidFill>
              </a:rPr>
              <a:t>자료: Moores, K., M. Barrett(2005), “Understanding tension and conflict”, In Linda &amp; Waddell, </a:t>
            </a:r>
            <a:r>
              <a:rPr lang="en-US" altLang="ko-KR" sz="1000" kern="0" spc="-110" dirty="0">
                <a:solidFill>
                  <a:srgbClr val="00000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『 </a:t>
            </a:r>
            <a:r>
              <a:rPr lang="zh-CN" altLang="en-US" sz="1000" noProof="1">
                <a:solidFill>
                  <a:srgbClr val="000000"/>
                </a:solidFill>
              </a:rPr>
              <a:t> Managing the Family Business』, Heidelberg Press, p.69</a:t>
            </a:r>
            <a:r>
              <a:rPr lang="en-US" altLang="zh-CN" sz="1000" noProof="1">
                <a:solidFill>
                  <a:srgbClr val="000000"/>
                </a:solidFill>
              </a:rPr>
              <a:t>.</a:t>
            </a:r>
            <a:endParaRPr lang="zh-CN" altLang="en-US" sz="1000" noProof="1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5540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98425" y="403225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 유형별 성과와 이의 촉진전략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5547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6554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33363" y="14636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갈등과 성과의 관계</a:t>
            </a:r>
            <a:endParaRPr lang="en-US" sz="2000" b="1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과정갈등의 경우 가족구성원의 </a:t>
            </a:r>
            <a:r>
              <a:rPr lang="ko-KR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의견교환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(family-member exchange)으로 인한 상호작용이 많으면 많을수록 기업의 성과는 향상된다고 주장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(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Kellermanns 등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2007)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목표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(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과업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)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갈등과 과정갈등은 가족기업의 성과와 곡선의 관계를 가질 것이며, 이의 갈등들이 너무 낮거나 높으면 성과는 낮아지지만 </a:t>
            </a:r>
            <a:r>
              <a:rPr lang="ko-KR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적정수준을 유지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하면 성과는 최고도에 도달할 것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임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(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Kellermanns 등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2004)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관계갈등이 높으면 높을수록 기업의 성과는 낮아지지만, 통제의 정도가 낮으면 성과는 높아질 것이라고 주장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7588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1111250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2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 유형별 성과와 이의 촉진전략 </a:t>
                      </a:r>
                    </a:p>
                  </a:txBody>
                  <a:tcPr marL="0" marR="90003" marT="31590" marB="315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10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35" marB="30835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759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6759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7" name="图片 1" descr="@7}2F]8~HTQRU2LQ]KB5%2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1844675"/>
            <a:ext cx="79660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690688" y="1458913"/>
            <a:ext cx="6194425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ko-KR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&lt;그림 7-1&gt;  목표갈등, 과정갈등과 가족기업의 성과</a:t>
            </a:r>
          </a:p>
        </p:txBody>
      </p:sp>
      <p:sp>
        <p:nvSpPr>
          <p:cNvPr id="10" name="矩形 9"/>
          <p:cNvSpPr/>
          <p:nvPr/>
        </p:nvSpPr>
        <p:spPr>
          <a:xfrm>
            <a:off x="2170113" y="6305550"/>
            <a:ext cx="526415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1000" noProof="1">
                <a:solidFill>
                  <a:srgbClr val="000000"/>
                </a:solidFill>
              </a:rPr>
              <a:t>자료: Kellermanns, &amp; Eddleston, 2004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9636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1111250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2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 유형별 성과와 이의 촉진전략 </a:t>
                      </a:r>
                    </a:p>
                  </a:txBody>
                  <a:tcPr marL="0" marR="90003" marT="31590" marB="315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10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35" marB="30835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964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6964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6363" y="1700213"/>
            <a:ext cx="8937625" cy="56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과업(목표)갈등 촉진 전략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지적 다양성의 확보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다양한 인재확보</a:t>
            </a:r>
            <a:endParaRPr 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나쁜 갈등은 제거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의사소통 촉진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인사제도 개선</a:t>
            </a: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좋은 갈등은 촉진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: </a:t>
            </a:r>
            <a:r>
              <a:rPr lang="ko-KR" altLang="en-US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창조적 마찰의 극대화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통제와 세대별 성과촉진 전략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이타주의(altruism)가 증가하면 관계갈등은 감소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통제가 증가하면 목표갈등과 과정갈등은 감소하나 </a:t>
            </a: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관계갈등은 증가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세대가 늘어날수록 목표갈등과 과정갈등의 중요성은 증가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조절변수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)</a:t>
            </a: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   -1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세대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창업자 주도로 갈등 최저수준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   -2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세대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몇가지 역량에서 창업자의 관여유지가 관건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   -3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세대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일상적인 업무를 넘어선 가족구성원의 관여가 중요</a:t>
            </a: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6804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250825" y="444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갈등관리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6811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76812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76238" y="18065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b="1" dirty="0" smtClean="0">
                <a:latin typeface="굴림체" pitchFamily="49" charset="-127"/>
                <a:ea typeface="SimSun" pitchFamily="2" charset="-122"/>
              </a:rPr>
              <a:t>갈등관리의 2차원 모델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 smtClean="0">
                <a:latin typeface="굴림체" pitchFamily="49" charset="-127"/>
                <a:ea typeface="SimSun" pitchFamily="2" charset="-122"/>
              </a:rPr>
              <a:t>일반적으로 갈등관리의 지배적인 모델은 2차원모델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zh-CN" sz="2000" dirty="0" smtClean="0">
                <a:latin typeface="굴림체" pitchFamily="49" charset="-127"/>
                <a:ea typeface="SimSun" pitchFamily="2" charset="-122"/>
              </a:rPr>
              <a:t>5가지의 갈등 스타일</a:t>
            </a:r>
            <a:r>
              <a:rPr lang="en-US" altLang="ko-KR" sz="2000" dirty="0" smtClean="0">
                <a:latin typeface="굴림체" pitchFamily="49" charset="-127"/>
                <a:ea typeface="SimSun" pitchFamily="2" charset="-122"/>
              </a:rPr>
              <a:t>:</a:t>
            </a:r>
            <a:r>
              <a:rPr lang="ko-KR" altLang="zh-CN" sz="2000" dirty="0" smtClean="0">
                <a:latin typeface="굴림체" pitchFamily="49" charset="-127"/>
                <a:ea typeface="SimSun" pitchFamily="2" charset="-122"/>
              </a:rPr>
              <a:t> 경쟁, 협력, 타협, 양보, 회피 등</a:t>
            </a:r>
            <a:endParaRPr lang="en-US" altLang="ko-KR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zh-CN" sz="2000" dirty="0" smtClean="0">
                <a:solidFill>
                  <a:srgbClr val="FF0000"/>
                </a:solidFill>
                <a:latin typeface="굴림체" pitchFamily="49" charset="-127"/>
                <a:ea typeface="SimSun" pitchFamily="2" charset="-122"/>
              </a:rPr>
              <a:t>분배</a:t>
            </a:r>
            <a:r>
              <a:rPr lang="ko-KR" altLang="zh-CN" sz="2000" dirty="0" smtClean="0">
                <a:latin typeface="굴림체" pitchFamily="49" charset="-127"/>
                <a:ea typeface="SimSun" pitchFamily="2" charset="-122"/>
              </a:rPr>
              <a:t>지향(distributive intent)과 </a:t>
            </a:r>
            <a:r>
              <a:rPr lang="ko-KR" altLang="zh-CN" sz="2000" dirty="0" smtClean="0">
                <a:solidFill>
                  <a:srgbClr val="FF0000"/>
                </a:solidFill>
                <a:latin typeface="굴림체" pitchFamily="49" charset="-127"/>
                <a:ea typeface="SimSun" pitchFamily="2" charset="-122"/>
              </a:rPr>
              <a:t>통합</a:t>
            </a:r>
            <a:r>
              <a:rPr lang="ko-KR" altLang="zh-CN" sz="2000" dirty="0" smtClean="0">
                <a:latin typeface="굴림체" pitchFamily="49" charset="-127"/>
                <a:ea typeface="SimSun" pitchFamily="2" charset="-122"/>
              </a:rPr>
              <a:t>지향(integrative intent)의 두 가지를 근간으로 한 접근방법을 들 수 있음(Lewicki &amp; Litterer, 1985; Walton &amp; Mckersie, 1965)</a:t>
            </a:r>
            <a:endParaRPr lang="en-US" altLang="ko-KR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zh-CN" sz="2000" dirty="0" smtClean="0">
                <a:latin typeface="굴림체" pitchFamily="49" charset="-127"/>
                <a:ea typeface="SimSun" pitchFamily="2" charset="-122"/>
              </a:rPr>
              <a:t>분배지향적인 차원(경쟁-양보)</a:t>
            </a:r>
            <a:r>
              <a:rPr lang="en-US" altLang="ko-KR" sz="2000" dirty="0" smtClean="0">
                <a:latin typeface="굴림체" pitchFamily="49" charset="-127"/>
                <a:ea typeface="SimSun" pitchFamily="2" charset="-122"/>
              </a:rPr>
              <a:t>:</a:t>
            </a:r>
            <a:r>
              <a:rPr lang="ko-KR" altLang="zh-CN" sz="2000" dirty="0" smtClean="0">
                <a:latin typeface="굴림체" pitchFamily="49" charset="-127"/>
                <a:ea typeface="SimSun" pitchFamily="2" charset="-122"/>
              </a:rPr>
              <a:t> 경쟁 시 다른 사람의 몫을 최대한 많이 가져오거나, 혹은 적응 시 타인에게 가능하면 많이 주는 것</a:t>
            </a:r>
            <a:endParaRPr lang="en-US" altLang="ko-KR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zh-CN" sz="2000" dirty="0" smtClean="0">
                <a:latin typeface="굴림체" pitchFamily="49" charset="-127"/>
                <a:ea typeface="SimSun" pitchFamily="2" charset="-122"/>
              </a:rPr>
              <a:t>통합지향적인 차원(협력-회피)</a:t>
            </a:r>
            <a:r>
              <a:rPr lang="en-US" altLang="ko-KR" sz="2000" dirty="0" smtClean="0">
                <a:latin typeface="굴림체" pitchFamily="49" charset="-127"/>
                <a:ea typeface="SimSun" pitchFamily="2" charset="-122"/>
              </a:rPr>
              <a:t>:</a:t>
            </a:r>
            <a:r>
              <a:rPr lang="ko-KR" altLang="zh-CN" sz="2000" dirty="0" smtClean="0">
                <a:latin typeface="굴림체" pitchFamily="49" charset="-127"/>
                <a:ea typeface="SimSun" pitchFamily="2" charset="-122"/>
              </a:rPr>
              <a:t> 모든 개개인이 문제의 해결책을 찾는 것을 강조하는 것으로, 서로가 협력하거나 완전히 무시할 때 만족을 최대로 하려는 것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b="1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8852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갈등관리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8859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78860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79388" y="1412875"/>
            <a:ext cx="8794750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가족기업의 갈등관리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(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Sorenson</a:t>
            </a:r>
            <a:r>
              <a:rPr lang="en-US"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1999)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경쟁(competition): 타인의 이익은 고려하지 않고 오직 자신의 이익만 추구하는 형태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양보(accommodation): 경쟁과 정 반대의 개념으로, 타인의 이익에는 큰 관심을 보이나 자기 자신의 이익에는 낮은 관심을 보이는 것</a:t>
            </a:r>
            <a:endParaRPr lang="en-US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협력(collaboration)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: 이해관계자 모두의 요구사항을 충족시키려는 것으로, 이는 앞의 양보와는 달리 타인의 요구사항에 굴복하는 것이 아니라, 상호 “</a:t>
            </a: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윈-윈(win-win)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" 해결책을 적극적으로 찾으려는 형태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타협(compromise): 몫이 고정되어 있고, 무엇인가를 포기해야 하므로 그 누구도 완벽하게 만족할 수 없는 형태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. 고도로 통합적인 협력과는 달리, 타협은 절대적으로 분배위주.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회피(avoidance): 갈등이 있다는 그 자체를 거부하거나 갈등에 대해 논쟁하는 것조차 피하려는 형태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0900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갈등관리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0907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8090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4128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가족기업의 갈등관리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(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Sorenson</a:t>
            </a:r>
            <a:r>
              <a:rPr lang="en-US"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1999)</a:t>
            </a: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  <p:graphicFrame>
        <p:nvGraphicFramePr>
          <p:cNvPr id="2" name="Group 4"/>
          <p:cNvGraphicFramePr>
            <a:graphicFrameLocks noGrp="1"/>
          </p:cNvGraphicFramePr>
          <p:nvPr/>
        </p:nvGraphicFramePr>
        <p:xfrm>
          <a:off x="254000" y="2559050"/>
          <a:ext cx="8651875" cy="2909888"/>
        </p:xfrm>
        <a:graphic>
          <a:graphicData uri="http://schemas.openxmlformats.org/drawingml/2006/table">
            <a:tbl>
              <a:tblPr/>
              <a:tblGrid>
                <a:gridCol w="2332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1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4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7624">
                <a:tc rowSpan="2" gridSpan="2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기업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ko-KR" altLang="en-US" sz="1800" b="1" i="0" u="none" baseline="0" dirty="0"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</a:rPr>
                        <a:t>가족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91433" marR="91433"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기업의 성과</a:t>
                      </a:r>
                    </a:p>
                  </a:txBody>
                  <a:tcPr marL="91433" marR="91433" marT="45730" marB="4573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917">
                <a:tc gridSpan="2"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정(+)의 효과</a:t>
                      </a:r>
                    </a:p>
                  </a:txBody>
                  <a:tcPr marL="91433" marR="91433"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부(-)의 효과</a:t>
                      </a:r>
                    </a:p>
                  </a:txBody>
                  <a:tcPr marL="91433" marR="91433" marT="45730" marB="4573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068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가족의 성과</a:t>
                      </a:r>
                    </a:p>
                  </a:txBody>
                  <a:tcPr marL="91433" marR="91433"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정(+)의 효과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1433" marR="91433"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협력(Collaboration)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타협(compromise)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양보(accommodation)</a:t>
                      </a:r>
                    </a:p>
                  </a:txBody>
                  <a:tcPr marL="91433" marR="91433" marT="45730" marB="4573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</a:rPr>
                        <a:t>협력(Collaboration)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</a:rPr>
                        <a:t>타협(compromise)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</a:rPr>
                        <a:t>양보(accommodation)</a:t>
                      </a:r>
                    </a:p>
                  </a:txBody>
                  <a:tcPr marL="91433" marR="91433" marT="45730" marB="4573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66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부(-)의 효과</a:t>
                      </a:r>
                      <a:endParaRPr kumimoji="1" lang="ko-K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91433" marR="91433"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협력(Collaboration)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타협(compromise) </a:t>
                      </a:r>
                    </a:p>
                  </a:txBody>
                  <a:tcPr marL="91433" marR="91433" marT="45730" marB="4573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</a:rPr>
                        <a:t>경쟁(competition)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</a:rPr>
                        <a:t>회피(avoidance)</a:t>
                      </a:r>
                    </a:p>
                  </a:txBody>
                  <a:tcPr marL="91433" marR="91433" marT="45730" marB="4573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246063" y="2559050"/>
            <a:ext cx="3749675" cy="12303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687513" y="1987550"/>
            <a:ext cx="5888037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ko-KR" altLang="ko-KR" b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&lt;표 7-6&gt;  가족기업의 갈등관리</a:t>
            </a:r>
          </a:p>
        </p:txBody>
      </p:sp>
      <p:sp>
        <p:nvSpPr>
          <p:cNvPr id="10" name="矩形 9"/>
          <p:cNvSpPr/>
          <p:nvPr/>
        </p:nvSpPr>
        <p:spPr>
          <a:xfrm>
            <a:off x="304800" y="5588000"/>
            <a:ext cx="779145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ko-KR" altLang="en-US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예</a:t>
            </a:r>
            <a:r>
              <a:rPr lang="en-US" altLang="ko-KR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) </a:t>
            </a:r>
            <a:r>
              <a:rPr lang="ko-KR" altLang="en-US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분쟁해결</a:t>
            </a:r>
            <a:r>
              <a:rPr lang="en-US" altLang="ko-KR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(53%),   </a:t>
            </a:r>
            <a:r>
              <a:rPr lang="ko-KR" altLang="en-US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타협</a:t>
            </a:r>
            <a:r>
              <a:rPr lang="en-US" altLang="ko-KR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(31%),   </a:t>
            </a:r>
            <a:r>
              <a:rPr lang="ko-KR" altLang="en-US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의견일치</a:t>
            </a:r>
            <a:r>
              <a:rPr lang="en-US" altLang="ko-KR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(23%),  </a:t>
            </a:r>
            <a:r>
              <a:rPr lang="ko-KR" altLang="en-US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중재</a:t>
            </a:r>
            <a:r>
              <a:rPr lang="en-US" altLang="ko-KR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(2%) </a:t>
            </a:r>
          </a:p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1000" noProof="1">
                <a:solidFill>
                  <a:srgbClr val="000000"/>
                </a:solidFill>
              </a:rPr>
              <a:t>자료: Sorenson, Ritch L.(1999)</a:t>
            </a: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948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갈등관리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295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8295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4128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효율적인 갈등관리 전략: 협력</a:t>
            </a:r>
            <a:endParaRPr lang="en-US" sz="2000" b="1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협력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의 특징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charset="0"/>
              <a:buChar char="•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가족과 기업 성과 모두에 중요하며 긍정적인 영향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charset="0"/>
              <a:buChar char="•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가족기업의 갈등관리 전략에 </a:t>
            </a: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가장 효율적인 전략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charset="0"/>
              <a:buChar char="•"/>
              <a:defRPr/>
            </a:pP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통합지향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적인 접근방법 즉 자원을 크게 하여 시너지, 팀워크, 그리고 학습을 증진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charset="0"/>
              <a:buChar char="•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지위보다는 관련정보나 문제에 초점을 맞추며, 감정보다는 지적이거나 인지 지향적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성공적인 기업과 건강한 가족은 기업의 성과와 가족의 성과 모두에게 긍정적인 효과가 나타날 수 있는 전략은 바로 협력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4996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의사소통 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500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8500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23850" y="1549400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dirty="0" smtClean="0">
                <a:latin typeface="굴림체" pitchFamily="49" charset="-127"/>
                <a:ea typeface="SimSun" pitchFamily="2" charset="-122"/>
              </a:rPr>
              <a:t>가족기업에서 일어나는 일반적인 문제를 해결하는 좋은 방법 중의 하나</a:t>
            </a:r>
            <a:endParaRPr lang="en-US" altLang="ko-KR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ko-KR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dirty="0" smtClean="0">
                <a:latin typeface="굴림체" pitchFamily="49" charset="-127"/>
                <a:ea typeface="SimSun" pitchFamily="2" charset="-122"/>
              </a:rPr>
              <a:t>의사소통의 효과를 극대화시</a:t>
            </a:r>
            <a:r>
              <a:rPr lang="ko-KR" altLang="en-US" sz="2000" dirty="0" smtClean="0">
                <a:latin typeface="굴림체" pitchFamily="49" charset="-127"/>
                <a:ea typeface="SimSun" pitchFamily="2" charset="-122"/>
              </a:rPr>
              <a:t>키기 위해서</a:t>
            </a:r>
            <a:r>
              <a:rPr lang="ko-KR" altLang="ko-KR" sz="2000" dirty="0" smtClean="0">
                <a:latin typeface="굴림체" pitchFamily="49" charset="-127"/>
                <a:ea typeface="SimSun" pitchFamily="2" charset="-122"/>
              </a:rPr>
              <a:t> 필요한 7가지 주의사항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: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 smtClean="0">
                <a:latin typeface="굴림체" pitchFamily="49" charset="-127"/>
                <a:ea typeface="SimSun" pitchFamily="2" charset="-122"/>
              </a:rPr>
              <a:t>1.</a:t>
            </a:r>
            <a:r>
              <a:rPr lang="ko-KR" altLang="en-US" sz="2000" dirty="0" smtClean="0">
                <a:latin typeface="굴림체" pitchFamily="49" charset="-127"/>
                <a:ea typeface="SimSun" pitchFamily="2" charset="-122"/>
              </a:rPr>
              <a:t>다른 사람의 관점을 이해하기 위한 별도의 시간을 만들어라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 smtClean="0">
                <a:latin typeface="굴림체" pitchFamily="49" charset="-127"/>
                <a:ea typeface="SimSun" pitchFamily="2" charset="-122"/>
              </a:rPr>
              <a:t>2.</a:t>
            </a:r>
            <a:r>
              <a:rPr lang="ko-KR" altLang="en-US" sz="2000" dirty="0" smtClean="0">
                <a:latin typeface="굴림체" pitchFamily="49" charset="-127"/>
                <a:ea typeface="SimSun" pitchFamily="2" charset="-122"/>
              </a:rPr>
              <a:t>대화 시 자신과 다른 의견이 있을 수 있다는 점을 이해하라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 smtClean="0">
                <a:latin typeface="굴림체" pitchFamily="49" charset="-127"/>
                <a:ea typeface="SimSun" pitchFamily="2" charset="-122"/>
              </a:rPr>
              <a:t>3.</a:t>
            </a:r>
            <a:r>
              <a:rPr lang="ko-KR" altLang="en-US" sz="2000" dirty="0" smtClean="0">
                <a:latin typeface="굴림체" pitchFamily="49" charset="-127"/>
                <a:ea typeface="SimSun" pitchFamily="2" charset="-122"/>
              </a:rPr>
              <a:t>자신과 의견이나 관점이 다른 사람에 대한 정보나 통찰력을 찾아라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 smtClean="0">
                <a:latin typeface="굴림체" pitchFamily="49" charset="-127"/>
                <a:ea typeface="SimSun" pitchFamily="2" charset="-122"/>
              </a:rPr>
              <a:t>4.</a:t>
            </a:r>
            <a:r>
              <a:rPr lang="ko-KR" altLang="en-US" sz="2000" dirty="0" smtClean="0">
                <a:latin typeface="굴림체" pitchFamily="49" charset="-127"/>
                <a:ea typeface="SimSun" pitchFamily="2" charset="-122"/>
              </a:rPr>
              <a:t>문제에 대한 불화나 갈등이 클 경우, 가족의 가치관은 공통적이며 서로가 좀 더 잘 하기 위해 노력 중이라는 사실을 잊지 말라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 smtClean="0">
                <a:latin typeface="굴림체" pitchFamily="49" charset="-127"/>
                <a:ea typeface="SimSun" pitchFamily="2" charset="-122"/>
              </a:rPr>
              <a:t>5.</a:t>
            </a:r>
            <a:r>
              <a:rPr lang="ko-KR" altLang="en-US" sz="2000" dirty="0" smtClean="0">
                <a:latin typeface="굴림체" pitchFamily="49" charset="-127"/>
                <a:ea typeface="SimSun" pitchFamily="2" charset="-122"/>
              </a:rPr>
              <a:t>가족회의 등의 의사소통 시 필요한 “행동 규칙”을 만들어라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 smtClean="0">
                <a:latin typeface="굴림체" pitchFamily="49" charset="-127"/>
                <a:ea typeface="SimSun" pitchFamily="2" charset="-122"/>
              </a:rPr>
              <a:t>6.</a:t>
            </a:r>
            <a:r>
              <a:rPr lang="ko-KR" altLang="en-US" sz="2000" dirty="0" smtClean="0">
                <a:latin typeface="굴림체" pitchFamily="49" charset="-127"/>
                <a:ea typeface="SimSun" pitchFamily="2" charset="-122"/>
              </a:rPr>
              <a:t>가족기업 내에서는 독불장군이란 있을 수 없으므로, 다른 가족구성원들을 비웃거나 빈정거려서는 아니 됨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 smtClean="0">
                <a:latin typeface="굴림체" pitchFamily="49" charset="-127"/>
                <a:ea typeface="SimSun" pitchFamily="2" charset="-122"/>
              </a:rPr>
              <a:t>7.</a:t>
            </a:r>
            <a:r>
              <a:rPr lang="ko-KR" altLang="en-US" sz="2000" dirty="0" smtClean="0">
                <a:latin typeface="굴림체" pitchFamily="49" charset="-127"/>
                <a:ea typeface="SimSun" pitchFamily="2" charset="-122"/>
              </a:rPr>
              <a:t>대화나 토론 시 반드시 시간을 정해놓고 하라</a:t>
            </a:r>
            <a:endParaRPr lang="en-US" altLang="ko-KR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zh-CN" sz="2000" dirty="0" smtClean="0">
                <a:latin typeface="굴림체" pitchFamily="49" charset="-127"/>
                <a:ea typeface="SimSun" pitchFamily="2" charset="-122"/>
                <a:sym typeface="SimHei" pitchFamily="49" charset="-122"/>
              </a:rPr>
              <a:t>기업에 관여하는 남매나 사촌들은 가족기업 성공에 중요한 요소인 의견의 불일치를 해결하거나 이에 대해 건설적으로 반대하는 방법을 배우야 함　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b="1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7044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의사소통 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7051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87052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50838" y="1833563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dirty="0" smtClean="0">
                <a:latin typeface="굴림체" pitchFamily="49" charset="-127"/>
                <a:ea typeface="SimSun" pitchFamily="2" charset="-122"/>
              </a:rPr>
              <a:t>‘해결책의 출발점은 어떤 문제나 결정에 상반되는 당사자끼리 직접 </a:t>
            </a:r>
            <a:r>
              <a:rPr lang="ko-KR" altLang="ko-KR" sz="2000" dirty="0" smtClean="0">
                <a:solidFill>
                  <a:srgbClr val="FF0000"/>
                </a:solidFill>
                <a:latin typeface="굴림체" pitchFamily="49" charset="-127"/>
                <a:ea typeface="SimSun" pitchFamily="2" charset="-122"/>
              </a:rPr>
              <a:t>얼굴을 맞대고 대화</a:t>
            </a:r>
            <a:r>
              <a:rPr lang="ko-KR" altLang="ko-KR" sz="2000" dirty="0" smtClean="0">
                <a:latin typeface="굴림체" pitchFamily="49" charset="-127"/>
                <a:ea typeface="SimSun" pitchFamily="2" charset="-122"/>
              </a:rPr>
              <a:t>(</a:t>
            </a:r>
            <a:r>
              <a:rPr lang="ko-KR" altLang="ko-KR" sz="2000" dirty="0" smtClean="0">
                <a:solidFill>
                  <a:srgbClr val="FF0000"/>
                </a:solidFill>
                <a:latin typeface="굴림체" pitchFamily="49" charset="-127"/>
                <a:ea typeface="SimSun" pitchFamily="2" charset="-122"/>
              </a:rPr>
              <a:t>face-to-face dialogue</a:t>
            </a:r>
            <a:r>
              <a:rPr lang="ko-KR" altLang="ko-KR" sz="2000" dirty="0" smtClean="0">
                <a:latin typeface="굴림체" pitchFamily="49" charset="-127"/>
                <a:ea typeface="SimSun" pitchFamily="2" charset="-122"/>
              </a:rPr>
              <a:t>)하는 것이다’라는 사실을 기억하는 것이 중</a:t>
            </a:r>
            <a:r>
              <a:rPr lang="ko-KR" altLang="zh-CN" sz="2000" dirty="0" smtClean="0">
                <a:latin typeface="굴림체" pitchFamily="49" charset="-127"/>
                <a:ea typeface="SimSun" pitchFamily="2" charset="-122"/>
              </a:rPr>
              <a:t>요</a:t>
            </a:r>
            <a:endParaRPr lang="en-US" altLang="ko-KR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zh-CN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dirty="0" smtClean="0">
                <a:latin typeface="굴림체" pitchFamily="49" charset="-127"/>
                <a:ea typeface="SimSun" pitchFamily="2" charset="-122"/>
              </a:rPr>
              <a:t>첫째로, 문제나 결정은 사고나 행동이 좁혀질 수 있도록 명확하게 규정지을 필요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.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문제의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근원을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파악하거나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몇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가지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대체안을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생성할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필요</a:t>
            </a:r>
            <a:endParaRPr lang="en-US" altLang="en-US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en-US" altLang="en-US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가족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구성원이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갈등을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해결할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수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없을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경우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,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가족은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갈등해결의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다른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방법인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solidFill>
                  <a:srgbClr val="FF0000"/>
                </a:solidFill>
                <a:latin typeface="굴림체" pitchFamily="49" charset="-127"/>
                <a:ea typeface="SimSun" pitchFamily="2" charset="-122"/>
              </a:rPr>
              <a:t>가족위원회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나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solidFill>
                  <a:srgbClr val="FF0000"/>
                </a:solidFill>
                <a:latin typeface="굴림체" pitchFamily="49" charset="-127"/>
                <a:ea typeface="SimSun" pitchFamily="2" charset="-122"/>
              </a:rPr>
              <a:t>원로회의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등을</a:t>
            </a:r>
            <a:r>
              <a:rPr lang="en-US" altLang="en-US" sz="2000" dirty="0" smtClean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 smtClean="0">
                <a:latin typeface="굴림체" pitchFamily="49" charset="-127"/>
                <a:ea typeface="SimSun" pitchFamily="2" charset="-122"/>
              </a:rPr>
              <a:t>활용</a:t>
            </a:r>
            <a:endParaRPr lang="en-US" altLang="en-US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en-US" altLang="en-US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zh-CN" sz="2000" dirty="0" smtClean="0">
                <a:latin typeface="굴림체" pitchFamily="49" charset="-127"/>
                <a:ea typeface="SimSun" pitchFamily="2" charset="-122"/>
                <a:sym typeface="SimHei" pitchFamily="49" charset="-122"/>
              </a:rPr>
              <a:t>가족회의의 대부분 시간들은 이러한 이슈가 개인적인 문제가 되기 전에 장차 예측 가능한 갈등 해결책을 토론하는데 소요</a:t>
            </a:r>
            <a:endParaRPr lang="en-US" altLang="ko-KR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en-US" altLang="zh-CN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en-US" altLang="zh-CN" sz="2000" dirty="0" err="1" smtClean="0">
                <a:latin typeface="굴림체" pitchFamily="49" charset="-127"/>
                <a:ea typeface="SimSun" pitchFamily="2" charset="-122"/>
                <a:sym typeface="SimHei" pitchFamily="49" charset="-122"/>
              </a:rPr>
              <a:t>갈등-해결</a:t>
            </a:r>
            <a:r>
              <a:rPr lang="en-US" altLang="zh-CN" sz="2000" dirty="0" smtClean="0">
                <a:latin typeface="굴림체" pitchFamily="49" charset="-127"/>
                <a:ea typeface="SimSun" pitchFamily="2" charset="-122"/>
                <a:sym typeface="SimHei" pitchFamily="49" charset="-122"/>
              </a:rPr>
              <a:t> </a:t>
            </a:r>
            <a:r>
              <a:rPr lang="en-US" altLang="zh-CN" sz="2000" dirty="0" err="1" smtClean="0">
                <a:latin typeface="굴림체" pitchFamily="49" charset="-127"/>
                <a:ea typeface="SimSun" pitchFamily="2" charset="-122"/>
                <a:sym typeface="SimHei" pitchFamily="49" charset="-122"/>
              </a:rPr>
              <a:t>기술을</a:t>
            </a:r>
            <a:r>
              <a:rPr lang="en-US" altLang="zh-CN" sz="2000" dirty="0" smtClean="0">
                <a:latin typeface="굴림체" pitchFamily="49" charset="-127"/>
                <a:ea typeface="SimSun" pitchFamily="2" charset="-122"/>
                <a:sym typeface="SimHei" pitchFamily="49" charset="-122"/>
              </a:rPr>
              <a:t> 배</a:t>
            </a:r>
            <a:r>
              <a:rPr lang="ko-KR" altLang="en-US" sz="2000" dirty="0" smtClean="0">
                <a:latin typeface="굴림체" pitchFamily="49" charset="-127"/>
                <a:ea typeface="SimSun" pitchFamily="2" charset="-122"/>
                <a:sym typeface="SimHei" pitchFamily="49" charset="-122"/>
              </a:rPr>
              <a:t>움．가족위원회나 이사회와 같은 메커니즘에 의존．가족을 도와줄 전문가를 초빙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en-US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en-US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en-US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b="1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9092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의사소통 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9099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89100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01" name="Rectangle 3"/>
          <p:cNvSpPr>
            <a:spLocks noChangeArrowheads="1"/>
          </p:cNvSpPr>
          <p:nvPr/>
        </p:nvSpPr>
        <p:spPr bwMode="auto">
          <a:xfrm>
            <a:off x="395288" y="1323975"/>
            <a:ext cx="8229600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ko-KR" sz="1400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ko-KR" sz="16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■ </a:t>
            </a:r>
            <a:r>
              <a:rPr lang="ko-KR" altLang="en-US" sz="20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성공적인 가족기업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14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ko-KR" altLang="en-US" sz="18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◦ 저녁식사 후 별도의 시간을 내어 긴장해소와 갈등해결을 위해 노력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ko-KR" altLang="en-US" sz="1800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18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◦ 의사소통은 긴장과 갈등을 감소</a:t>
            </a:r>
            <a:r>
              <a:rPr lang="en-US" altLang="ko-KR" sz="18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ko-KR" sz="18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ko-KR" sz="18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lang="ko-KR" altLang="en-US" sz="1800" b="1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소통</a:t>
            </a:r>
            <a:r>
              <a:rPr lang="ko-KR" altLang="en-US" sz="18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은</a:t>
            </a:r>
            <a:r>
              <a:rPr lang="ko-KR" altLang="en-US" sz="1800" b="1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공감</a:t>
            </a:r>
            <a:r>
              <a:rPr lang="ko-KR" altLang="en-US" sz="18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으로부터 출발</a:t>
            </a:r>
            <a:endParaRPr lang="en-US" altLang="ko-KR" sz="1800" b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ko-KR" sz="1800" b="1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lang="ko-KR" altLang="en-US" sz="1800" b="1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공감</a:t>
            </a:r>
            <a:r>
              <a:rPr lang="ko-KR" altLang="en-US" sz="18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은</a:t>
            </a:r>
            <a:r>
              <a:rPr lang="ko-KR" altLang="en-US" sz="1800" b="1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1800" b="1">
                <a:solidFill>
                  <a:srgbClr val="00B05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머리</a:t>
            </a:r>
            <a:r>
              <a:rPr lang="ko-KR" altLang="en-US" sz="18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 아닌 </a:t>
            </a:r>
            <a:r>
              <a:rPr lang="ko-KR" altLang="en-US" sz="1800" b="1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가슴</a:t>
            </a:r>
            <a:r>
              <a:rPr lang="ko-KR" altLang="en-US" sz="18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으로 생각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ko-KR" altLang="en-US" sz="1800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18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◦ 금요일 저녁 혹은 일요일 저녁 식사 시간 등은 가장 효과적인             갈등해결기법이 될 수 있음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14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/>
            </a:r>
            <a:br>
              <a:rPr lang="ko-KR" altLang="en-US" sz="14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</a:br>
            <a:endParaRPr lang="ko-KR" altLang="en-US" sz="1400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14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      </a:t>
            </a:r>
            <a:r>
              <a:rPr lang="ko-KR" altLang="en-US" sz="3200" b="1">
                <a:solidFill>
                  <a:srgbClr val="8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훌륭한 의사소통 </a:t>
            </a:r>
            <a:r>
              <a:rPr lang="en-US" altLang="ko-KR" sz="3200" b="1">
                <a:solidFill>
                  <a:srgbClr val="8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“</a:t>
            </a:r>
            <a:r>
              <a:rPr lang="ko-KR" altLang="en-US" sz="3200" b="1">
                <a:solidFill>
                  <a:srgbClr val="8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훌륭한 경청자”</a:t>
            </a:r>
            <a:endParaRPr lang="en-US" altLang="ko-KR" sz="3200" b="1">
              <a:solidFill>
                <a:srgbClr val="8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ko-KR" sz="20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(</a:t>
            </a:r>
            <a:r>
              <a:rPr lang="ko-KR" altLang="en-US" sz="20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삼성 이병철 회장이  이근희 후계자가 첫 출근했을 때 한 말</a:t>
            </a:r>
            <a:r>
              <a:rPr lang="en-US" altLang="ko-KR" sz="20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sz="3200" b="1">
                <a:solidFill>
                  <a:srgbClr val="8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3188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가계도 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9319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9319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555750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b="1" dirty="0" smtClean="0">
                <a:latin typeface="굴림체" pitchFamily="49" charset="-127"/>
                <a:ea typeface="SimSun" pitchFamily="2" charset="-122"/>
              </a:rPr>
              <a:t>가계도(家系圖)(genogram)의 이론적 배경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 smtClean="0">
                <a:solidFill>
                  <a:srgbClr val="000000"/>
                </a:solidFill>
                <a:sym typeface="Arial" pitchFamily="34" charset="0"/>
              </a:rPr>
              <a:t>가계도 </a:t>
            </a:r>
            <a:r>
              <a:rPr lang="en-US" altLang="ko-KR" sz="2000" dirty="0" smtClean="0">
                <a:solidFill>
                  <a:srgbClr val="000000"/>
                </a:solidFill>
                <a:sym typeface="Arial" pitchFamily="34" charset="0"/>
              </a:rPr>
              <a:t>: </a:t>
            </a:r>
            <a:r>
              <a:rPr lang="ko-KR" altLang="en-US" dirty="0" err="1" smtClean="0">
                <a:solidFill>
                  <a:srgbClr val="000000"/>
                </a:solidFill>
                <a:sym typeface="Arial" pitchFamily="34" charset="0"/>
              </a:rPr>
              <a:t>가족트리</a:t>
            </a:r>
            <a:r>
              <a:rPr lang="en-US" altLang="ko-KR" dirty="0" smtClean="0">
                <a:solidFill>
                  <a:srgbClr val="000000"/>
                </a:solidFill>
                <a:sym typeface="Arial" pitchFamily="34" charset="0"/>
              </a:rPr>
              <a:t>(family tree: </a:t>
            </a:r>
            <a:r>
              <a:rPr lang="ko-KR" altLang="en-US" dirty="0" smtClean="0">
                <a:solidFill>
                  <a:srgbClr val="000000"/>
                </a:solidFill>
                <a:sym typeface="Arial" pitchFamily="34" charset="0"/>
              </a:rPr>
              <a:t>일종의 족보</a:t>
            </a:r>
            <a:r>
              <a:rPr lang="en-US" altLang="ko-KR" dirty="0" smtClean="0">
                <a:solidFill>
                  <a:srgbClr val="000000"/>
                </a:solidFill>
                <a:sym typeface="Arial" pitchFamily="34" charset="0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sym typeface="Arial" pitchFamily="34" charset="0"/>
              </a:rPr>
              <a:t>를 만들기 위한 많은 정보가 들어있는 정형화된 서류</a:t>
            </a:r>
            <a:endParaRPr lang="ko-KR" altLang="en-US" dirty="0" smtClean="0">
              <a:solidFill>
                <a:srgbClr val="000000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 smtClean="0">
                <a:solidFill>
                  <a:srgbClr val="000000"/>
                </a:solidFill>
                <a:sym typeface="Arial" pitchFamily="34" charset="0"/>
              </a:rPr>
              <a:t>가계도에는 가족에 관한 정보가 도식화되어 있기 때문에 복잡한 가족유형의 형태를 한 눈에 볼 수 있다</a:t>
            </a:r>
            <a:r>
              <a:rPr lang="en-US" altLang="ko-KR" dirty="0" smtClean="0">
                <a:solidFill>
                  <a:srgbClr val="000000"/>
                </a:solidFill>
                <a:sym typeface="Arial" pitchFamily="34" charset="0"/>
              </a:rPr>
              <a:t>. </a:t>
            </a:r>
            <a:r>
              <a:rPr lang="ko-KR" altLang="en-US" dirty="0" smtClean="0">
                <a:solidFill>
                  <a:srgbClr val="000000"/>
                </a:solidFill>
                <a:sym typeface="Arial" pitchFamily="34" charset="0"/>
              </a:rPr>
              <a:t>가계도는 가족의 구조를 나타내는 지도와 같은 것이므로 새로운 가족상을 부각시키기 위하여 새로운 정보를 첨가하는 것이 가능</a:t>
            </a:r>
            <a:r>
              <a:rPr lang="ko-KR" altLang="en-US" sz="2000" dirty="0" smtClean="0">
                <a:solidFill>
                  <a:srgbClr val="000000"/>
                </a:solidFill>
                <a:latin typeface="Arial"/>
                <a:sym typeface="Arial" pitchFamily="34" charset="0"/>
              </a:rPr>
              <a:t> </a:t>
            </a:r>
            <a:endParaRPr lang="ko-KR" altLang="en-US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b="1" dirty="0" smtClean="0">
                <a:latin typeface="굴림체" pitchFamily="49" charset="-127"/>
                <a:ea typeface="SimSun" pitchFamily="2" charset="-122"/>
              </a:rPr>
              <a:t>가계도 작성법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b="1" dirty="0" smtClean="0">
                <a:latin typeface="굴림체" pitchFamily="49" charset="-127"/>
                <a:ea typeface="SimSun" pitchFamily="2" charset="-122"/>
                <a:sym typeface="SimHei" pitchFamily="49" charset="-122"/>
              </a:rPr>
              <a:t>가족구조 도식화</a:t>
            </a:r>
          </a:p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    남성은 □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여성은 ○의 기호로 나타낸다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.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중심인물은 이중의 □이나 ○으로 나타낸다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.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사망한 사람은 기호 속에 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×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를 표시하고 왼쪽 위에는 사망연도를 기입한다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.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사망연령은 보통 기호 내부에 표시</a:t>
            </a:r>
            <a:endParaRPr lang="ko-KR" altLang="en-US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b="1" dirty="0" smtClean="0">
                <a:latin typeface="굴림체" pitchFamily="49" charset="-127"/>
                <a:ea typeface="SimSun" pitchFamily="2" charset="-122"/>
                <a:sym typeface="SimHei" pitchFamily="49" charset="-122"/>
              </a:rPr>
              <a:t>가족에 관한 정보를 기록</a:t>
            </a:r>
          </a:p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ko-KR" altLang="en-US" sz="2000" b="1" dirty="0" smtClean="0">
                <a:solidFill>
                  <a:srgbClr val="000000"/>
                </a:solidFill>
                <a:sym typeface="Arial" pitchFamily="34" charset="0"/>
              </a:rPr>
              <a:t>  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구성원의 이력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이름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나이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생일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결혼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분가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이혼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사망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주소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직업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교육수준 등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);</a:t>
            </a:r>
          </a:p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 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  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가족구성원의 특성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신체적 특징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정서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행동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음주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마약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) ; 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중요한 가족사건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(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인간관계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갈등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질병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인생계획의 주요변화 등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 </a:t>
            </a:r>
            <a:endParaRPr lang="ko-KR" altLang="en-US" sz="16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b="1" dirty="0" smtClean="0">
                <a:latin typeface="굴림체" pitchFamily="49" charset="-127"/>
                <a:ea typeface="SimSun" pitchFamily="2" charset="-122"/>
                <a:sym typeface="SimHei" pitchFamily="49" charset="-122"/>
              </a:rPr>
              <a:t>가족관계의 표현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    추론에 근거한 작업 </a:t>
            </a:r>
            <a:r>
              <a:rPr lang="en-US" altLang="ko-KR" sz="1600" dirty="0" smtClean="0">
                <a:solidFill>
                  <a:srgbClr val="000000"/>
                </a:solidFill>
                <a:sym typeface="Arial" pitchFamily="34" charset="0"/>
              </a:rPr>
              <a:t>:</a:t>
            </a:r>
            <a:r>
              <a:rPr lang="en-US" altLang="ko-KR" sz="1600" dirty="0" smtClean="0">
                <a:solidFill>
                  <a:srgbClr val="000000"/>
                </a:solidFill>
                <a:latin typeface="Arial"/>
                <a:sym typeface="Arial" pitchFamily="34" charset="0"/>
              </a:rPr>
              <a:t> </a:t>
            </a:r>
            <a:r>
              <a:rPr lang="ko-KR" altLang="en-US" sz="1600" dirty="0" smtClean="0">
                <a:solidFill>
                  <a:srgbClr val="000000"/>
                </a:solidFill>
                <a:sym typeface="Arial" pitchFamily="34" charset="0"/>
              </a:rPr>
              <a:t>가족구성원인 두 사람의 다양한 관계를 각각 다른 선으로 나타냄</a:t>
            </a:r>
            <a:endParaRPr lang="ko-KR" altLang="en-US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5236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가계도 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9524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9524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4128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 smtClean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가계도의 유용성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 smtClean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가계도는 오늘날 가족에게 영향을 미치는 </a:t>
            </a:r>
            <a:r>
              <a:rPr lang="ko-KR" altLang="en-US" sz="20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  <a:sym typeface="SimHei" pitchFamily="49" charset="-122"/>
              </a:rPr>
              <a:t>일생의 사건과 행동</a:t>
            </a:r>
            <a:r>
              <a:rPr lang="ko-KR" altLang="en-US" sz="2000" dirty="0" smtClean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에 대한 세대 간의 방식을 보여주는 특이하면서도 유용한 도구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 smtClean="0">
                <a:latin typeface="굴림체" pitchFamily="49" charset="-127"/>
                <a:ea typeface="SimSun" pitchFamily="2" charset="-122"/>
              </a:rPr>
              <a:t>완성된 가계도는 역사학자, 임상의사, 가족기업 컨설턴트뿐만 아니라 가족 구성원들이 많은 가족 정보를 분석하거나 후세에 전달하는데 유용하게 사용될 것</a:t>
            </a:r>
            <a:endParaRPr lang="ko-KR" altLang="en-US" sz="2000" dirty="0" smtClean="0">
              <a:latin typeface="굴림체" pitchFamily="49" charset="-127"/>
              <a:ea typeface="굴림체" pitchFamily="49" charset="-127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 smtClean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가계도의 한계점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 smtClean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가족의 행동을 예언해 주는 것은 아니라는 사실에 주목할 필요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 smtClean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엄격한 행동 규칙이 아닌 단지 경향을 암시한 것에 불과함　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 smtClean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단지 미래 연구를 위한 시발점으로써 작용하는 가족의 기능에 관한 가설수립을 위한 도구일 뿐임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en-US" sz="2000" dirty="0" smtClean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 smtClean="0">
              <a:latin typeface="굴림체" pitchFamily="49" charset="-127"/>
              <a:ea typeface="굴림체" pitchFamily="49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7284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가계도 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97291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97292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4128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 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  <p:pic>
        <p:nvPicPr>
          <p:cNvPr id="97294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1146175"/>
            <a:ext cx="6845300" cy="571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687513" y="768350"/>
            <a:ext cx="5888037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&lt;</a:t>
            </a:r>
            <a:r>
              <a:rPr lang="ko-KR"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그림 </a:t>
            </a:r>
            <a:r>
              <a:rPr lang="en-US" altLang="ko-KR"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7-2</a:t>
            </a:r>
            <a:r>
              <a:rPr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&gt;  가계도에 사용되는 주요기호</a:t>
            </a: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내용 개체 틀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>
              <a:defRPr/>
            </a:pPr>
            <a:endParaRPr lang="en-US" altLang="ko-KR" dirty="0" smtClean="0"/>
          </a:p>
          <a:p>
            <a:pPr>
              <a:defRPr/>
            </a:pPr>
            <a:endParaRPr lang="en-US" altLang="ko-KR" dirty="0" smtClean="0"/>
          </a:p>
          <a:p>
            <a:pPr>
              <a:defRPr/>
            </a:pPr>
            <a:endParaRPr lang="en-US" altLang="ko-KR" dirty="0" smtClean="0"/>
          </a:p>
          <a:p>
            <a:pPr>
              <a:buFont typeface="Wingdings" pitchFamily="2" charset="2"/>
              <a:buChar char="ü"/>
              <a:defRPr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가족기업 갈등의 원인과 성격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ko-KR" altLang="en-US" dirty="0" smtClean="0">
                <a:latin typeface="HY강B" pitchFamily="18" charset="-127"/>
                <a:ea typeface="HY강B"/>
              </a:rPr>
              <a:t> 가족기업 갈등의 당사자</a:t>
            </a:r>
            <a:endParaRPr lang="en-US" altLang="ko-KR" dirty="0" smtClean="0">
              <a:latin typeface="HY강B" pitchFamily="18" charset="-127"/>
              <a:ea typeface="HY강B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ko-KR" altLang="en-US" dirty="0" smtClean="0">
                <a:latin typeface="HY강B" pitchFamily="18" charset="-127"/>
                <a:ea typeface="HY강B"/>
              </a:rPr>
              <a:t> 가족기업의 갈등유형</a:t>
            </a:r>
            <a:r>
              <a:rPr lang="en-US" altLang="ko-KR" dirty="0" smtClean="0">
                <a:latin typeface="HY강B" pitchFamily="18" charset="-127"/>
                <a:ea typeface="HY강B"/>
              </a:rPr>
              <a:t>: </a:t>
            </a:r>
            <a:r>
              <a:rPr lang="ko-KR" altLang="en-US" dirty="0" smtClean="0">
                <a:latin typeface="HY강B" pitchFamily="18" charset="-127"/>
                <a:ea typeface="HY강B"/>
              </a:rPr>
              <a:t>목표갈등</a:t>
            </a:r>
            <a:r>
              <a:rPr lang="en-US" altLang="ko-KR" dirty="0" smtClean="0">
                <a:latin typeface="HY강B" pitchFamily="18" charset="-127"/>
                <a:ea typeface="HY강B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/>
              </a:rPr>
              <a:t>과정갈등</a:t>
            </a:r>
            <a:r>
              <a:rPr lang="en-US" altLang="ko-KR" dirty="0" smtClean="0">
                <a:latin typeface="HY강B" pitchFamily="18" charset="-127"/>
                <a:ea typeface="HY강B"/>
              </a:rPr>
              <a:t>, </a:t>
            </a:r>
            <a:r>
              <a:rPr lang="ko-KR" altLang="en-US" dirty="0" smtClean="0">
                <a:latin typeface="HY강B" pitchFamily="18" charset="-127"/>
                <a:ea typeface="HY강B"/>
              </a:rPr>
              <a:t>관계갈등</a:t>
            </a:r>
            <a:endParaRPr lang="en-US" altLang="ko-KR" dirty="0" smtClean="0">
              <a:latin typeface="HY강B" pitchFamily="18" charset="-127"/>
              <a:ea typeface="HY강B"/>
            </a:endParaRPr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ko-KR" altLang="en-US" dirty="0" smtClean="0">
                <a:ea typeface="HY강B"/>
              </a:rPr>
              <a:t>가족기업의 갈등관리</a:t>
            </a:r>
            <a:r>
              <a:rPr lang="en-US" altLang="ko-KR" dirty="0" smtClean="0">
                <a:ea typeface="HY강B"/>
              </a:rPr>
              <a:t>: </a:t>
            </a:r>
            <a:r>
              <a:rPr lang="ko-KR" altLang="en-US" dirty="0" smtClean="0">
                <a:ea typeface="HY강B"/>
              </a:rPr>
              <a:t>의사소통</a:t>
            </a:r>
            <a:r>
              <a:rPr lang="en-US" altLang="ko-KR" dirty="0" smtClean="0">
                <a:ea typeface="HY강B"/>
              </a:rPr>
              <a:t>, </a:t>
            </a:r>
            <a:r>
              <a:rPr lang="ko-KR" altLang="en-US" dirty="0" smtClean="0">
                <a:ea typeface="HY강B"/>
              </a:rPr>
              <a:t>가계도</a:t>
            </a:r>
          </a:p>
        </p:txBody>
      </p:sp>
      <p:sp>
        <p:nvSpPr>
          <p:cNvPr id="103427" name="TextBox 9"/>
          <p:cNvSpPr txBox="1">
            <a:spLocks noChangeArrowheads="1"/>
          </p:cNvSpPr>
          <p:nvPr/>
        </p:nvSpPr>
        <p:spPr bwMode="auto">
          <a:xfrm>
            <a:off x="357188" y="642938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000" b="1">
                <a:latin typeface="HY나무B" panose="02030600000101010101" pitchFamily="18" charset="-127"/>
                <a:ea typeface="HY나무B" panose="02030600000101010101" pitchFamily="18" charset="-127"/>
              </a:rPr>
              <a:t>  </a:t>
            </a:r>
            <a:r>
              <a:rPr lang="ko-KR" altLang="en-US" sz="3600" b="1">
                <a:latin typeface="HY나무B" panose="02030600000101010101" pitchFamily="18" charset="-127"/>
                <a:ea typeface="HY나무B" panose="02030600000101010101" pitchFamily="18" charset="-127"/>
              </a:rPr>
              <a:t>학습정리</a:t>
            </a:r>
            <a:endParaRPr lang="en-US" altLang="ko-KR" sz="2000" b="1">
              <a:latin typeface="HY나무B" panose="02030600000101010101" pitchFamily="18" charset="-127"/>
              <a:ea typeface="HY나무B" panose="02030600000101010101" pitchFamily="18" charset="-127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heme/theme1.xml><?xml version="1.0" encoding="utf-8"?>
<a:theme xmlns:a="http://schemas.openxmlformats.org/drawingml/2006/main" name="A000120140530A99PPBG">
  <a:themeElements>
    <a:clrScheme name="自定义 1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34C5D4"/>
      </a:accent1>
      <a:accent2>
        <a:srgbClr val="5BDBB3"/>
      </a:accent2>
      <a:accent3>
        <a:srgbClr val="D0DA71"/>
      </a:accent3>
      <a:accent4>
        <a:srgbClr val="FCE066"/>
      </a:accent4>
      <a:accent5>
        <a:srgbClr val="3DB195"/>
      </a:accent5>
      <a:accent6>
        <a:srgbClr val="FFC000"/>
      </a:accent6>
      <a:hlink>
        <a:srgbClr val="0070C0"/>
      </a:hlink>
      <a:folHlink>
        <a:srgbClr val="7F7F7F"/>
      </a:folHlink>
    </a:clrScheme>
    <a:fontScheme name="自定义 3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itchFamily="34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21515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47B6E7"/>
      </a:accent1>
      <a:accent2>
        <a:srgbClr val="628EE3"/>
      </a:accent2>
      <a:accent3>
        <a:srgbClr val="2BC3B5"/>
      </a:accent3>
      <a:accent4>
        <a:srgbClr val="92D050"/>
      </a:accent4>
      <a:accent5>
        <a:srgbClr val="CEB9A3"/>
      </a:accent5>
      <a:accent6>
        <a:srgbClr val="FFC000"/>
      </a:accent6>
      <a:hlink>
        <a:srgbClr val="00B0F0"/>
      </a:hlink>
      <a:folHlink>
        <a:srgbClr val="AFB2B4"/>
      </a:folHlink>
    </a:clrScheme>
    <a:fontScheme name="自定义 2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676</TotalTime>
  <Pages>0</Pages>
  <Words>4127</Words>
  <Characters>0</Characters>
  <Application>Microsoft Office PowerPoint</Application>
  <DocSecurity>0</DocSecurity>
  <PresentationFormat>화면 슬라이드 쇼(4:3)</PresentationFormat>
  <Lines>0</Lines>
  <Paragraphs>846</Paragraphs>
  <Slides>35</Slides>
  <Notes>31</Notes>
  <HiddenSlides>0</HiddenSlides>
  <MMClips>0</MMClips>
  <ScaleCrop>false</ScaleCrop>
  <HeadingPairs>
    <vt:vector size="6" baseType="variant">
      <vt:variant>
        <vt:lpstr>사용한 글꼴</vt:lpstr>
      </vt:variant>
      <vt:variant>
        <vt:i4>29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35</vt:i4>
      </vt:variant>
    </vt:vector>
  </HeadingPairs>
  <TitlesOfParts>
    <vt:vector size="66" baseType="lpstr">
      <vt:lpstr>Arial</vt:lpstr>
      <vt:lpstr>SimHei</vt:lpstr>
      <vt:lpstr>Wingdings 2</vt:lpstr>
      <vt:lpstr>굴림</vt:lpstr>
      <vt:lpstr>Wingdings</vt:lpstr>
      <vt:lpstr>궁서</vt:lpstr>
      <vt:lpstr>HY울릉도M</vt:lpstr>
      <vt:lpstr>+mn-ea</vt:lpstr>
      <vt:lpstr>돋움</vt:lpstr>
      <vt:lpstr>굴림체</vt:lpstr>
      <vt:lpstr>바탕</vt:lpstr>
      <vt:lpstr>KBIZ한마음고딕 L</vt:lpstr>
      <vt:lpstr>Microsoft YaHei</vt:lpstr>
      <vt:lpstr>함초롬바탕</vt:lpstr>
      <vt:lpstr>HY울릉도B</vt:lpstr>
      <vt:lpstr>HY동녘B</vt:lpstr>
      <vt:lpstr>SimSun</vt:lpstr>
      <vt:lpstr>Adobe Fan Heiti Std B</vt:lpstr>
      <vt:lpstr>HY강M</vt:lpstr>
      <vt:lpstr>Arial Unicode MS</vt:lpstr>
      <vt:lpstr>HY신명조</vt:lpstr>
      <vt:lpstr>한양해서</vt:lpstr>
      <vt:lpstr>HY강B</vt:lpstr>
      <vt:lpstr>HY그래픽M</vt:lpstr>
      <vt:lpstr>Adobe 명조 Std M</vt:lpstr>
      <vt:lpstr>HY헤드라인M</vt:lpstr>
      <vt:lpstr>Times New Roman</vt:lpstr>
      <vt:lpstr>HY나무B</vt:lpstr>
      <vt:lpstr>Calibri</vt:lpstr>
      <vt:lpstr>A000120140530A99PPBG</vt:lpstr>
      <vt:lpstr>1_Office 主题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남영호</dc:creator>
  <cp:lastModifiedBy>Youngho Nam</cp:lastModifiedBy>
  <cp:revision>121</cp:revision>
  <dcterms:created xsi:type="dcterms:W3CDTF">2009-08-30T08:57:11Z</dcterms:created>
  <dcterms:modified xsi:type="dcterms:W3CDTF">2022-10-16T09:06:27Z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2052-10.1.0.5740</vt:lpwstr>
  </property>
</Properties>
</file>