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21"/>
  </p:notesMasterIdLst>
  <p:sldIdLst>
    <p:sldId id="321" r:id="rId3"/>
    <p:sldId id="257" r:id="rId4"/>
    <p:sldId id="500" r:id="rId5"/>
    <p:sldId id="655" r:id="rId6"/>
    <p:sldId id="656" r:id="rId7"/>
    <p:sldId id="659" r:id="rId8"/>
    <p:sldId id="660" r:id="rId9"/>
    <p:sldId id="661" r:id="rId10"/>
    <p:sldId id="671" r:id="rId11"/>
    <p:sldId id="662" r:id="rId12"/>
    <p:sldId id="663" r:id="rId13"/>
    <p:sldId id="665" r:id="rId14"/>
    <p:sldId id="666" r:id="rId15"/>
    <p:sldId id="667" r:id="rId16"/>
    <p:sldId id="669" r:id="rId17"/>
    <p:sldId id="668" r:id="rId18"/>
    <p:sldId id="522" r:id="rId19"/>
    <p:sldId id="553" r:id="rId20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FFFF"/>
    <a:srgbClr val="8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8" autoAdjust="0"/>
    <p:restoredTop sz="95693" autoAdjust="0"/>
  </p:normalViewPr>
  <p:slideViewPr>
    <p:cSldViewPr>
      <p:cViewPr varScale="1">
        <p:scale>
          <a:sx n="103" d="100"/>
          <a:sy n="103" d="100"/>
        </p:scale>
        <p:origin x="25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BB49E-9700-4D65-A110-F106A9DBC801}" type="datetimeFigureOut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8D12D-20AA-45BA-B03B-0D67958AE0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36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1259632" y="980728"/>
            <a:ext cx="6759401" cy="1697086"/>
          </a:xfrm>
        </p:spPr>
        <p:txBody>
          <a:bodyPr anchor="ctr">
            <a:normAutofit/>
          </a:bodyPr>
          <a:lstStyle/>
          <a:p>
            <a:r>
              <a:rPr lang="en-US" altLang="ko-KR" sz="3200" b="1" dirty="0" smtClean="0"/>
              <a:t>6</a:t>
            </a:r>
            <a:r>
              <a:rPr lang="ko-KR" altLang="en-US" sz="3200" b="1" dirty="0" smtClean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 smtClean="0"/>
              <a:t>가족기업의 자원</a:t>
            </a:r>
            <a:endParaRPr lang="ko-KR" altLang="en-US" sz="3200" b="1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1029151" y="3341769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1029151" y="4515293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970648" y="229609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모서리가 둥근 직사각형 172"/>
          <p:cNvSpPr/>
          <p:nvPr/>
        </p:nvSpPr>
        <p:spPr>
          <a:xfrm>
            <a:off x="1246251" y="2954107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01072" y="3907255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 Box 2"/>
          <p:cNvSpPr txBox="1">
            <a:spLocks noChangeArrowheads="1"/>
          </p:cNvSpPr>
          <p:nvPr/>
        </p:nvSpPr>
        <p:spPr bwMode="auto">
          <a:xfrm>
            <a:off x="1224026" y="3342328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888440" y="3366314"/>
            <a:ext cx="5824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가족의 영향과 기업의 성과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246251" y="4521366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1904211" y="4521366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가족기업의 자본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1029151" y="2152299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</a:t>
            </a:r>
            <a:r>
              <a:rPr lang="en-US" altLang="ko-KR" sz="2000" dirty="0" smtClean="0"/>
              <a:t>        </a:t>
            </a:r>
            <a:r>
              <a:rPr lang="ko-KR" altLang="en-US" sz="2000" dirty="0" smtClean="0"/>
              <a:t>가족기업의 자원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가족</a:t>
            </a:r>
            <a:endParaRPr lang="ko-KR" altLang="en-US" sz="2000" b="1" dirty="0"/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268045" y="2162361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 smtClean="0"/>
              <a:t>01</a:t>
            </a:r>
            <a:endParaRPr lang="en-US" altLang="ko-KR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자원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가족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6199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가족기업의 자원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가족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9" name="矩形 3"/>
          <p:cNvSpPr/>
          <p:nvPr/>
        </p:nvSpPr>
        <p:spPr>
          <a:xfrm>
            <a:off x="222250" y="1397258"/>
            <a:ext cx="8921750" cy="38766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ko-KR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가족의 중요성과 정의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인간의 사회생활에서 가장 기초가 되는 것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.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사회의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기본단위</a:t>
            </a:r>
            <a:endParaRPr kumimoji="0" lang="en-US" altLang="ko-KR" sz="16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아시아적 생산양식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: 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가족노동을 기반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ko-KR" alt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아사아적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봉건제도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: 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동족을 근간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: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가족주의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(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familism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)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가족은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결혼과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혈연이란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관계로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결부된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사람들이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이룩한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사회집단이며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동거동재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(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同居同財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)의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공동체이고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생식과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양육의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기능을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가진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생활공동체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(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이광규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1996)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ko-KR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분석단위로서의 가족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가족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은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분석수준인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개인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,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집단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,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조직과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마찬가지로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조직연구의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변수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에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포함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(Dyer, 2003).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가족과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조직인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기업의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영역은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상호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심각하게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중복되거나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동형이기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때문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에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가족은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기업의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행동에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영향을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끼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치므로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가족을 변수에 포함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시키는 것이 옳음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.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가족을 포함시키는 주제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: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예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)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지배구조, 경력개발, 경쟁우위, 전략수립, 조직문화, 사회적 자본, 승계전략, 갈등관리 등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Seibert 등(2001)은 기업의 경력개발을 연구하면서 가족을 변수에 포함시키고 ①조직에서 가족의 관여, ②가족의 사회적 자본, ③시니어 가족구성원의 접근을 연구주제로 언급</a:t>
            </a:r>
            <a:endParaRPr kumimoji="0" lang="en-US" altLang="ko-KR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  <a:sym typeface="SimHei" panose="02010609060101010101" pitchFamily="49" charset="-122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  <a:sym typeface="SimHei" panose="02010609060101010101" pitchFamily="49" charset="-122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가족기업은 가족과 기업 두 축의 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조화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와 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균형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이 적절히 이루어질 때 잘 굴러가므로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, 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가족과 기업 두 시스템을 동시에 연구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하여야 함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.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375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자원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가족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6199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가족기업의 자원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가족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矩形 3"/>
          <p:cNvSpPr/>
          <p:nvPr/>
        </p:nvSpPr>
        <p:spPr>
          <a:xfrm>
            <a:off x="256365" y="1397258"/>
            <a:ext cx="8855075" cy="47244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zh-CN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가족기업의 자원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</a:t>
            </a: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가족기업의 대표적인 자원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가족(family)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특히 함께 일하는 </a:t>
            </a:r>
            <a:r>
              <a:rPr kumimoji="0" lang="ko-KR" altLang="en-US" sz="1800" b="0" i="0" u="none" strike="noStrike" kern="0" cap="none" spc="0" normalizeH="0" baseline="0" noProof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</a:t>
            </a:r>
            <a:endParaRPr kumimoji="0" lang="en-US" altLang="ko-KR" sz="1800" b="0" i="0" u="none" strike="noStrike" kern="0" cap="none" spc="0" normalizeH="0" baseline="0" noProof="1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가족이 진정한 의미의 자원이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될 조건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구성원이 가족을 위해 어떻게 일하는 지에 대해 알아야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함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내에서 과거로부터 내려오는 나쁜 습관이나 언행을 찾아내어 바꾸는 것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패턴을 공부하고 그의 약점을 최소화하고 강점을 극대화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endParaRPr kumimoji="0" lang="ko-KR" altLang="en-US" sz="16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zh-CN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데비드 브룩스(Brooks, 2012)</a:t>
            </a:r>
          </a:p>
          <a:p>
            <a:pPr marL="39243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</a:t>
            </a:r>
            <a:r>
              <a:rPr kumimoji="0" lang="ko-KR" altLang="zh-CN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왜 어떤 가족은 훌륭한 업적을 남기는 반면에, 다른 가족은 그렇지 못한가?</a:t>
            </a:r>
            <a:r>
              <a:rPr kumimoji="0" lang="en-US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)</a:t>
            </a:r>
          </a:p>
          <a:p>
            <a:pPr marL="39243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6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4953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함초롬바탕" panose="02030604000101010101" pitchFamily="18" charset="-127"/>
                <a:ea typeface="함초롬바탕" panose="02030604000101010101" pitchFamily="18" charset="-127"/>
                <a:cs typeface="+mn-cs"/>
              </a:rPr>
              <a:t>①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정체성 확립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(identity formation):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가족의 정체성에 대한 확신을 가지고 성장하였는가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  </a:t>
            </a:r>
          </a:p>
          <a:p>
            <a:pPr marL="4953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함초롬바탕" panose="02030604000101010101" pitchFamily="18" charset="-127"/>
                <a:ea typeface="함초롬바탕" panose="02030604000101010101" pitchFamily="18" charset="-127"/>
                <a:cs typeface="+mn-cs"/>
              </a:rPr>
              <a:t>②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실무지식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(practical knowledge): 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가족으로부터 실무적인 지식을 배울 수 있는가</a:t>
            </a:r>
            <a:endParaRPr kumimoji="0" lang="en-US" altLang="ko-KR" sz="16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4953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함초롬바탕" panose="02030604000101010101" pitchFamily="18" charset="-127"/>
                <a:ea typeface="함초롬바탕" panose="02030604000101010101" pitchFamily="18" charset="-127"/>
                <a:cs typeface="+mn-cs"/>
              </a:rPr>
              <a:t>③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수준 높은 스킬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(level of skills):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세대를 뛰어넘을 수준높은 스킬이 있는가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  </a:t>
            </a:r>
          </a:p>
          <a:p>
            <a:pPr marL="4953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함초롬바탕" panose="02030604000101010101" pitchFamily="18" charset="-127"/>
                <a:ea typeface="함초롬바탕" panose="02030604000101010101" pitchFamily="18" charset="-127"/>
                <a:cs typeface="+mn-cs"/>
              </a:rPr>
              <a:t>④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대담한 용기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(audacity): 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 중 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롤모델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이 있는가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이들의 높은 업적을 추구할 용기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4953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함초롬바탕" panose="02030604000101010101" pitchFamily="18" charset="-127"/>
                <a:ea typeface="함초롬바탕" panose="02030604000101010101" pitchFamily="18" charset="-127"/>
                <a:cs typeface="+mn-cs"/>
              </a:rPr>
              <a:t>⑤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대를 넘은 가문의 유산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(time horizon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): 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후손에게도 넘겨주고 싶은 가문의 유산이 있는가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026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자원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가족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3121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건강한 가족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동태성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矩形 3"/>
          <p:cNvSpPr/>
          <p:nvPr/>
        </p:nvSpPr>
        <p:spPr>
          <a:xfrm>
            <a:off x="252412" y="2132856"/>
            <a:ext cx="8639175" cy="38766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가족동태성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(family dynamics)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가족은 많은 구성원과 다양한 이해관계로 둘러싸인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복잡한 조직체</a:t>
            </a:r>
            <a:r>
              <a:rPr kumimoji="0" lang="en-US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가족과 기업의 </a:t>
            </a: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중복영역이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존재하는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복잡한 시스템 </a:t>
            </a:r>
            <a:endParaRPr kumimoji="0" lang="en-US" altLang="ko-KR" sz="1600" b="1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건강한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lang="ko-KR" altLang="en-US" sz="20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</a:t>
            </a:r>
            <a:r>
              <a:rPr kumimoji="0" lang="en-US" altLang="ko-KR" sz="20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(strong family)</a:t>
            </a:r>
            <a:r>
              <a:rPr kumimoji="0" lang="ko-KR" altLang="en-US" sz="20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의 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성격</a:t>
            </a: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800100" marR="0" lvl="1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zh-CN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건강한 가족은 논쟁을 자주 한다</a:t>
            </a:r>
          </a:p>
          <a:p>
            <a:pPr marL="800100" marR="0" lvl="1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zh-CN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건강한 가족은 공유된 규칙과 관례를 지킴</a:t>
            </a:r>
          </a:p>
          <a:p>
            <a:pPr marL="800100" marR="0" lvl="1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zh-CN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건강한 가족은 자유롭게 스스로 의사결정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한다</a:t>
            </a:r>
            <a:endParaRPr kumimoji="0" lang="ko-KR" altLang="zh-CN" sz="16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800100" marR="0" lvl="1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zh-CN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건강한 가족은 누가 더 큰 힘을 가졌는가에 열중하지 않고, 대신 </a:t>
            </a:r>
            <a:r>
              <a:rPr kumimoji="0" lang="ko-KR" altLang="zh-CN" sz="16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공유된 목표를 잘 달성할 수 있는가에 관심</a:t>
            </a:r>
          </a:p>
          <a:p>
            <a:pPr marL="800100" marR="0" lvl="1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zh-CN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건강한 가족은 </a:t>
            </a:r>
            <a:r>
              <a:rPr kumimoji="0" lang="ko-KR" altLang="zh-CN" sz="16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실수와 실패를 인정</a:t>
            </a:r>
            <a:r>
              <a:rPr kumimoji="0" lang="en-US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협상력을 장려</a:t>
            </a:r>
            <a:endParaRPr kumimoji="0" lang="ko-KR" altLang="zh-CN" sz="16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zh-CN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zh-CN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zh-CN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zh-CN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zh-CN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zh-CN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8169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자원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가족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1996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3</a:t>
            </a:r>
            <a:r>
              <a:rPr lang="en-US" altLang="ko-KR" sz="2400" b="1" dirty="0" smtClean="0"/>
              <a:t>. </a:t>
            </a:r>
            <a:r>
              <a:rPr lang="ko-KR" altLang="en-US" sz="2400" b="1" dirty="0" smtClean="0"/>
              <a:t>가족 공정성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7" name="矩形 3"/>
          <p:cNvSpPr/>
          <p:nvPr/>
        </p:nvSpPr>
        <p:spPr>
          <a:xfrm>
            <a:off x="222250" y="1263630"/>
            <a:ext cx="8921750" cy="46021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zh-CN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공정성</a:t>
            </a:r>
            <a:r>
              <a:rPr kumimoji="0" lang="ko-KR" altLang="zh-CN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의 배경 </a:t>
            </a: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가족이 기업의 자원이 되려면 가족 구성원 특히 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부모-자식의 관계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 공정하게 정립되어야 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함</a:t>
            </a: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부모들은 자식이 성장하여 어른이 되어도 여전히 어린애로 취급하기 쉬우며 자식을 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통제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하기를 원하지만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자식은 부모로부터 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독립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하기를 원함</a:t>
            </a:r>
            <a:endParaRPr kumimoji="0" lang="en-US" altLang="ko-KR" sz="16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기업은 권한과 역할을 기준으로 한 계층조직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이것이 신세대에게 고통을 줌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  <a:endParaRPr kumimoji="0" lang="ko-KR" altLang="en-US" sz="16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해결 방법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공정성(fairness)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의 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제도화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가족에 영향을 끼치는 결정에는 가능한 한 가족을 참여시킴과 동시에 차세대에 권한을 줌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zh-CN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공정성의 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3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원칙</a:t>
            </a: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관여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(engagement): 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가족관계를 진전시키는 가장 핵심적인 활동은 가족에 영향을 끼치는 의사결정, 계획, 가족문제 등에 관하여 가족을 관여시키는 것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예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)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가족회의</a:t>
            </a: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설명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(explanation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): 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가족구성원 모두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특히 소외된 세대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)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에게 의사결정이나 행동에 대해 설명하는 것은 매우 중요한 일</a:t>
            </a: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기대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(expectation): 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모든 사람의 기대를 명확하게 인식하면 가족과 기업의 관계를 개선</a:t>
            </a:r>
          </a:p>
        </p:txBody>
      </p:sp>
    </p:spTree>
    <p:extLst>
      <p:ext uri="{BB962C8B-B14F-4D97-AF65-F5344CB8AC3E}">
        <p14:creationId xmlns:p14="http://schemas.microsoft.com/office/powerpoint/2010/main" val="328354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가족의 영향과 기업의 성과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9565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가족의 기업에 대한 영향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矩形 3"/>
          <p:cNvSpPr/>
          <p:nvPr/>
        </p:nvSpPr>
        <p:spPr>
          <a:xfrm>
            <a:off x="195114" y="439570"/>
            <a:ext cx="8736012" cy="47525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우리는 </a:t>
            </a: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가족의 영향이 나타나지 않는 사회에서 살수 없다(Brooks, 2012) 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가족은 자원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이며 기업에 정(正), 혹은 부(負)로 영향을 끼치는데, 이는 가족기업 관계자들이 가족을 어떻게 관리하는가에 따라 기업의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경쟁우위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 될 수도 있고,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부채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 될 수도 있다는 의미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655129" y="1915927"/>
            <a:ext cx="4916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 </a:t>
            </a: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&gt; 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가족의 기업에 대한 영향 </a:t>
            </a: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endParaRPr lang="ko-KR" altLang="en-US" sz="1800" b="1" dirty="0" smtClean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71" y="2291156"/>
            <a:ext cx="8961897" cy="340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75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가족의 영향과 기업의 성과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59412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가족의 영향과 기업의 성과 </a:t>
            </a:r>
            <a:r>
              <a:rPr lang="en-US" altLang="ko-KR" sz="1600" b="1" dirty="0" smtClean="0"/>
              <a:t>(P. 215, </a:t>
            </a:r>
            <a:r>
              <a:rPr lang="ko-KR" altLang="en-US" sz="1600" b="1" dirty="0" smtClean="0"/>
              <a:t>표</a:t>
            </a:r>
            <a:r>
              <a:rPr lang="en-US" altLang="ko-KR" sz="1600" b="1" dirty="0" smtClean="0"/>
              <a:t> 6-1)</a:t>
            </a:r>
            <a:endParaRPr lang="en-US" altLang="ko-KR" sz="16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9" name="矩形 3"/>
          <p:cNvSpPr/>
          <p:nvPr/>
        </p:nvSpPr>
        <p:spPr>
          <a:xfrm>
            <a:off x="47625" y="1952625"/>
            <a:ext cx="8855075" cy="50212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zh-CN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“</a:t>
            </a:r>
            <a:r>
              <a:rPr kumimoji="0" lang="ko-KR" altLang="zh-CN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효과(family effect)</a:t>
            </a:r>
            <a:r>
              <a:rPr kumimoji="0" lang="ko-KR" altLang="zh-CN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”</a:t>
            </a:r>
            <a:r>
              <a:rPr kumimoji="0" lang="zh-CN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：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가족이 기업에 영향을 끼치는 것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을 가족효과라 명명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zh-CN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가족은 </a:t>
            </a:r>
            <a:r>
              <a:rPr kumimoji="0" lang="ko-KR" altLang="en-US" sz="18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지배구조</a:t>
            </a:r>
            <a:r>
              <a:rPr kumimoji="0" lang="en-US" altLang="ko-KR" sz="18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경쟁우위</a:t>
            </a:r>
            <a:r>
              <a:rPr kumimoji="0" lang="en-US" altLang="ko-KR" sz="18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전략수립</a:t>
            </a:r>
            <a:r>
              <a:rPr kumimoji="0" lang="en-US" altLang="ko-KR" sz="18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조직문화</a:t>
            </a:r>
            <a:r>
              <a:rPr kumimoji="0" lang="en-US" altLang="ko-KR" sz="18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사회적 자본</a:t>
            </a:r>
            <a:r>
              <a:rPr kumimoji="0" lang="ko-KR" altLang="en-US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등 다양한 분야에서 가족이 기업의 성과에 </a:t>
            </a:r>
            <a:r>
              <a:rPr kumimoji="0" lang="zh-CN" altLang="ko-KR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영</a:t>
            </a:r>
            <a:r>
              <a:rPr kumimoji="0" lang="zh-CN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향을 미</a:t>
            </a: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침</a:t>
            </a: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</a:t>
            </a: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Dyer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2003/</a:t>
            </a: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2006)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구성원들은 복잡한 갈등과 가족의 역동성을 일으키는 서로 경쟁하는 목표와 가치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로 기업의 성과에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부의 영향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을 끼친다는 이론과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반대로 </a:t>
            </a: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가족기업에는 대리인 비용 자체가 나타나지 않으며,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이타주의가 </a:t>
            </a: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나타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나 성과에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정의 영향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을 끼친다는 이론이 있음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ko-KR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Max Weber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는 이타주의의 결과로 족벌주의(nepotism)에 대체되는 관료주의 모델 발표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족벌주의는 역 선택과 종업원에 대한 비효율적인 모니터링과 평가로, 가족 구성원을 기회주의자로 만들 수 있음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Perrow: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족벌주의가 불가능하더라도 이타주의로 가족구성원을 효과적으로 모니터링하기가 어려움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결론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가족주주의 무임승차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이타주의로 효율적인 모니터링의 어려움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역선택과 기회주의로 기업의 성과에 부정적인 영향을 끼치지만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가족구성원이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공통의 목표와 가치관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으로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화합과 단결 추구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가족적인 분위기로 경영자를 대하면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가족효과가 대리인 비용 감소로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기업의 성과에 긍정적인 영향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끼침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8625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7128792" cy="64608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36296" y="3789040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/>
              <a:t>**</a:t>
            </a:r>
            <a:r>
              <a:rPr lang="ko-KR" altLang="en-US" sz="1200" b="1" dirty="0" err="1" smtClean="0"/>
              <a:t>의미있는</a:t>
            </a:r>
            <a:r>
              <a:rPr lang="ko-KR" altLang="en-US" sz="1200" b="1" dirty="0" smtClean="0"/>
              <a:t> 삶의 지표</a:t>
            </a:r>
            <a:r>
              <a:rPr lang="en-US" altLang="ko-KR" sz="1200" b="1" dirty="0" smtClean="0"/>
              <a:t>** 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/>
              <a:t>한국</a:t>
            </a:r>
            <a:r>
              <a:rPr lang="en-US" altLang="ko-KR" sz="1200" b="1" dirty="0" smtClean="0"/>
              <a:t>: </a:t>
            </a:r>
            <a:r>
              <a:rPr lang="ko-KR" altLang="en-US" sz="1200" b="1" dirty="0" smtClean="0"/>
              <a:t>물질적 풍요</a:t>
            </a:r>
            <a:r>
              <a:rPr lang="en-US" altLang="ko-KR" sz="1200" b="1" dirty="0" smtClean="0"/>
              <a:t>-</a:t>
            </a:r>
            <a:r>
              <a:rPr lang="ko-KR" altLang="en-US" sz="1200" b="1" dirty="0" smtClean="0"/>
              <a:t>건강</a:t>
            </a:r>
            <a:r>
              <a:rPr lang="en-US" altLang="ko-KR" sz="1200" b="1" dirty="0" smtClean="0"/>
              <a:t>-</a:t>
            </a:r>
            <a:r>
              <a:rPr lang="ko-KR" altLang="en-US" sz="1200" b="1" dirty="0" smtClean="0"/>
              <a:t>가족</a:t>
            </a:r>
            <a:r>
              <a:rPr lang="en-US" altLang="ko-KR" sz="1200" b="1" dirty="0" smtClean="0"/>
              <a:t>-</a:t>
            </a:r>
            <a:r>
              <a:rPr lang="ko-KR" altLang="en-US" sz="1200" b="1" dirty="0" smtClean="0"/>
              <a:t>지위</a:t>
            </a:r>
            <a:r>
              <a:rPr lang="en-US" altLang="ko-KR" sz="1200" b="1" dirty="0" smtClean="0"/>
              <a:t>-</a:t>
            </a:r>
            <a:r>
              <a:rPr lang="ko-KR" altLang="en-US" sz="1200" b="1" dirty="0" smtClean="0"/>
              <a:t>사회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354747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자본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539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 자본의 구분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02198" y="1936061"/>
            <a:ext cx="49164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285750" indent="-285750" algn="ctr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</a:pP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가족기업 자본에 관한 선행연구   </a:t>
            </a:r>
            <a:endParaRPr lang="ko-KR" altLang="en-US" sz="1800" b="1" dirty="0" smtClean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564725"/>
              </p:ext>
            </p:extLst>
          </p:nvPr>
        </p:nvGraphicFramePr>
        <p:xfrm>
          <a:off x="256364" y="2432048"/>
          <a:ext cx="8528050" cy="3924302"/>
        </p:xfrm>
        <a:graphic>
          <a:graphicData uri="http://schemas.openxmlformats.org/drawingml/2006/table">
            <a:tbl>
              <a:tblPr/>
              <a:tblGrid>
                <a:gridCol w="28996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8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286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연구자 </a:t>
                      </a:r>
                    </a:p>
                  </a:txBody>
                  <a:tcPr marL="91447" marR="91447" marT="45715" marB="4571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가족기업 자본에 관한 연구결과  </a:t>
                      </a:r>
                    </a:p>
                  </a:txBody>
                  <a:tcPr marL="91447" marR="91447" marT="45715" marB="4571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7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Burt(1992), Coleman(1988), Fukuyama(1995) 등 </a:t>
                      </a:r>
                    </a:p>
                  </a:txBody>
                  <a:tcPr marL="91447" marR="91447" marT="45715" marB="4571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물리적 자본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인적 자본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사회적 자본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</a:txBody>
                  <a:tcPr marL="91447" marR="91447" marT="45715" marB="4571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8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Habbershon &amp; Williams(1999)</a:t>
                      </a:r>
                    </a:p>
                  </a:txBody>
                  <a:tcPr marL="91447" marR="91447" marT="45715" marB="4571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 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자원기반관점을 활용하여 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물질적자본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 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/  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인적자본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/  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조직적자본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/  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과정적자본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</a:txBody>
                  <a:tcPr marL="91447" marR="91447" marT="45715" marB="4571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06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Sirmon과 Hitt(2003)</a:t>
                      </a:r>
                    </a:p>
                  </a:txBody>
                  <a:tcPr marL="91447" marR="91447" marT="45715" marB="4571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인적 자본, 사회적 자본, 생존 자본, 재무 자본, 그리고 지배구조</a:t>
                      </a:r>
                    </a:p>
                  </a:txBody>
                  <a:tcPr marL="91447" marR="91447" marT="45715" marB="4571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22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Danes 등(2009)</a:t>
                      </a:r>
                    </a:p>
                  </a:txBody>
                  <a:tcPr marL="91447" marR="91447" marT="45715" marB="4571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 가족자본을 가족구성원이 갖고 있는 총자본으로 정의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인적자본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 사회적자본, 재무자본</a:t>
                      </a:r>
                    </a:p>
                  </a:txBody>
                  <a:tcPr marL="91447" marR="91447" marT="45715" marB="4571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322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본 서 </a:t>
                      </a:r>
                    </a:p>
                  </a:txBody>
                  <a:tcPr marL="91447" marR="91447" marT="45715" marB="4571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인적 자본, 사회적 자본, 재무적 자본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</a:txBody>
                  <a:tcPr marL="91447" marR="91447" marT="45715" marB="4571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9551" y="1340768"/>
            <a:ext cx="8244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sz="1600" dirty="0" err="1" smtClean="0"/>
              <a:t>가족기업은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가족을 중요한 자원으로 여김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이런 자원이 뚜렷한 자본으로 형성될 때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가족기업은</a:t>
            </a:r>
            <a:r>
              <a:rPr lang="ko-KR" altLang="en-US" sz="1600" dirty="0" smtClean="0"/>
              <a:t> 경쟁력이 발생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경영성과도 좋아짐</a:t>
            </a:r>
            <a:r>
              <a:rPr lang="en-US" altLang="ko-KR" sz="1600" dirty="0" smtClean="0"/>
              <a:t>. 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84886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자본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200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인적 자본</a:t>
            </a:r>
            <a:r>
              <a:rPr lang="en-US" altLang="ko-KR" sz="2400" b="1" dirty="0" smtClean="0"/>
              <a:t>(human capital)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8" name="矩形 3"/>
          <p:cNvSpPr/>
          <p:nvPr/>
        </p:nvSpPr>
        <p:spPr>
          <a:xfrm>
            <a:off x="107950" y="1670050"/>
            <a:ext cx="8921750" cy="50212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가족의 </a:t>
            </a:r>
            <a:r>
              <a:rPr kumimoji="0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인적자본</a:t>
            </a:r>
            <a:r>
              <a:rPr kumimoji="0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(family human Capital)</a:t>
            </a:r>
            <a:r>
              <a:rPr kumimoji="0" 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구성원이 갖고 있는 스킬, 능력, 태도와 가치관</a:t>
            </a:r>
            <a:endParaRPr kumimoji="0" lang="en-US" sz="2000" b="0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ko-KR" altLang="zh-CN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장점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이름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 건물의 간판에 붙여있기 때문에(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회사 이름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), 가족 구성원은 자연스럽게 사업을 위하여 동기가 부여되어지며 헌신적일 수밖에 없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가족구성원은 보상없이도 기꺼이 일함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높은 유연성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가족구성원들은 아주 어린 나이부터 사업의 속성, 관습, 경쟁자들에 대해 학습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가족구성원은 기업의 성공을 위해 기꺼이 희생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높은 전문지식과 고도의 기술을 가진 가족구성원이 존재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구성원들은 정통하고 고도의 기술을 가진 가족 지도자들로부터 실제로 기업경영에 참가하는 훈련을 받아 왔음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단점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제한된 인재풀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로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가족은 핵심적인 전략 경영을 위한 충분한 재능이 있는 종업원을 기업에 공급할 능력이 없을 수도 있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고도의 특화된 지식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기술과 시장을 요구하는 기업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정교한 지식이 요구되는 경영시스템과 프로세스를 요구하는 크고 복잡한 기업은 더욱 어려움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None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3143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자본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315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3. </a:t>
            </a:r>
            <a:r>
              <a:rPr lang="ko-KR" altLang="en-US" sz="2400" b="1" dirty="0" smtClean="0"/>
              <a:t>사회적 자본</a:t>
            </a:r>
            <a:r>
              <a:rPr lang="en-US" altLang="ko-KR" sz="2400" b="1" dirty="0" smtClean="0"/>
              <a:t>(social capital)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graphicFrame>
        <p:nvGraphicFramePr>
          <p:cNvPr id="7" name="Group 6"/>
          <p:cNvGraphicFramePr>
            <a:graphicFrameLocks noGrp="1"/>
          </p:cNvGraphicFramePr>
          <p:nvPr/>
        </p:nvGraphicFramePr>
        <p:xfrm>
          <a:off x="179388" y="2689225"/>
          <a:ext cx="8850312" cy="3614761"/>
        </p:xfrm>
        <a:graphic>
          <a:graphicData uri="http://schemas.openxmlformats.org/drawingml/2006/table">
            <a:tbl>
              <a:tblPr/>
              <a:tblGrid>
                <a:gridCol w="2160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0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264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연구자 </a:t>
                      </a:r>
                    </a:p>
                  </a:txBody>
                  <a:tcPr marL="91450" marR="91450" marT="45698" marB="4569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사회적 자본의 다양한 정의   </a:t>
                      </a:r>
                    </a:p>
                  </a:txBody>
                  <a:tcPr marL="91450" marR="91450" marT="45698" marB="4569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7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Putnam(1993) </a:t>
                      </a:r>
                    </a:p>
                  </a:txBody>
                  <a:tcPr marL="91450" marR="91450" marT="45698" marB="4569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신뢰</a:t>
                      </a:r>
                      <a:r>
                        <a:rPr kumimoji="1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를</a:t>
                      </a:r>
                      <a:r>
                        <a:rPr kumimoji="1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사회적</a:t>
                      </a:r>
                      <a:r>
                        <a:rPr kumimoji="1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자본의</a:t>
                      </a:r>
                      <a:r>
                        <a:rPr kumimoji="1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근원</a:t>
                      </a:r>
                      <a:endParaRPr kumimoji="1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</a:txBody>
                  <a:tcPr marL="91450" marR="91450" marT="45698" marB="4569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27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Colman(1988)</a:t>
                      </a:r>
                    </a:p>
                  </a:txBody>
                  <a:tcPr marL="91450" marR="91450" marT="45698" marB="4569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신뢰를</a:t>
                      </a:r>
                      <a:r>
                        <a:rPr kumimoji="1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사회적</a:t>
                      </a:r>
                      <a:r>
                        <a:rPr kumimoji="1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자본의</a:t>
                      </a:r>
                      <a:r>
                        <a:rPr kumimoji="1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결정체</a:t>
                      </a:r>
                      <a:endParaRPr kumimoji="1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</a:txBody>
                  <a:tcPr marL="91450" marR="91450" marT="45698" marB="4569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72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Putnam(2000)</a:t>
                      </a:r>
                    </a:p>
                  </a:txBody>
                  <a:tcPr marL="91450" marR="91450" marT="45698" marB="4569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묶는(Bonding) 사회적 자본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: 내부 집단을 연결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연결하는(Bridging) 사회적 자본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: </a:t>
                      </a:r>
                      <a:r>
                        <a:rPr kumimoji="1" lang="en-US" altLang="ko-K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외부관계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</a:txBody>
                  <a:tcPr marL="91450" marR="91450" marT="45698" marB="4569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3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Colman(1990)</a:t>
                      </a:r>
                    </a:p>
                  </a:txBody>
                  <a:tcPr marL="91450" marR="91450" marT="45698" marB="4569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묶는 사회적자본의 이론적 근거 제시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: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신뢰와 협동심을 중요 기능으로 봄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강하고 응집력이 있는, 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밀접성이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높은 네트워크에서는 모든 구성원들이 연결되어 있어 서로를 지지하므로 상호 신뢰가 높아짐 </a:t>
                      </a:r>
                    </a:p>
                  </a:txBody>
                  <a:tcPr marL="91450" marR="91450" marT="45698" marB="4569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660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Burt(2005)</a:t>
                      </a:r>
                    </a:p>
                  </a:txBody>
                  <a:tcPr marL="91450" marR="91450" marT="45698" marB="4569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내부의 밀접성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: 집단 내부의 정보흐름을 촉진하고 네트워크 내의 구성원 간의 신뢰도를 높이고 </a:t>
                      </a:r>
                      <a:r>
                        <a:rPr kumimoji="1" lang="en-US" altLang="ko-K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협동심을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lang="en-US" altLang="ko-K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고취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함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en-US" altLang="ko-K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외부의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매개성: 집단 상호간 연결을 통하여 사회적 자본을 창출</a:t>
                      </a:r>
                    </a:p>
                  </a:txBody>
                  <a:tcPr marL="91450" marR="91450" marT="45698" marB="4569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318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Nahapiet &amp; Ghoshal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1998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)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; Yli-Renko et al.2001)</a:t>
                      </a:r>
                    </a:p>
                  </a:txBody>
                  <a:tcPr marL="91450" marR="91450" marT="45698" marB="4569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구조적 차원: 행위자 간의 네트워크 연결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관계적 차원: 사회적 관계를 통해 형성되는 신뢰 등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인지적 차원: 공유된 비전, 가치관 등</a:t>
                      </a:r>
                    </a:p>
                  </a:txBody>
                  <a:tcPr marL="91450" marR="91450" marT="45698" marB="4569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矩形 3"/>
          <p:cNvSpPr/>
          <p:nvPr/>
        </p:nvSpPr>
        <p:spPr>
          <a:xfrm>
            <a:off x="144463" y="1668463"/>
            <a:ext cx="8921750" cy="502126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기업이</a:t>
            </a:r>
            <a:r>
              <a:rPr kumimoji="0" 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다른 형태의 자본에 접근이 가능하도록 하므로 기업의 생존에 필요한 중요한 자산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쉽게 거래되는 자본이 아님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사람들이 함께 일할 수 있는 능력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 핵심임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None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1572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자본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315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3. </a:t>
            </a:r>
            <a:r>
              <a:rPr lang="ko-KR" altLang="en-US" sz="2400" b="1" dirty="0" smtClean="0"/>
              <a:t>사회적 자본</a:t>
            </a:r>
            <a:r>
              <a:rPr lang="en-US" altLang="ko-KR" sz="2400" b="1" dirty="0" smtClean="0"/>
              <a:t>(social capital)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8" name="矩形 3"/>
          <p:cNvSpPr/>
          <p:nvPr/>
        </p:nvSpPr>
        <p:spPr>
          <a:xfrm>
            <a:off x="256365" y="1700212"/>
            <a:ext cx="8639175" cy="50212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가족의 사회적 자본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가족의 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사회적 자본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(family social capital)은 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구성원 간의 영업권, 가족과 지역사회 간의 영업권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을 의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미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(Danes 등, 2009)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가족이 사회적 자본의 근원이고 개발자이며 또한 이용자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(Bubolz, 2001)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 간 부정적인 감정을 갖거나 함께 일하면서 갈등이 확대된다면 가족관계는 가족의 부채가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(Sorenson 과 Bierman, 2009)/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신뢰 기반의 협력적 관계는 자산이 될 수 있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(김선화․남영호, 2011)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가족의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사회적 자본의 형태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 연결고리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(family connection)를 활용하는 가족기업은 그들의 제품에 신뢰를 줄 수 있는 것,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제품에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가족이 내재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되어 있음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가족이름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예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family brand name)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은 독특하고 흉내낼 수 없는 자원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 기업이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가족을 넘어서 비가족 종업원에게 까지 강점으로 작용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하는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영업권의 확장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“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도덕관념이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없는 가족주의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”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는 지역사회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경쟁자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고객으로부터 신뢰를 잃음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그러나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가족이 서로 믿고 의존적인 사회적자본을 가질 경우 자원이 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가족과 노동력 사이에서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강한 유대감을 촉진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시키는 가족기업은, 경쟁적인 강점을 창출하기 위한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독특한 자원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을 가지고 있음 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5476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자본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315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3. </a:t>
            </a:r>
            <a:r>
              <a:rPr lang="ko-KR" altLang="en-US" sz="2400" b="1" dirty="0" smtClean="0"/>
              <a:t>사회적 자본</a:t>
            </a:r>
            <a:r>
              <a:rPr lang="en-US" altLang="ko-KR" sz="2400" b="1" dirty="0" smtClean="0"/>
              <a:t>(social capital)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矩形 3"/>
          <p:cNvSpPr/>
          <p:nvPr/>
        </p:nvSpPr>
        <p:spPr>
          <a:xfrm>
            <a:off x="122238" y="1465263"/>
            <a:ext cx="8921750" cy="502126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가족의 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사회적 자본의 형성요인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(Nahapiet &amp; Ghoshal(1998), Arregle(2007)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상호작용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(Interaction)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구성원 간 양적, 질적 또는 관계의 강도를 반영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가족기업의 구성원 간 관계에 있어 지속적이고 높은 수준의 커뮤니케이션은 강한 신뢰 기반을 구축하며, 특히 경영자와 후계자간 개방되고 정직한 커뮤니케이션은 상호신뢰를 강화(Ward, 2004)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4953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 startAt="2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상호의존성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(Interdependence)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구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성원들 간 공유된 비전과 목표를 개발하고 형성하는데 영향을 미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침 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가족기업의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성공에 대하여 같은 수준의 관심과 비전을 갖는다면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상호의존성이 강한 가족사회적 자본을 만들어 낼 수 있음(Gersick 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1997)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잘 수립된 부모의 가치관을 잠재 후계자에게 이전하는 것이 미래 성공적인 승계프로세스를 위해 매우 중요함(Kets de Vries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1993)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5660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자본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315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3. </a:t>
            </a:r>
            <a:r>
              <a:rPr lang="ko-KR" altLang="en-US" sz="2400" b="1" dirty="0" smtClean="0"/>
              <a:t>사회적 자본</a:t>
            </a:r>
            <a:r>
              <a:rPr lang="en-US" altLang="ko-KR" sz="2400" b="1" dirty="0" smtClean="0"/>
              <a:t>(social capital)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7" name="矩形 3"/>
          <p:cNvSpPr/>
          <p:nvPr/>
        </p:nvSpPr>
        <p:spPr>
          <a:xfrm>
            <a:off x="222250" y="1518987"/>
            <a:ext cx="8921750" cy="50212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가족의 사회적 자본의 형성요인 </a:t>
            </a:r>
            <a:endParaRPr kumimoji="0" lang="ko-KR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4953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 startAt="3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밀접성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(Closure)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조직의 규범과 신뢰 그리고 동질성의 개발을 가능케 하며 사회적 네트워크의 밀접성이 강해야 내부 사회적 자본이 발전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응집력이 높고 밀접성이 강한 그룹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의 경우 사회적 태만이나 기회주의가 발생할 가능성이 낮은 반면, 정보 교환, 높은 협동 등에 있어 순기능을 발휘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(Oh 등, 2004)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밀접성은 명성 메커니즘을 제공, 이는 이질적인 행동과 의견을 축소함으로써 내부 구성원들에게 직무편의상의 유연성을 제공하고 신뢰를 구축함으로써 사회적 자본을 창출(Burt, 2005)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 startAt="4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시간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(Time) 과 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지속성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(stability)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오랜 시간 투자된 사회적 관계로부터 형성되며, 사회적자본을 개발시키고 성장시키기 위해서는 많은 시간이 필요(Coleman, 1988)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신뢰를 쌓는 데는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상당기간의 시간이 소요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되기 때문에,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지속적이고 오래된 관계는 높은 수준의 신뢰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및 협동과 관련된 네트워크의 주요 특징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구성원 간의 친밀도와 충성도를 높이기 위해 가족구성원들이 함께 많은 시간을 보내는 것이 중요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087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자본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7243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4. </a:t>
            </a:r>
            <a:r>
              <a:rPr lang="ko-KR" altLang="en-US" sz="2400" b="1" dirty="0" smtClean="0"/>
              <a:t>재무적 자본</a:t>
            </a:r>
            <a:r>
              <a:rPr lang="en-US" altLang="ko-KR" sz="2400" b="1" dirty="0" smtClean="0"/>
              <a:t>(financial capital)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矩形 3"/>
          <p:cNvSpPr/>
          <p:nvPr/>
        </p:nvSpPr>
        <p:spPr>
          <a:xfrm>
            <a:off x="103981" y="2060848"/>
            <a:ext cx="8936037" cy="50212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구성원이 개별적으로 혹은 함께 소유하고 있는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현금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과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물질적 자산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으로 구성 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현금: 재무기관의 투자, 핵가족 및 확대가족이 가용 가능한 현금 혹은 현금으로 쉽게 바꿀 수 있는 것을 포함,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인내자본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(patient capital)</a:t>
            </a:r>
            <a:endParaRPr kumimoji="0" lang="ko-KR" altLang="ko-KR" sz="1800" b="0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물질적 자산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</a:t>
            </a:r>
            <a:r>
              <a:rPr kumimoji="0" lang="ko-KR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부동산, 설비, 생산 인프라 등 시간이 지나면 현금으로 바꿀 수 있는 것을 의미</a:t>
            </a:r>
            <a:endParaRPr kumimoji="0" lang="ko-KR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생존가능한 자본은 경제가 어려운 시기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새로운 시장위험 이후에 사업을 안정화시킬 때 도움을 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가족은 사업침체기에 대응하여 그들 기업을 보호하기 위하여 재정적인 지원을 사용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새로운 모험을 시도하기 위해 자본을 축적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  <a:r>
              <a:rPr kumimoji="0" lang="ko-KR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가족자금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은 사업을 도와주는 것보다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가족의 니즈를 충족시키기 위한 것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이 많음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결국 가족은 기업에 </a:t>
            </a:r>
            <a:r>
              <a:rPr kumimoji="0" lang="ko-KR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자원을 제공하기도 하고 빼앗기도 하여, 기업에 직접적인 영향을 미침(Dyer, 2006)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재무적 자본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은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높은 수준의 인적자본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사회적자본과 결합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될 때 가능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가족기업은 필요할 때를 대비해 재무적 자원을 준비하는 전략이 필요하며, 이런 계획과 준비가 철저히 이루어질때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r>
              <a:rPr kumimoji="0" lang="ko-KR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지속가능한 가족기업이 될 수 있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  <a:endParaRPr kumimoji="0" lang="ko-KR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7330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 smtClean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 smtClean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 smtClean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457200" y="658948"/>
            <a:ext cx="82296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가족기업의 자원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가족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solidFill>
                <a:srgbClr val="5F5F5F"/>
              </a:solidFill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가족의 영향과 기업의 성과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solidFill>
                <a:srgbClr val="5F5F5F"/>
              </a:solidFill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가족기업의 자본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:</a:t>
            </a: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noProof="0" dirty="0" smtClean="0">
                <a:solidFill>
                  <a:srgbClr val="5F5F5F"/>
                </a:solidFill>
                <a:latin typeface="Arial"/>
                <a:ea typeface="HY강B" pitchFamily="18" charset="-127"/>
              </a:rPr>
              <a:t>       1. </a:t>
            </a:r>
            <a:r>
              <a:rPr lang="ko-KR" altLang="en-US" noProof="0" dirty="0" smtClean="0">
                <a:solidFill>
                  <a:srgbClr val="5F5F5F"/>
                </a:solidFill>
                <a:latin typeface="Arial"/>
                <a:ea typeface="HY강B" pitchFamily="18" charset="-127"/>
              </a:rPr>
              <a:t>인적 자본</a:t>
            </a:r>
            <a:endParaRPr lang="en-US" altLang="ko-KR" noProof="0" dirty="0" smtClean="0">
              <a:solidFill>
                <a:srgbClr val="5F5F5F"/>
              </a:solidFill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kumimoji="0" lang="en-US" altLang="ko-KR" sz="2400" b="0" i="0" u="none" strike="noStrike" kern="1200" cap="none" spc="0" normalizeH="0" baseline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 </a:t>
            </a:r>
            <a:r>
              <a:rPr kumimoji="0" lang="en-US" altLang="ko-KR" sz="2400" b="0" i="0" u="none" strike="noStrike" kern="1200" cap="none" spc="0" normalizeH="0" baseline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      2. </a:t>
            </a:r>
            <a:r>
              <a:rPr kumimoji="0" lang="ko-KR" altLang="en-US" sz="2400" b="0" i="0" u="none" strike="noStrike" kern="1200" cap="none" spc="0" normalizeH="0" baseline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사회적 자본</a:t>
            </a:r>
            <a:endParaRPr kumimoji="0" lang="en-US" altLang="ko-KR" sz="2400" b="0" i="0" u="none" strike="noStrike" kern="1200" cap="none" spc="0" normalizeH="0" baseline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noProof="0" dirty="0" smtClean="0">
                <a:solidFill>
                  <a:srgbClr val="5F5F5F"/>
                </a:solidFill>
                <a:latin typeface="Arial"/>
                <a:ea typeface="HY강B" pitchFamily="18" charset="-127"/>
              </a:rPr>
              <a:t>       3. </a:t>
            </a:r>
            <a:r>
              <a:rPr lang="ko-KR" altLang="en-US" noProof="0" dirty="0" smtClean="0">
                <a:solidFill>
                  <a:srgbClr val="5F5F5F"/>
                </a:solidFill>
                <a:latin typeface="Arial"/>
                <a:ea typeface="HY강B" pitchFamily="18" charset="-127"/>
              </a:rPr>
              <a:t>재무적 자본</a:t>
            </a:r>
            <a:endParaRPr lang="en-US" altLang="ko-KR" noProof="0" dirty="0">
              <a:solidFill>
                <a:srgbClr val="5F5F5F"/>
              </a:solidFill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solidFill>
                  <a:srgbClr val="5F5F5F"/>
                </a:solidFill>
                <a:latin typeface="Arial"/>
                <a:ea typeface="HY강B" pitchFamily="18" charset="-127"/>
              </a:rPr>
              <a:t> </a:t>
            </a:r>
            <a:r>
              <a:rPr lang="en-US" altLang="ko-KR" dirty="0" smtClean="0">
                <a:solidFill>
                  <a:srgbClr val="5F5F5F"/>
                </a:solidFill>
                <a:latin typeface="Arial"/>
                <a:ea typeface="HY강B" pitchFamily="18" charset="-127"/>
              </a:rPr>
              <a:t>   </a:t>
            </a:r>
            <a:endParaRPr kumimoji="0" lang="ko-KR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</a:t>
            </a: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YOU!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2440</TotalTime>
  <Words>1991</Words>
  <Application>Microsoft Office PowerPoint</Application>
  <PresentationFormat>화면 슬라이드 쇼(4:3)</PresentationFormat>
  <Paragraphs>284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18</vt:i4>
      </vt:variant>
    </vt:vector>
  </HeadingPairs>
  <TitlesOfParts>
    <vt:vector size="30" baseType="lpstr">
      <vt:lpstr>HY강B</vt:lpstr>
      <vt:lpstr>HY나무B</vt:lpstr>
      <vt:lpstr>HY울릉도M</vt:lpstr>
      <vt:lpstr>SimHei</vt:lpstr>
      <vt:lpstr>굴림</vt:lpstr>
      <vt:lpstr>굴림체</vt:lpstr>
      <vt:lpstr>맑은 고딕</vt:lpstr>
      <vt:lpstr>함초롬바탕</vt:lpstr>
      <vt:lpstr>Arial</vt:lpstr>
      <vt:lpstr>Wingdings</vt:lpstr>
      <vt:lpstr>Office 테마</vt:lpstr>
      <vt:lpstr>1_Office 테마</vt:lpstr>
      <vt:lpstr>6장. 가족기업의 자원</vt:lpstr>
      <vt:lpstr>PowerPoint 프레젠테이션</vt:lpstr>
      <vt:lpstr>1. 가족기업의 자원: 가족</vt:lpstr>
      <vt:lpstr>1. 가족기업의 자원: 가족</vt:lpstr>
      <vt:lpstr>1. 가족기업의 자원: 가족</vt:lpstr>
      <vt:lpstr>1. 가족기업의 자원: 가족</vt:lpstr>
      <vt:lpstr>2. 가족의 영향과 기업의 성과</vt:lpstr>
      <vt:lpstr>2. 가족의 영향과 기업의 성과</vt:lpstr>
      <vt:lpstr>PowerPoint 프레젠테이션</vt:lpstr>
      <vt:lpstr>3. 가족기업의 자본</vt:lpstr>
      <vt:lpstr>3. 가족기업의 자본</vt:lpstr>
      <vt:lpstr>3. 가족기업의 자본</vt:lpstr>
      <vt:lpstr>3. 가족기업의 자본</vt:lpstr>
      <vt:lpstr>3. 가족기업의 자본</vt:lpstr>
      <vt:lpstr>3. 가족기업의 자본</vt:lpstr>
      <vt:lpstr>3. 가족기업의 자본</vt:lpstr>
      <vt:lpstr>PowerPoint 프레젠테이션</vt:lpstr>
      <vt:lpstr>THANK  YOU!  &amp;  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163</cp:revision>
  <cp:lastPrinted>2019-12-25T12:19:36Z</cp:lastPrinted>
  <dcterms:created xsi:type="dcterms:W3CDTF">2013-04-01T06:35:37Z</dcterms:created>
  <dcterms:modified xsi:type="dcterms:W3CDTF">2022-10-16T09:03:12Z</dcterms:modified>
</cp:coreProperties>
</file>