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Lst>
  <p:notesMasterIdLst>
    <p:notesMasterId r:id="rId23"/>
  </p:notesMasterIdLst>
  <p:sldIdLst>
    <p:sldId id="321" r:id="rId3"/>
    <p:sldId id="257" r:id="rId4"/>
    <p:sldId id="500" r:id="rId5"/>
    <p:sldId id="619" r:id="rId6"/>
    <p:sldId id="620" r:id="rId7"/>
    <p:sldId id="621" r:id="rId8"/>
    <p:sldId id="622" r:id="rId9"/>
    <p:sldId id="623" r:id="rId10"/>
    <p:sldId id="625" r:id="rId11"/>
    <p:sldId id="626" r:id="rId12"/>
    <p:sldId id="624" r:id="rId13"/>
    <p:sldId id="627" r:id="rId14"/>
    <p:sldId id="628" r:id="rId15"/>
    <p:sldId id="629" r:id="rId16"/>
    <p:sldId id="630" r:id="rId17"/>
    <p:sldId id="631" r:id="rId18"/>
    <p:sldId id="632" r:id="rId19"/>
    <p:sldId id="633" r:id="rId20"/>
    <p:sldId id="522" r:id="rId21"/>
    <p:sldId id="553" r:id="rId22"/>
  </p:sldIdLst>
  <p:sldSz cx="9144000" cy="6858000" type="screen4x3"/>
  <p:notesSz cx="6797675" cy="99266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FFFF"/>
    <a:srgbClr val="85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18" autoAdjust="0"/>
    <p:restoredTop sz="95693" autoAdjust="0"/>
  </p:normalViewPr>
  <p:slideViewPr>
    <p:cSldViewPr>
      <p:cViewPr varScale="1">
        <p:scale>
          <a:sx n="103" d="100"/>
          <a:sy n="103" d="100"/>
        </p:scale>
        <p:origin x="252"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68BB49E-9700-4D65-A110-F106A9DBC801}" type="datetimeFigureOut">
              <a:rPr lang="ko-KR" altLang="en-US" smtClean="0"/>
              <a:t>2022-10-16</a:t>
            </a:fld>
            <a:endParaRPr lang="ko-KR" altLang="en-US"/>
          </a:p>
        </p:txBody>
      </p:sp>
      <p:sp>
        <p:nvSpPr>
          <p:cNvPr id="4" name="슬라이드 이미지 개체 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218D12D-20AA-45BA-B03B-0D67958AE058}" type="slidenum">
              <a:rPr lang="ko-KR" altLang="en-US" smtClean="0"/>
              <a:t>‹#›</a:t>
            </a:fld>
            <a:endParaRPr lang="ko-KR" altLang="en-US"/>
          </a:p>
        </p:txBody>
      </p:sp>
    </p:spTree>
    <p:extLst>
      <p:ext uri="{BB962C8B-B14F-4D97-AF65-F5344CB8AC3E}">
        <p14:creationId xmlns:p14="http://schemas.microsoft.com/office/powerpoint/2010/main" val="702636823"/>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9BFA12D9-EAC7-4629-B8F9-0F913AB62E95}" type="datetime1">
              <a:rPr lang="ko-KR" altLang="en-US" smtClean="0"/>
              <a:t>2022-10-16</a:t>
            </a:fld>
            <a:endParaRPr lang="ko-KR" altLang="en-US"/>
          </a:p>
        </p:txBody>
      </p:sp>
      <p:sp>
        <p:nvSpPr>
          <p:cNvPr id="5" name="바닥글 개체 틀 4"/>
          <p:cNvSpPr>
            <a:spLocks noGrp="1"/>
          </p:cNvSpPr>
          <p:nvPr>
            <p:ph type="ftr" sz="quarter" idx="11"/>
          </p:nvPr>
        </p:nvSpPr>
        <p:spPr/>
        <p:txBody>
          <a:bodyPr/>
          <a:lstStyle/>
          <a:p>
            <a:r>
              <a:rPr lang="ko-KR" altLang="en-US" smtClean="0"/>
              <a:t>한국가족기업경영연구소</a:t>
            </a:r>
            <a:r>
              <a:rPr lang="en-US" altLang="ko-KR" smtClean="0"/>
              <a:t>(www.familybiz.or.kr)</a:t>
            </a:r>
            <a:endParaRPr lang="ko-KR" altLang="en-US"/>
          </a:p>
        </p:txBody>
      </p:sp>
      <p:sp>
        <p:nvSpPr>
          <p:cNvPr id="6" name="슬라이드 번호 개체 틀 5"/>
          <p:cNvSpPr>
            <a:spLocks noGrp="1"/>
          </p:cNvSpPr>
          <p:nvPr>
            <p:ph type="sldNum" sz="quarter" idx="12"/>
          </p:nvPr>
        </p:nvSpPr>
        <p:spPr/>
        <p:txBody>
          <a:bodyPr/>
          <a:lstStyle/>
          <a:p>
            <a:fld id="{3E9691A1-704F-4470-851D-35DDB0682295}" type="slidenum">
              <a:rPr lang="ko-KR" altLang="en-US" smtClean="0"/>
              <a:t>‹#›</a:t>
            </a:fld>
            <a:endParaRPr lang="ko-KR" altLang="en-US"/>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0717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65F1E87D-3B96-4362-B928-787FC07A5BAE}" type="datetime1">
              <a:rPr lang="ko-KR" altLang="en-US" smtClean="0"/>
              <a:t>2022-10-16</a:t>
            </a:fld>
            <a:endParaRPr lang="ko-KR" altLang="en-US"/>
          </a:p>
        </p:txBody>
      </p:sp>
      <p:sp>
        <p:nvSpPr>
          <p:cNvPr id="4" name="바닥글 개체 틀 3"/>
          <p:cNvSpPr>
            <a:spLocks noGrp="1"/>
          </p:cNvSpPr>
          <p:nvPr>
            <p:ph type="ftr" sz="quarter" idx="11"/>
          </p:nvPr>
        </p:nvSpPr>
        <p:spPr/>
        <p:txBody>
          <a:bodyPr/>
          <a:lstStyle/>
          <a:p>
            <a:r>
              <a:rPr lang="ko-KR" altLang="en-US" smtClean="0"/>
              <a:t>한국가족기업경영연구소</a:t>
            </a:r>
            <a:r>
              <a:rPr lang="en-US" altLang="ko-KR" smtClean="0"/>
              <a:t>(www.familybiz.or.kr)</a:t>
            </a:r>
            <a:endParaRPr lang="ko-KR" altLang="en-US"/>
          </a:p>
        </p:txBody>
      </p:sp>
      <p:sp>
        <p:nvSpPr>
          <p:cNvPr id="5" name="슬라이드 번호 개체 틀 4"/>
          <p:cNvSpPr>
            <a:spLocks noGrp="1"/>
          </p:cNvSpPr>
          <p:nvPr>
            <p:ph type="sldNum" sz="quarter" idx="12"/>
          </p:nvPr>
        </p:nvSpPr>
        <p:spPr/>
        <p:txBody>
          <a:bodyPr/>
          <a:lstStyle/>
          <a:p>
            <a:fld id="{3E9691A1-704F-4470-851D-35DDB0682295}" type="slidenum">
              <a:rPr lang="ko-KR" altLang="en-US" smtClean="0"/>
              <a:t>‹#›</a:t>
            </a:fld>
            <a:endParaRPr lang="ko-KR" altLang="en-US"/>
          </a:p>
        </p:txBody>
      </p:sp>
    </p:spTree>
    <p:extLst>
      <p:ext uri="{BB962C8B-B14F-4D97-AF65-F5344CB8AC3E}">
        <p14:creationId xmlns:p14="http://schemas.microsoft.com/office/powerpoint/2010/main" val="4189927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61A712A3-2481-4359-8D55-F8CAB8439EB7}" type="datetime1">
              <a:rPr lang="ko-KR" altLang="en-US" smtClean="0"/>
              <a:t>2022-10-16</a:t>
            </a:fld>
            <a:endParaRPr lang="ko-KR" altLang="en-US"/>
          </a:p>
        </p:txBody>
      </p:sp>
      <p:sp>
        <p:nvSpPr>
          <p:cNvPr id="3" name="바닥글 개체 틀 2"/>
          <p:cNvSpPr>
            <a:spLocks noGrp="1"/>
          </p:cNvSpPr>
          <p:nvPr>
            <p:ph type="ftr" sz="quarter" idx="11"/>
          </p:nvPr>
        </p:nvSpPr>
        <p:spPr/>
        <p:txBody>
          <a:bodyPr/>
          <a:lstStyle/>
          <a:p>
            <a:r>
              <a:rPr lang="ko-KR" altLang="en-US" smtClean="0"/>
              <a:t>한국가족기업경영연구소</a:t>
            </a:r>
            <a:r>
              <a:rPr lang="en-US" altLang="ko-KR" smtClean="0"/>
              <a:t>(www.familybiz.or.kr)</a:t>
            </a:r>
            <a:endParaRPr lang="ko-KR" altLang="en-US"/>
          </a:p>
        </p:txBody>
      </p:sp>
      <p:sp>
        <p:nvSpPr>
          <p:cNvPr id="4" name="슬라이드 번호 개체 틀 3"/>
          <p:cNvSpPr>
            <a:spLocks noGrp="1"/>
          </p:cNvSpPr>
          <p:nvPr>
            <p:ph type="sldNum" sz="quarter" idx="12"/>
          </p:nvPr>
        </p:nvSpPr>
        <p:spPr/>
        <p:txBody>
          <a:bodyPr/>
          <a:lstStyle/>
          <a:p>
            <a:fld id="{3E9691A1-704F-4470-851D-35DDB0682295}" type="slidenum">
              <a:rPr lang="ko-KR" altLang="en-US" smtClean="0"/>
              <a:t>‹#›</a:t>
            </a:fld>
            <a:endParaRPr lang="ko-KR" altLang="en-US"/>
          </a:p>
        </p:txBody>
      </p:sp>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2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pPr>
              <a:defRPr/>
            </a:pPr>
            <a:fld id="{A27BD705-F9F3-45B4-91F2-8E7257E48674}" type="datetime1">
              <a:rPr lang="ko-KR" altLang="en-US" smtClean="0"/>
              <a:t>2022-10-16</a:t>
            </a:fld>
            <a:endParaRPr lang="ko-KR" altLang="en-US"/>
          </a:p>
        </p:txBody>
      </p:sp>
      <p:sp>
        <p:nvSpPr>
          <p:cNvPr id="5" name="바닥글 개체 틀 4"/>
          <p:cNvSpPr>
            <a:spLocks noGrp="1"/>
          </p:cNvSpPr>
          <p:nvPr>
            <p:ph type="ftr" sz="quarter" idx="11"/>
          </p:nvPr>
        </p:nvSpPr>
        <p:spPr/>
        <p:txBody>
          <a:bodyPr/>
          <a:lstStyle>
            <a:lvl1pPr>
              <a:defRPr/>
            </a:lvl1pPr>
          </a:lstStyle>
          <a:p>
            <a:pPr>
              <a:defRPr/>
            </a:pPr>
            <a:r>
              <a:rPr lang="ko-KR" altLang="en-US" smtClean="0"/>
              <a:t>한국가족기업경영연구소</a:t>
            </a:r>
            <a:r>
              <a:rPr lang="en-US" altLang="ko-KR" smtClean="0"/>
              <a:t>(www.familybiz.or.kr)</a:t>
            </a:r>
            <a:endParaRPr lang="ko-KR" altLang="en-US"/>
          </a:p>
        </p:txBody>
      </p:sp>
      <p:sp>
        <p:nvSpPr>
          <p:cNvPr id="6" name="슬라이드 번호 개체 틀 5"/>
          <p:cNvSpPr>
            <a:spLocks noGrp="1"/>
          </p:cNvSpPr>
          <p:nvPr>
            <p:ph type="sldNum" sz="quarter" idx="12"/>
          </p:nvPr>
        </p:nvSpPr>
        <p:spPr/>
        <p:txBody>
          <a:bodyPr/>
          <a:lstStyle>
            <a:lvl1pPr>
              <a:defRPr/>
            </a:lvl1pPr>
          </a:lstStyle>
          <a:p>
            <a:pPr>
              <a:defRPr/>
            </a:pPr>
            <a:fld id="{D175CC2E-CA37-4410-B152-A5F1777E49E1}" type="slidenum">
              <a:rPr lang="ko-KR" altLang="en-US"/>
              <a:pPr>
                <a:defRPr/>
              </a:pPr>
              <a:t>‹#›</a:t>
            </a:fld>
            <a:endParaRPr lang="ko-KR" altLang="en-US"/>
          </a:p>
        </p:txBody>
      </p:sp>
    </p:spTree>
    <p:extLst>
      <p:ext uri="{BB962C8B-B14F-4D97-AF65-F5344CB8AC3E}">
        <p14:creationId xmlns:p14="http://schemas.microsoft.com/office/powerpoint/2010/main" val="731734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fld id="{4D9201B1-8D8C-45FC-80F3-D591731266FB}" type="datetime1">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2022-10-16</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5" name="바닥글 개체 틀 4"/>
          <p:cNvSpPr>
            <a:spLocks noGrp="1"/>
          </p:cNvSpPr>
          <p:nvPr>
            <p:ph type="ftr" sz="quarter" idx="11"/>
          </p:nvPr>
        </p:nvSpPr>
        <p:spPr/>
        <p: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한국가족기업경영연구소</a:t>
            </a:r>
            <a:r>
              <a:rPr kumimoji="0" lang="en-US" altLang="ko-KR"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(www.familybiz.or.kr)</a:t>
            </a:r>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6" name="슬라이드 번호 개체 틀 5"/>
          <p:cNvSpPr>
            <a:spLocks noGrp="1"/>
          </p:cNvSpPr>
          <p:nvPr>
            <p:ph type="sldNum" sz="quarter" idx="12"/>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E9691A1-704F-4470-851D-35DDB0682295}" type="slidenum">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0677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fld id="{924BBD23-E92E-4B22-A2F4-2549E481E3AF}" type="datetime1">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2022-10-16</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4" name="바닥글 개체 틀 3"/>
          <p:cNvSpPr>
            <a:spLocks noGrp="1"/>
          </p:cNvSpPr>
          <p:nvPr>
            <p:ph type="ftr" sz="quarter" idx="11"/>
          </p:nvPr>
        </p:nvSpPr>
        <p:spPr/>
        <p: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한국가족기업경영연구소</a:t>
            </a:r>
            <a:r>
              <a:rPr kumimoji="0" lang="en-US" altLang="ko-KR"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(www.familybiz.or.kr)</a:t>
            </a:r>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5" name="슬라이드 번호 개체 틀 4"/>
          <p:cNvSpPr>
            <a:spLocks noGrp="1"/>
          </p:cNvSpPr>
          <p:nvPr>
            <p:ph type="sldNum" sz="quarter" idx="12"/>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E9691A1-704F-4470-851D-35DDB0682295}" type="slidenum">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761202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fld id="{49766C52-0D54-4C2C-98BB-16FE86A3BE4C}" type="datetime1">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2022-10-16</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3" name="바닥글 개체 틀 2"/>
          <p:cNvSpPr>
            <a:spLocks noGrp="1"/>
          </p:cNvSpPr>
          <p:nvPr>
            <p:ph type="ftr" sz="quarter" idx="11"/>
          </p:nvPr>
        </p:nvSpPr>
        <p:spPr/>
        <p: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한국가족기업경영연구소</a:t>
            </a:r>
            <a:r>
              <a:rPr kumimoji="0" lang="en-US" altLang="ko-KR"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(www.familybiz.or.kr)</a:t>
            </a:r>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4" name="슬라이드 번호 개체 틀 3"/>
          <p:cNvSpPr>
            <a:spLocks noGrp="1"/>
          </p:cNvSpPr>
          <p:nvPr>
            <p:ph type="sldNum" sz="quarter" idx="12"/>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E9691A1-704F-4470-851D-35DDB0682295}" type="slidenum">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81135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DBCEA-8E5D-404D-A102-09DC4C3304BD}" type="datetime1">
              <a:rPr lang="ko-KR" altLang="en-US" smtClean="0"/>
              <a:t>2022-10-16</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ko-KR" altLang="en-US" smtClean="0"/>
              <a:t>한국가족기업경영연구소</a:t>
            </a:r>
            <a:r>
              <a:rPr lang="en-US" altLang="ko-KR" smtClean="0"/>
              <a:t>(www.familybiz.or.kr)</a:t>
            </a:r>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9691A1-704F-4470-851D-35DDB0682295}" type="slidenum">
              <a:rPr lang="ko-KR" altLang="en-US" smtClean="0"/>
              <a:t>‹#›</a:t>
            </a:fld>
            <a:endParaRPr lang="ko-KR" altLang="en-US"/>
          </a:p>
        </p:txBody>
      </p:sp>
      <p:pic>
        <p:nvPicPr>
          <p:cNvPr id="1026"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503768"/>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80" r:id="rId4"/>
  </p:sldLayoutIdLst>
  <p:hf sldNum="0" hd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1" hangingPunct="1">
              <a:lnSpc>
                <a:spcPct val="100000"/>
              </a:lnSpc>
              <a:spcBef>
                <a:spcPts val="0"/>
              </a:spcBef>
              <a:spcAft>
                <a:spcPts val="0"/>
              </a:spcAft>
              <a:buClrTx/>
              <a:buSzTx/>
              <a:buFontTx/>
              <a:buNone/>
              <a:tabLst/>
              <a:defRPr/>
            </a:pPr>
            <a:fld id="{1870A7B3-6951-4F4E-B610-9A836CBDCA99}" type="datetime1">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2022-10-16</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한국가족기업경영연구소</a:t>
            </a:r>
            <a:r>
              <a:rPr kumimoji="0" lang="en-US" altLang="ko-KR"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(www.familybiz.or.kr)</a:t>
            </a:r>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fld id="{3E9691A1-704F-4470-851D-35DDB0682295}" type="slidenum">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pic>
        <p:nvPicPr>
          <p:cNvPr id="1026"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23408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sldNum="0" hd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a:spLocks noGrp="1"/>
          </p:cNvSpPr>
          <p:nvPr>
            <p:ph type="ctrTitle"/>
          </p:nvPr>
        </p:nvSpPr>
        <p:spPr>
          <a:xfrm>
            <a:off x="1603945" y="980728"/>
            <a:ext cx="6415088" cy="1697086"/>
          </a:xfrm>
        </p:spPr>
        <p:txBody>
          <a:bodyPr anchor="ctr">
            <a:normAutofit/>
          </a:bodyPr>
          <a:lstStyle/>
          <a:p>
            <a:r>
              <a:rPr lang="en-US" altLang="ko-KR" sz="3200" b="1" dirty="0" smtClean="0"/>
              <a:t>5</a:t>
            </a:r>
            <a:r>
              <a:rPr lang="ko-KR" altLang="en-US" sz="3200" b="1" dirty="0" smtClean="0"/>
              <a:t>장</a:t>
            </a:r>
            <a:r>
              <a:rPr lang="en-US" altLang="ko-KR" sz="3200" b="1" dirty="0"/>
              <a:t>. </a:t>
            </a:r>
            <a:r>
              <a:rPr lang="ko-KR" altLang="en-US" sz="3200" b="1" dirty="0" smtClean="0"/>
              <a:t>가족기업의 경영이론</a:t>
            </a:r>
            <a:endParaRPr lang="ko-KR" altLang="en-US" sz="3200" b="1" dirty="0"/>
          </a:p>
        </p:txBody>
      </p:sp>
      <p:sp>
        <p:nvSpPr>
          <p:cNvPr id="2" name="바닥글 개체 틀 1"/>
          <p:cNvSpPr>
            <a:spLocks noGrp="1"/>
          </p:cNvSpPr>
          <p:nvPr>
            <p:ph type="ftr" sz="quarter" idx="11"/>
          </p:nvPr>
        </p:nvSpPr>
        <p:spPr>
          <a:xfrm>
            <a:off x="0" y="6334446"/>
            <a:ext cx="2895600" cy="365125"/>
          </a:xfrm>
        </p:spPr>
        <p:txBody>
          <a:bodyPr/>
          <a:lstStyle/>
          <a:p>
            <a:r>
              <a:rPr lang="ko-KR" altLang="en-US" dirty="0" smtClean="0"/>
              <a:t>한국가족기업경영연구소</a:t>
            </a:r>
            <a:r>
              <a:rPr lang="en-US" altLang="ko-KR" dirty="0" smtClean="0"/>
              <a:t>(www.familybiz.or.kr)</a:t>
            </a:r>
            <a:endParaRPr lang="ko-KR" altLang="en-US" dirty="0"/>
          </a:p>
        </p:txBody>
      </p:sp>
    </p:spTree>
    <p:extLst>
      <p:ext uri="{BB962C8B-B14F-4D97-AF65-F5344CB8AC3E}">
        <p14:creationId xmlns:p14="http://schemas.microsoft.com/office/powerpoint/2010/main" val="3496608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제목 42"/>
          <p:cNvSpPr txBox="1">
            <a:spLocks/>
          </p:cNvSpPr>
          <p:nvPr/>
        </p:nvSpPr>
        <p:spPr>
          <a:xfrm>
            <a:off x="344340" y="669736"/>
            <a:ext cx="7872950" cy="820486"/>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r"/>
            <a:r>
              <a:rPr lang="en-US" altLang="ko-KR" sz="3500" b="1" kern="10" spc="-90">
                <a:solidFill>
                  <a:schemeClr val="bg1"/>
                </a:solidFill>
                <a:effectLst>
                  <a:outerShdw blurRad="127000" algn="ctr" rotWithShape="0">
                    <a:prstClr val="black">
                      <a:alpha val="40000"/>
                    </a:prstClr>
                  </a:outerShdw>
                </a:effectLst>
                <a:latin typeface="Arial" pitchFamily="34" charset="0"/>
                <a:cs typeface="Arial" pitchFamily="34" charset="0"/>
              </a:rPr>
              <a:t>CONTENTS</a:t>
            </a:r>
            <a:endParaRPr lang="ko-KR" altLang="en-US" sz="3500" b="1" kern="10" spc="-90">
              <a:solidFill>
                <a:schemeClr val="bg1"/>
              </a:solidFill>
              <a:effectLst>
                <a:outerShdw blurRad="127000" algn="ctr" rotWithShape="0">
                  <a:prstClr val="black">
                    <a:alpha val="40000"/>
                  </a:prstClr>
                </a:outerShdw>
              </a:effectLst>
              <a:latin typeface="Arial" pitchFamily="34" charset="0"/>
              <a:ea typeface="맑은 고딕"/>
              <a:cs typeface="Arial" pitchFamily="34" charset="0"/>
            </a:endParaRPr>
          </a:p>
        </p:txBody>
      </p:sp>
      <p:sp>
        <p:nvSpPr>
          <p:cNvPr id="139" name="모서리가 둥근 직사각형 138"/>
          <p:cNvSpPr/>
          <p:nvPr/>
        </p:nvSpPr>
        <p:spPr>
          <a:xfrm>
            <a:off x="970647" y="2653741"/>
            <a:ext cx="7204924" cy="419675"/>
          </a:xfrm>
          <a:prstGeom prst="roundRect">
            <a:avLst>
              <a:gd name="adj" fmla="val 50000"/>
            </a:avLst>
          </a:prstGeom>
          <a:solidFill>
            <a:schemeClr val="accent2"/>
          </a:solidFill>
          <a:ln w="6350">
            <a:solidFill>
              <a:schemeClr val="accent2">
                <a:lumMod val="75000"/>
              </a:schemeClr>
            </a:solid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6" name="모서리가 둥근 직사각형 145"/>
          <p:cNvSpPr/>
          <p:nvPr/>
        </p:nvSpPr>
        <p:spPr>
          <a:xfrm>
            <a:off x="972148" y="3566906"/>
            <a:ext cx="7204924" cy="419675"/>
          </a:xfrm>
          <a:prstGeom prst="roundRect">
            <a:avLst>
              <a:gd name="adj" fmla="val 50000"/>
            </a:avLst>
          </a:prstGeom>
          <a:solidFill>
            <a:schemeClr val="accent1"/>
          </a:solidFill>
          <a:ln w="6350">
            <a:solidFill>
              <a:schemeClr val="accent1">
                <a:lumMod val="75000"/>
              </a:schemeClr>
            </a:solid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3" name="모서리가 둥근 직사각형 172"/>
          <p:cNvSpPr/>
          <p:nvPr/>
        </p:nvSpPr>
        <p:spPr>
          <a:xfrm>
            <a:off x="970648" y="2296092"/>
            <a:ext cx="7204925" cy="209838"/>
          </a:xfrm>
          <a:custGeom>
            <a:avLst/>
            <a:gdLst>
              <a:gd name="connsiteX0" fmla="*/ 0 w 7204924"/>
              <a:gd name="connsiteY0" fmla="*/ 209838 h 419675"/>
              <a:gd name="connsiteX1" fmla="*/ 209838 w 7204924"/>
              <a:gd name="connsiteY1" fmla="*/ 0 h 419675"/>
              <a:gd name="connsiteX2" fmla="*/ 6995087 w 7204924"/>
              <a:gd name="connsiteY2" fmla="*/ 0 h 419675"/>
              <a:gd name="connsiteX3" fmla="*/ 7204925 w 7204924"/>
              <a:gd name="connsiteY3" fmla="*/ 209838 h 419675"/>
              <a:gd name="connsiteX4" fmla="*/ 7204924 w 7204924"/>
              <a:gd name="connsiteY4" fmla="*/ 209838 h 419675"/>
              <a:gd name="connsiteX5" fmla="*/ 6995086 w 7204924"/>
              <a:gd name="connsiteY5" fmla="*/ 419676 h 419675"/>
              <a:gd name="connsiteX6" fmla="*/ 209838 w 7204924"/>
              <a:gd name="connsiteY6" fmla="*/ 419675 h 419675"/>
              <a:gd name="connsiteX7" fmla="*/ 0 w 7204924"/>
              <a:gd name="connsiteY7" fmla="*/ 209837 h 419675"/>
              <a:gd name="connsiteX8" fmla="*/ 0 w 7204924"/>
              <a:gd name="connsiteY8" fmla="*/ 209838 h 419675"/>
              <a:gd name="connsiteX0" fmla="*/ 0 w 7204925"/>
              <a:gd name="connsiteY0" fmla="*/ 209838 h 419676"/>
              <a:gd name="connsiteX1" fmla="*/ 209838 w 7204925"/>
              <a:gd name="connsiteY1" fmla="*/ 0 h 419676"/>
              <a:gd name="connsiteX2" fmla="*/ 6995087 w 7204925"/>
              <a:gd name="connsiteY2" fmla="*/ 0 h 419676"/>
              <a:gd name="connsiteX3" fmla="*/ 7204925 w 7204925"/>
              <a:gd name="connsiteY3" fmla="*/ 209838 h 419676"/>
              <a:gd name="connsiteX4" fmla="*/ 7204924 w 7204925"/>
              <a:gd name="connsiteY4" fmla="*/ 209838 h 419676"/>
              <a:gd name="connsiteX5" fmla="*/ 6995086 w 7204925"/>
              <a:gd name="connsiteY5" fmla="*/ 419676 h 419676"/>
              <a:gd name="connsiteX6" fmla="*/ 0 w 7204925"/>
              <a:gd name="connsiteY6" fmla="*/ 209837 h 419676"/>
              <a:gd name="connsiteX7" fmla="*/ 0 w 7204925"/>
              <a:gd name="connsiteY7" fmla="*/ 209838 h 419676"/>
              <a:gd name="connsiteX0" fmla="*/ 0 w 7204925"/>
              <a:gd name="connsiteY0" fmla="*/ 209838 h 209838"/>
              <a:gd name="connsiteX1" fmla="*/ 209838 w 7204925"/>
              <a:gd name="connsiteY1" fmla="*/ 0 h 209838"/>
              <a:gd name="connsiteX2" fmla="*/ 6995087 w 7204925"/>
              <a:gd name="connsiteY2" fmla="*/ 0 h 209838"/>
              <a:gd name="connsiteX3" fmla="*/ 7204925 w 7204925"/>
              <a:gd name="connsiteY3" fmla="*/ 209838 h 209838"/>
              <a:gd name="connsiteX4" fmla="*/ 7204924 w 7204925"/>
              <a:gd name="connsiteY4" fmla="*/ 209838 h 209838"/>
              <a:gd name="connsiteX5" fmla="*/ 0 w 7204925"/>
              <a:gd name="connsiteY5" fmla="*/ 209837 h 209838"/>
              <a:gd name="connsiteX6" fmla="*/ 0 w 7204925"/>
              <a:gd name="connsiteY6" fmla="*/ 209838 h 20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4925" h="209838">
                <a:moveTo>
                  <a:pt x="0" y="209838"/>
                </a:moveTo>
                <a:cubicBezTo>
                  <a:pt x="0" y="93948"/>
                  <a:pt x="93948" y="0"/>
                  <a:pt x="209838" y="0"/>
                </a:cubicBezTo>
                <a:lnTo>
                  <a:pt x="6995087" y="0"/>
                </a:lnTo>
                <a:cubicBezTo>
                  <a:pt x="7110977" y="0"/>
                  <a:pt x="7204925" y="93948"/>
                  <a:pt x="7204925" y="209838"/>
                </a:cubicBezTo>
                <a:lnTo>
                  <a:pt x="7204924" y="209838"/>
                </a:lnTo>
                <a:lnTo>
                  <a:pt x="0" y="209837"/>
                </a:lnTo>
                <a:lnTo>
                  <a:pt x="0" y="209838"/>
                </a:lnTo>
                <a:close/>
              </a:path>
            </a:pathLst>
          </a:custGeom>
          <a:gradFill>
            <a:gsLst>
              <a:gs pos="0">
                <a:schemeClr val="bg1">
                  <a:alpha val="0"/>
                </a:schemeClr>
              </a:gs>
              <a:gs pos="100000">
                <a:schemeClr val="bg1">
                  <a:alpha val="10000"/>
                </a:schemeClr>
              </a:gs>
            </a:gsLst>
            <a:lin ang="54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4" name="모서리가 둥근 직사각형 172"/>
          <p:cNvSpPr/>
          <p:nvPr/>
        </p:nvSpPr>
        <p:spPr>
          <a:xfrm>
            <a:off x="1224026" y="2658098"/>
            <a:ext cx="7204925" cy="209838"/>
          </a:xfrm>
          <a:custGeom>
            <a:avLst/>
            <a:gdLst>
              <a:gd name="connsiteX0" fmla="*/ 0 w 7204924"/>
              <a:gd name="connsiteY0" fmla="*/ 209838 h 419675"/>
              <a:gd name="connsiteX1" fmla="*/ 209838 w 7204924"/>
              <a:gd name="connsiteY1" fmla="*/ 0 h 419675"/>
              <a:gd name="connsiteX2" fmla="*/ 6995087 w 7204924"/>
              <a:gd name="connsiteY2" fmla="*/ 0 h 419675"/>
              <a:gd name="connsiteX3" fmla="*/ 7204925 w 7204924"/>
              <a:gd name="connsiteY3" fmla="*/ 209838 h 419675"/>
              <a:gd name="connsiteX4" fmla="*/ 7204924 w 7204924"/>
              <a:gd name="connsiteY4" fmla="*/ 209838 h 419675"/>
              <a:gd name="connsiteX5" fmla="*/ 6995086 w 7204924"/>
              <a:gd name="connsiteY5" fmla="*/ 419676 h 419675"/>
              <a:gd name="connsiteX6" fmla="*/ 209838 w 7204924"/>
              <a:gd name="connsiteY6" fmla="*/ 419675 h 419675"/>
              <a:gd name="connsiteX7" fmla="*/ 0 w 7204924"/>
              <a:gd name="connsiteY7" fmla="*/ 209837 h 419675"/>
              <a:gd name="connsiteX8" fmla="*/ 0 w 7204924"/>
              <a:gd name="connsiteY8" fmla="*/ 209838 h 419675"/>
              <a:gd name="connsiteX0" fmla="*/ 0 w 7204925"/>
              <a:gd name="connsiteY0" fmla="*/ 209838 h 419676"/>
              <a:gd name="connsiteX1" fmla="*/ 209838 w 7204925"/>
              <a:gd name="connsiteY1" fmla="*/ 0 h 419676"/>
              <a:gd name="connsiteX2" fmla="*/ 6995087 w 7204925"/>
              <a:gd name="connsiteY2" fmla="*/ 0 h 419676"/>
              <a:gd name="connsiteX3" fmla="*/ 7204925 w 7204925"/>
              <a:gd name="connsiteY3" fmla="*/ 209838 h 419676"/>
              <a:gd name="connsiteX4" fmla="*/ 7204924 w 7204925"/>
              <a:gd name="connsiteY4" fmla="*/ 209838 h 419676"/>
              <a:gd name="connsiteX5" fmla="*/ 6995086 w 7204925"/>
              <a:gd name="connsiteY5" fmla="*/ 419676 h 419676"/>
              <a:gd name="connsiteX6" fmla="*/ 0 w 7204925"/>
              <a:gd name="connsiteY6" fmla="*/ 209837 h 419676"/>
              <a:gd name="connsiteX7" fmla="*/ 0 w 7204925"/>
              <a:gd name="connsiteY7" fmla="*/ 209838 h 419676"/>
              <a:gd name="connsiteX0" fmla="*/ 0 w 7204925"/>
              <a:gd name="connsiteY0" fmla="*/ 209838 h 209838"/>
              <a:gd name="connsiteX1" fmla="*/ 209838 w 7204925"/>
              <a:gd name="connsiteY1" fmla="*/ 0 h 209838"/>
              <a:gd name="connsiteX2" fmla="*/ 6995087 w 7204925"/>
              <a:gd name="connsiteY2" fmla="*/ 0 h 209838"/>
              <a:gd name="connsiteX3" fmla="*/ 7204925 w 7204925"/>
              <a:gd name="connsiteY3" fmla="*/ 209838 h 209838"/>
              <a:gd name="connsiteX4" fmla="*/ 7204924 w 7204925"/>
              <a:gd name="connsiteY4" fmla="*/ 209838 h 209838"/>
              <a:gd name="connsiteX5" fmla="*/ 0 w 7204925"/>
              <a:gd name="connsiteY5" fmla="*/ 209837 h 209838"/>
              <a:gd name="connsiteX6" fmla="*/ 0 w 7204925"/>
              <a:gd name="connsiteY6" fmla="*/ 209838 h 20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4925" h="209838">
                <a:moveTo>
                  <a:pt x="0" y="209838"/>
                </a:moveTo>
                <a:cubicBezTo>
                  <a:pt x="0" y="93948"/>
                  <a:pt x="93948" y="0"/>
                  <a:pt x="209838" y="0"/>
                </a:cubicBezTo>
                <a:lnTo>
                  <a:pt x="6995087" y="0"/>
                </a:lnTo>
                <a:cubicBezTo>
                  <a:pt x="7110977" y="0"/>
                  <a:pt x="7204925" y="93948"/>
                  <a:pt x="7204925" y="209838"/>
                </a:cubicBezTo>
                <a:lnTo>
                  <a:pt x="7204924" y="209838"/>
                </a:lnTo>
                <a:lnTo>
                  <a:pt x="0" y="209837"/>
                </a:lnTo>
                <a:lnTo>
                  <a:pt x="0" y="209838"/>
                </a:lnTo>
                <a:close/>
              </a:path>
            </a:pathLst>
          </a:custGeom>
          <a:gradFill>
            <a:gsLst>
              <a:gs pos="0">
                <a:schemeClr val="bg1">
                  <a:alpha val="0"/>
                </a:schemeClr>
              </a:gs>
              <a:gs pos="100000">
                <a:schemeClr val="bg1">
                  <a:alpha val="10000"/>
                </a:schemeClr>
              </a:gs>
            </a:gsLst>
            <a:lin ang="54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5" name="모서리가 둥근 직사각형 172"/>
          <p:cNvSpPr/>
          <p:nvPr/>
        </p:nvSpPr>
        <p:spPr>
          <a:xfrm>
            <a:off x="901072" y="3907255"/>
            <a:ext cx="7204925" cy="209838"/>
          </a:xfrm>
          <a:custGeom>
            <a:avLst/>
            <a:gdLst>
              <a:gd name="connsiteX0" fmla="*/ 0 w 7204924"/>
              <a:gd name="connsiteY0" fmla="*/ 209838 h 419675"/>
              <a:gd name="connsiteX1" fmla="*/ 209838 w 7204924"/>
              <a:gd name="connsiteY1" fmla="*/ 0 h 419675"/>
              <a:gd name="connsiteX2" fmla="*/ 6995087 w 7204924"/>
              <a:gd name="connsiteY2" fmla="*/ 0 h 419675"/>
              <a:gd name="connsiteX3" fmla="*/ 7204925 w 7204924"/>
              <a:gd name="connsiteY3" fmla="*/ 209838 h 419675"/>
              <a:gd name="connsiteX4" fmla="*/ 7204924 w 7204924"/>
              <a:gd name="connsiteY4" fmla="*/ 209838 h 419675"/>
              <a:gd name="connsiteX5" fmla="*/ 6995086 w 7204924"/>
              <a:gd name="connsiteY5" fmla="*/ 419676 h 419675"/>
              <a:gd name="connsiteX6" fmla="*/ 209838 w 7204924"/>
              <a:gd name="connsiteY6" fmla="*/ 419675 h 419675"/>
              <a:gd name="connsiteX7" fmla="*/ 0 w 7204924"/>
              <a:gd name="connsiteY7" fmla="*/ 209837 h 419675"/>
              <a:gd name="connsiteX8" fmla="*/ 0 w 7204924"/>
              <a:gd name="connsiteY8" fmla="*/ 209838 h 419675"/>
              <a:gd name="connsiteX0" fmla="*/ 0 w 7204925"/>
              <a:gd name="connsiteY0" fmla="*/ 209838 h 419676"/>
              <a:gd name="connsiteX1" fmla="*/ 209838 w 7204925"/>
              <a:gd name="connsiteY1" fmla="*/ 0 h 419676"/>
              <a:gd name="connsiteX2" fmla="*/ 6995087 w 7204925"/>
              <a:gd name="connsiteY2" fmla="*/ 0 h 419676"/>
              <a:gd name="connsiteX3" fmla="*/ 7204925 w 7204925"/>
              <a:gd name="connsiteY3" fmla="*/ 209838 h 419676"/>
              <a:gd name="connsiteX4" fmla="*/ 7204924 w 7204925"/>
              <a:gd name="connsiteY4" fmla="*/ 209838 h 419676"/>
              <a:gd name="connsiteX5" fmla="*/ 6995086 w 7204925"/>
              <a:gd name="connsiteY5" fmla="*/ 419676 h 419676"/>
              <a:gd name="connsiteX6" fmla="*/ 0 w 7204925"/>
              <a:gd name="connsiteY6" fmla="*/ 209837 h 419676"/>
              <a:gd name="connsiteX7" fmla="*/ 0 w 7204925"/>
              <a:gd name="connsiteY7" fmla="*/ 209838 h 419676"/>
              <a:gd name="connsiteX0" fmla="*/ 0 w 7204925"/>
              <a:gd name="connsiteY0" fmla="*/ 209838 h 209838"/>
              <a:gd name="connsiteX1" fmla="*/ 209838 w 7204925"/>
              <a:gd name="connsiteY1" fmla="*/ 0 h 209838"/>
              <a:gd name="connsiteX2" fmla="*/ 6995087 w 7204925"/>
              <a:gd name="connsiteY2" fmla="*/ 0 h 209838"/>
              <a:gd name="connsiteX3" fmla="*/ 7204925 w 7204925"/>
              <a:gd name="connsiteY3" fmla="*/ 209838 h 209838"/>
              <a:gd name="connsiteX4" fmla="*/ 7204924 w 7204925"/>
              <a:gd name="connsiteY4" fmla="*/ 209838 h 209838"/>
              <a:gd name="connsiteX5" fmla="*/ 0 w 7204925"/>
              <a:gd name="connsiteY5" fmla="*/ 209837 h 209838"/>
              <a:gd name="connsiteX6" fmla="*/ 0 w 7204925"/>
              <a:gd name="connsiteY6" fmla="*/ 209838 h 20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4925" h="209838">
                <a:moveTo>
                  <a:pt x="0" y="209838"/>
                </a:moveTo>
                <a:cubicBezTo>
                  <a:pt x="0" y="93948"/>
                  <a:pt x="93948" y="0"/>
                  <a:pt x="209838" y="0"/>
                </a:cubicBezTo>
                <a:lnTo>
                  <a:pt x="6995087" y="0"/>
                </a:lnTo>
                <a:cubicBezTo>
                  <a:pt x="7110977" y="0"/>
                  <a:pt x="7204925" y="93948"/>
                  <a:pt x="7204925" y="209838"/>
                </a:cubicBezTo>
                <a:lnTo>
                  <a:pt x="7204924" y="209838"/>
                </a:lnTo>
                <a:lnTo>
                  <a:pt x="0" y="209837"/>
                </a:lnTo>
                <a:lnTo>
                  <a:pt x="0" y="209838"/>
                </a:lnTo>
                <a:close/>
              </a:path>
            </a:pathLst>
          </a:custGeom>
          <a:gradFill>
            <a:gsLst>
              <a:gs pos="0">
                <a:schemeClr val="bg1">
                  <a:alpha val="0"/>
                </a:schemeClr>
              </a:gs>
              <a:gs pos="100000">
                <a:schemeClr val="bg1">
                  <a:alpha val="10000"/>
                </a:schemeClr>
              </a:gs>
            </a:gsLst>
            <a:lin ang="54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2" name="Text Box 2"/>
          <p:cNvSpPr txBox="1">
            <a:spLocks noChangeArrowheads="1"/>
          </p:cNvSpPr>
          <p:nvPr/>
        </p:nvSpPr>
        <p:spPr bwMode="auto">
          <a:xfrm>
            <a:off x="1150128" y="2680446"/>
            <a:ext cx="636166"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defPPr>
              <a:defRPr lang="ko-KR"/>
            </a:defPPr>
            <a:lvl1pPr algn="ctr">
              <a:defRPr sz="2000" b="1">
                <a:solidFill>
                  <a:schemeClr val="bg1"/>
                </a:solidFill>
                <a:latin typeface="Arial" charset="0"/>
              </a:defRPr>
            </a:lvl1pPr>
          </a:lstStyle>
          <a:p>
            <a:r>
              <a:rPr lang="en-US" altLang="ko-KR" dirty="0"/>
              <a:t>02</a:t>
            </a:r>
          </a:p>
        </p:txBody>
      </p:sp>
      <p:sp>
        <p:nvSpPr>
          <p:cNvPr id="144" name="직사각형 143"/>
          <p:cNvSpPr/>
          <p:nvPr/>
        </p:nvSpPr>
        <p:spPr>
          <a:xfrm>
            <a:off x="1885955" y="2703495"/>
            <a:ext cx="5824327"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p>
            <a:r>
              <a:rPr lang="ko-KR" altLang="en-US" sz="2000" b="1" dirty="0" smtClean="0">
                <a:solidFill>
                  <a:schemeClr val="bg1"/>
                </a:solidFill>
                <a:latin typeface="Arial" charset="0"/>
              </a:rPr>
              <a:t>대리인 이론</a:t>
            </a:r>
            <a:endParaRPr lang="en-US" altLang="ko-KR" sz="2000" b="1" dirty="0">
              <a:solidFill>
                <a:schemeClr val="bg1"/>
              </a:solidFill>
              <a:latin typeface="Arial" charset="0"/>
            </a:endParaRPr>
          </a:p>
        </p:txBody>
      </p:sp>
      <p:sp>
        <p:nvSpPr>
          <p:cNvPr id="149" name="Text Box 2"/>
          <p:cNvSpPr txBox="1">
            <a:spLocks noChangeArrowheads="1"/>
          </p:cNvSpPr>
          <p:nvPr/>
        </p:nvSpPr>
        <p:spPr bwMode="auto">
          <a:xfrm>
            <a:off x="1150128" y="3590807"/>
            <a:ext cx="636166"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defPPr>
              <a:defRPr lang="ko-KR"/>
            </a:defPPr>
            <a:lvl1pPr algn="ctr">
              <a:defRPr sz="2000" b="1">
                <a:solidFill>
                  <a:schemeClr val="bg1"/>
                </a:solidFill>
                <a:latin typeface="Arial" charset="0"/>
              </a:defRPr>
            </a:lvl1pPr>
          </a:lstStyle>
          <a:p>
            <a:r>
              <a:rPr lang="en-US" altLang="ko-KR" dirty="0"/>
              <a:t>03</a:t>
            </a:r>
          </a:p>
        </p:txBody>
      </p:sp>
      <p:sp>
        <p:nvSpPr>
          <p:cNvPr id="151" name="직사각형 150"/>
          <p:cNvSpPr/>
          <p:nvPr/>
        </p:nvSpPr>
        <p:spPr>
          <a:xfrm>
            <a:off x="1904211" y="3597095"/>
            <a:ext cx="5844554"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p>
            <a:r>
              <a:rPr lang="ko-KR" altLang="en-US" sz="2000" b="1" dirty="0" smtClean="0">
                <a:solidFill>
                  <a:schemeClr val="bg1"/>
                </a:solidFill>
                <a:latin typeface="Arial" charset="0"/>
              </a:rPr>
              <a:t>집사 이론</a:t>
            </a:r>
            <a:endParaRPr lang="en-US" altLang="ko-KR" sz="2000" b="1" dirty="0">
              <a:solidFill>
                <a:schemeClr val="bg1"/>
              </a:solidFill>
              <a:latin typeface="Arial" charset="0"/>
            </a:endParaRPr>
          </a:p>
        </p:txBody>
      </p:sp>
      <p:sp>
        <p:nvSpPr>
          <p:cNvPr id="156" name="Text Box 2"/>
          <p:cNvSpPr txBox="1">
            <a:spLocks noChangeArrowheads="1"/>
          </p:cNvSpPr>
          <p:nvPr/>
        </p:nvSpPr>
        <p:spPr bwMode="auto">
          <a:xfrm>
            <a:off x="1134116" y="4683827"/>
            <a:ext cx="636166"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defPPr>
              <a:defRPr lang="ko-KR"/>
            </a:defPPr>
            <a:lvl1pPr algn="ctr">
              <a:defRPr sz="2000" b="1">
                <a:solidFill>
                  <a:schemeClr val="bg1"/>
                </a:solidFill>
                <a:latin typeface="Arial" charset="0"/>
              </a:defRPr>
            </a:lvl1pPr>
          </a:lstStyle>
          <a:p>
            <a:r>
              <a:rPr lang="en-US" altLang="ko-KR" dirty="0"/>
              <a:t>04</a:t>
            </a:r>
          </a:p>
        </p:txBody>
      </p:sp>
      <p:sp>
        <p:nvSpPr>
          <p:cNvPr id="18" name="모서리가 둥근 직사각형 17"/>
          <p:cNvSpPr/>
          <p:nvPr/>
        </p:nvSpPr>
        <p:spPr>
          <a:xfrm>
            <a:off x="1029151" y="1853829"/>
            <a:ext cx="7204924" cy="419675"/>
          </a:xfrm>
          <a:prstGeom prst="roundRect">
            <a:avLst>
              <a:gd name="adj" fmla="val 50000"/>
            </a:avLst>
          </a:prstGeom>
          <a:solidFill>
            <a:schemeClr val="accent1"/>
          </a:solidFill>
          <a:ln w="6350">
            <a:solidFill>
              <a:schemeClr val="accent1">
                <a:lumMod val="75000"/>
              </a:schemeClr>
            </a:solid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dirty="0" smtClean="0"/>
              <a:t> </a:t>
            </a:r>
            <a:r>
              <a:rPr lang="en-US" altLang="ko-KR" sz="2000" dirty="0" smtClean="0"/>
              <a:t>        </a:t>
            </a:r>
            <a:r>
              <a:rPr lang="ko-KR" altLang="en-US" sz="2000" b="1" dirty="0" smtClean="0"/>
              <a:t>가족기업 연구의 역사와 경영이론</a:t>
            </a:r>
            <a:endParaRPr lang="ko-KR" altLang="en-US" sz="2000" b="1" dirty="0"/>
          </a:p>
        </p:txBody>
      </p:sp>
      <p:sp>
        <p:nvSpPr>
          <p:cNvPr id="19" name="Text Box 2"/>
          <p:cNvSpPr txBox="1">
            <a:spLocks noChangeArrowheads="1"/>
          </p:cNvSpPr>
          <p:nvPr/>
        </p:nvSpPr>
        <p:spPr bwMode="auto">
          <a:xfrm>
            <a:off x="1224026" y="1900926"/>
            <a:ext cx="636166"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defPPr>
              <a:defRPr lang="ko-KR"/>
            </a:defPPr>
            <a:lvl1pPr algn="ctr">
              <a:defRPr sz="2000" b="1">
                <a:solidFill>
                  <a:schemeClr val="bg1"/>
                </a:solidFill>
                <a:latin typeface="Arial" charset="0"/>
              </a:defRPr>
            </a:lvl1pPr>
          </a:lstStyle>
          <a:p>
            <a:r>
              <a:rPr lang="en-US" altLang="ko-KR" dirty="0" smtClean="0"/>
              <a:t>01</a:t>
            </a:r>
            <a:endParaRPr lang="en-US" altLang="ko-KR" dirty="0"/>
          </a:p>
        </p:txBody>
      </p:sp>
      <p:sp>
        <p:nvSpPr>
          <p:cNvPr id="15" name="모서리가 둥근 직사각형 14"/>
          <p:cNvSpPr/>
          <p:nvPr/>
        </p:nvSpPr>
        <p:spPr>
          <a:xfrm>
            <a:off x="954769" y="4436896"/>
            <a:ext cx="7204924" cy="419675"/>
          </a:xfrm>
          <a:prstGeom prst="roundRect">
            <a:avLst>
              <a:gd name="adj" fmla="val 50000"/>
            </a:avLst>
          </a:prstGeom>
          <a:solidFill>
            <a:schemeClr val="accent2"/>
          </a:solidFill>
          <a:ln w="6350">
            <a:solidFill>
              <a:schemeClr val="accent2">
                <a:lumMod val="75000"/>
              </a:schemeClr>
            </a:solid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b="1" dirty="0" smtClean="0">
                <a:solidFill>
                  <a:schemeClr val="bg1"/>
                </a:solidFill>
                <a:latin typeface="Arial" charset="0"/>
              </a:rPr>
              <a:t>   </a:t>
            </a:r>
            <a:r>
              <a:rPr lang="en-US" altLang="ko-KR" b="1" dirty="0" smtClean="0">
                <a:solidFill>
                  <a:schemeClr val="bg1"/>
                </a:solidFill>
                <a:latin typeface="Arial" charset="0"/>
              </a:rPr>
              <a:t>04</a:t>
            </a:r>
            <a:r>
              <a:rPr lang="ko-KR" altLang="en-US" b="1" dirty="0" smtClean="0">
                <a:solidFill>
                  <a:schemeClr val="bg1"/>
                </a:solidFill>
                <a:latin typeface="Arial" charset="0"/>
              </a:rPr>
              <a:t>       </a:t>
            </a:r>
            <a:r>
              <a:rPr lang="ko-KR" altLang="en-US" sz="2000" b="1" dirty="0" smtClean="0">
                <a:solidFill>
                  <a:schemeClr val="bg1"/>
                </a:solidFill>
                <a:latin typeface="Arial" charset="0"/>
              </a:rPr>
              <a:t>자원기준이론</a:t>
            </a:r>
            <a:endParaRPr lang="en-US" altLang="ko-KR" sz="2000" b="1" dirty="0">
              <a:solidFill>
                <a:schemeClr val="bg1"/>
              </a:solidFill>
              <a:latin typeface="Arial" charset="0"/>
            </a:endParaRPr>
          </a:p>
        </p:txBody>
      </p:sp>
      <p:sp>
        <p:nvSpPr>
          <p:cNvPr id="16" name="Text Box 2"/>
          <p:cNvSpPr txBox="1">
            <a:spLocks noChangeArrowheads="1"/>
          </p:cNvSpPr>
          <p:nvPr/>
        </p:nvSpPr>
        <p:spPr bwMode="auto">
          <a:xfrm>
            <a:off x="1134116" y="5077827"/>
            <a:ext cx="636166"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defPPr>
              <a:defRPr lang="ko-KR"/>
            </a:defPPr>
            <a:lvl1pPr algn="ctr">
              <a:defRPr sz="2000" b="1">
                <a:solidFill>
                  <a:schemeClr val="bg1"/>
                </a:solidFill>
                <a:latin typeface="Arial" charset="0"/>
              </a:defRPr>
            </a:lvl1pPr>
          </a:lstStyle>
          <a:p>
            <a:r>
              <a:rPr lang="en-US" altLang="ko-KR" dirty="0" smtClean="0"/>
              <a:t>04</a:t>
            </a:r>
            <a:endParaRPr lang="en-US" altLang="ko-KR" dirty="0"/>
          </a:p>
        </p:txBody>
      </p:sp>
      <p:sp>
        <p:nvSpPr>
          <p:cNvPr id="2" name="바닥글 개체 틀 1"/>
          <p:cNvSpPr>
            <a:spLocks noGrp="1"/>
          </p:cNvSpPr>
          <p:nvPr>
            <p:ph type="ftr" sz="quarter" idx="11"/>
          </p:nvPr>
        </p:nvSpPr>
        <p:spPr>
          <a:xfrm>
            <a:off x="20411" y="6446699"/>
            <a:ext cx="2895600" cy="365125"/>
          </a:xfrm>
        </p:spPr>
        <p:txBody>
          <a:bodyPr/>
          <a:lstStyle/>
          <a:p>
            <a:r>
              <a:rPr lang="ko-KR" altLang="en-US" dirty="0" smtClean="0"/>
              <a:t>한국가족기업경영연구소</a:t>
            </a:r>
            <a:r>
              <a:rPr lang="en-US" altLang="ko-KR" dirty="0" smtClean="0"/>
              <a:t>(www.familybiz.or.kr)</a:t>
            </a:r>
            <a:endParaRPr lang="ko-KR" altLang="en-US" dirty="0"/>
          </a:p>
        </p:txBody>
      </p:sp>
      <p:sp>
        <p:nvSpPr>
          <p:cNvPr id="20" name="모서리가 둥근 직사각형 19"/>
          <p:cNvSpPr/>
          <p:nvPr/>
        </p:nvSpPr>
        <p:spPr>
          <a:xfrm>
            <a:off x="954769" y="5277882"/>
            <a:ext cx="7204924" cy="419675"/>
          </a:xfrm>
          <a:prstGeom prst="roundRect">
            <a:avLst>
              <a:gd name="adj" fmla="val 50000"/>
            </a:avLst>
          </a:prstGeom>
          <a:solidFill>
            <a:schemeClr val="accent2"/>
          </a:solidFill>
          <a:ln w="6350">
            <a:solidFill>
              <a:schemeClr val="accent2">
                <a:lumMod val="75000"/>
              </a:schemeClr>
            </a:solid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b="1" dirty="0" smtClean="0">
                <a:solidFill>
                  <a:schemeClr val="bg1"/>
                </a:solidFill>
                <a:latin typeface="Arial" charset="0"/>
              </a:rPr>
              <a:t>   </a:t>
            </a:r>
            <a:r>
              <a:rPr lang="en-US" altLang="ko-KR" b="1" dirty="0" smtClean="0">
                <a:solidFill>
                  <a:schemeClr val="bg1"/>
                </a:solidFill>
                <a:latin typeface="Arial" charset="0"/>
              </a:rPr>
              <a:t>05</a:t>
            </a:r>
            <a:r>
              <a:rPr lang="ko-KR" altLang="en-US" b="1" dirty="0" smtClean="0">
                <a:solidFill>
                  <a:schemeClr val="bg1"/>
                </a:solidFill>
                <a:latin typeface="Arial" charset="0"/>
              </a:rPr>
              <a:t>       사회 정서적 가치</a:t>
            </a:r>
            <a:r>
              <a:rPr lang="en-US" altLang="ko-KR" b="1" dirty="0" smtClean="0">
                <a:solidFill>
                  <a:schemeClr val="bg1"/>
                </a:solidFill>
                <a:latin typeface="Arial" charset="0"/>
              </a:rPr>
              <a:t>(SEW)</a:t>
            </a:r>
            <a:endParaRPr lang="en-US" altLang="ko-KR" sz="2000" b="1" dirty="0">
              <a:solidFill>
                <a:schemeClr val="bg1"/>
              </a:solidFill>
              <a:latin typeface="Arial" charset="0"/>
            </a:endParaRPr>
          </a:p>
        </p:txBody>
      </p:sp>
    </p:spTree>
    <p:extLst>
      <p:ext uri="{BB962C8B-B14F-4D97-AF65-F5344CB8AC3E}">
        <p14:creationId xmlns:p14="http://schemas.microsoft.com/office/powerpoint/2010/main" val="30843206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fontScale="90000"/>
          </a:bodyPr>
          <a:lstStyle/>
          <a:p>
            <a:pPr algn="r"/>
            <a:r>
              <a:rPr lang="en-US" altLang="ko-KR" sz="3200" dirty="0" smtClean="0"/>
              <a:t>1. </a:t>
            </a:r>
            <a:r>
              <a:rPr lang="ko-KR" altLang="en-US" sz="3200" dirty="0" smtClean="0"/>
              <a:t>가족기업 연구의 역사와 경영이론</a:t>
            </a:r>
            <a:endParaRPr lang="ko-KR" altLang="en-US" sz="3200" dirty="0"/>
          </a:p>
        </p:txBody>
      </p:sp>
      <p:sp>
        <p:nvSpPr>
          <p:cNvPr id="5" name="직사각형 4"/>
          <p:cNvSpPr/>
          <p:nvPr/>
        </p:nvSpPr>
        <p:spPr>
          <a:xfrm>
            <a:off x="256365" y="801965"/>
            <a:ext cx="3539752" cy="461665"/>
          </a:xfrm>
          <a:prstGeom prst="rect">
            <a:avLst/>
          </a:prstGeom>
        </p:spPr>
        <p:txBody>
          <a:bodyPr wrap="none">
            <a:spAutoFit/>
          </a:bodyPr>
          <a:lstStyle/>
          <a:p>
            <a:r>
              <a:rPr lang="en-US" altLang="ko-KR" sz="2400" b="1" dirty="0" smtClean="0"/>
              <a:t>1. </a:t>
            </a:r>
            <a:r>
              <a:rPr lang="ko-KR" altLang="en-US" sz="2400" b="1" dirty="0" smtClean="0"/>
              <a:t>가족기업 연구의 역사</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graphicFrame>
        <p:nvGraphicFramePr>
          <p:cNvPr id="6" name="Group 6"/>
          <p:cNvGraphicFramePr>
            <a:graphicFrameLocks noGrp="1"/>
          </p:cNvGraphicFramePr>
          <p:nvPr>
            <p:extLst>
              <p:ext uri="{D42A27DB-BD31-4B8C-83A1-F6EECF244321}">
                <p14:modId xmlns:p14="http://schemas.microsoft.com/office/powerpoint/2010/main" val="4131068088"/>
              </p:ext>
            </p:extLst>
          </p:nvPr>
        </p:nvGraphicFramePr>
        <p:xfrm>
          <a:off x="288131" y="1931987"/>
          <a:ext cx="8567737" cy="4424363"/>
        </p:xfrm>
        <a:graphic>
          <a:graphicData uri="http://schemas.openxmlformats.org/drawingml/2006/table">
            <a:tbl>
              <a:tblPr/>
              <a:tblGrid>
                <a:gridCol w="1295960">
                  <a:extLst>
                    <a:ext uri="{9D8B030D-6E8A-4147-A177-3AD203B41FA5}">
                      <a16:colId xmlns:a16="http://schemas.microsoft.com/office/drawing/2014/main" val="20000"/>
                    </a:ext>
                  </a:extLst>
                </a:gridCol>
                <a:gridCol w="1295960">
                  <a:extLst>
                    <a:ext uri="{9D8B030D-6E8A-4147-A177-3AD203B41FA5}">
                      <a16:colId xmlns:a16="http://schemas.microsoft.com/office/drawing/2014/main" val="20001"/>
                    </a:ext>
                  </a:extLst>
                </a:gridCol>
                <a:gridCol w="5975817">
                  <a:extLst>
                    <a:ext uri="{9D8B030D-6E8A-4147-A177-3AD203B41FA5}">
                      <a16:colId xmlns:a16="http://schemas.microsoft.com/office/drawing/2014/main" val="20002"/>
                    </a:ext>
                  </a:extLst>
                </a:gridCol>
              </a:tblGrid>
              <a:tr h="542757">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smtClean="0">
                          <a:ln>
                            <a:noFill/>
                          </a:ln>
                          <a:solidFill>
                            <a:srgbClr val="000000"/>
                          </a:solidFill>
                          <a:effectLst/>
                          <a:latin typeface="굴림" pitchFamily="50" charset="-127"/>
                          <a:ea typeface="굴림" pitchFamily="50" charset="-127"/>
                        </a:rPr>
                        <a:t>발전 시기</a:t>
                      </a:r>
                    </a:p>
                  </a:txBody>
                  <a:tcPr marL="91423" marR="91423" marT="45706" marB="45706"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smtClean="0">
                          <a:ln>
                            <a:noFill/>
                          </a:ln>
                          <a:solidFill>
                            <a:srgbClr val="000000"/>
                          </a:solidFill>
                          <a:effectLst/>
                          <a:latin typeface="굴림" pitchFamily="50" charset="-127"/>
                          <a:ea typeface="굴림" pitchFamily="50" charset="-127"/>
                        </a:rPr>
                        <a:t>발전 단계 </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smtClean="0">
                          <a:ln>
                            <a:noFill/>
                          </a:ln>
                          <a:solidFill>
                            <a:srgbClr val="000000"/>
                          </a:solidFill>
                          <a:effectLst/>
                          <a:latin typeface="굴림" pitchFamily="50" charset="-127"/>
                          <a:ea typeface="굴림" pitchFamily="50" charset="-127"/>
                        </a:rPr>
                        <a:t>발전 현황 </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0000"/>
                  </a:ext>
                </a:extLst>
              </a:tr>
              <a:tr h="822938">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200" b="1" i="0" u="none" strike="noStrike" cap="none" normalizeH="0" baseline="0" smtClean="0">
                          <a:ln>
                            <a:noFill/>
                          </a:ln>
                          <a:solidFill>
                            <a:srgbClr val="000000"/>
                          </a:solidFill>
                          <a:effectLst/>
                          <a:latin typeface="굴림체" charset="0"/>
                          <a:ea typeface="굴림체" charset="0"/>
                        </a:rPr>
                        <a:t>1950~1960년대 </a:t>
                      </a:r>
                    </a:p>
                  </a:txBody>
                  <a:tcPr marL="91423" marR="91423" marT="45706" marB="45706"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R="0" lvl="0" indent="0" algn="ctr" defTabSz="914400" rtl="0" eaLnBrk="1" fontAlgn="base" latinLnBrk="1" hangingPunct="1">
                        <a:spcBef>
                          <a:spcPct val="0"/>
                        </a:spcBef>
                        <a:spcAft>
                          <a:spcPct val="0"/>
                        </a:spcAft>
                        <a:buClrTx/>
                        <a:buSzTx/>
                        <a:buFont typeface="Arial" charset="0"/>
                        <a:buNone/>
                      </a:pPr>
                      <a:r>
                        <a:rPr kumimoji="1" lang="ko-KR" altLang="en-US" sz="1200" b="1" i="0" u="none" strike="noStrike" cap="none" normalizeH="0" baseline="0" dirty="0" smtClean="0">
                          <a:ln>
                            <a:noFill/>
                          </a:ln>
                          <a:solidFill>
                            <a:srgbClr val="FF0000"/>
                          </a:solidFill>
                          <a:effectLst/>
                          <a:latin typeface="굴림체" charset="0"/>
                          <a:ea typeface="굴림체" charset="0"/>
                        </a:rPr>
                        <a:t>선구자의 시대</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산업계와 학계 모두 부정적인 이미지</a:t>
                      </a:r>
                      <a:endParaRPr kumimoji="1" lang="en-US" altLang="ko-KR"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관련 없는 단어</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과거의 유물</a:t>
                      </a: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소수의 학자들만 연구</a:t>
                      </a: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하버드 대학교, 인디아나 대학교</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1"/>
                  </a:ext>
                </a:extLst>
              </a:tr>
              <a:tr h="1005820">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200" b="1" i="0" u="none" strike="noStrike" cap="none" normalizeH="0" baseline="0" dirty="0" smtClean="0">
                          <a:ln>
                            <a:noFill/>
                          </a:ln>
                          <a:solidFill>
                            <a:srgbClr val="000000"/>
                          </a:solidFill>
                          <a:effectLst/>
                          <a:latin typeface="굴림체" charset="0"/>
                          <a:ea typeface="굴림체" charset="0"/>
                        </a:rPr>
                        <a:t>1970년대 </a:t>
                      </a:r>
                    </a:p>
                  </a:txBody>
                  <a:tcPr marL="91423" marR="91423" marT="45706" marB="45706"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R="0" lvl="0" indent="0" algn="ctr" defTabSz="914400" rtl="0" eaLnBrk="1" fontAlgn="base" latinLnBrk="1" hangingPunct="1">
                        <a:spcBef>
                          <a:spcPct val="0"/>
                        </a:spcBef>
                        <a:spcAft>
                          <a:spcPct val="0"/>
                        </a:spcAft>
                        <a:buClrTx/>
                        <a:buSzTx/>
                        <a:buFont typeface="Arial" charset="0"/>
                        <a:buNone/>
                      </a:pPr>
                      <a:r>
                        <a:rPr kumimoji="1" lang="ko-KR" altLang="en-US" sz="1200" b="1" i="0" u="none" strike="noStrike" cap="none" normalizeH="0" baseline="0" dirty="0" err="1" smtClean="0">
                          <a:ln>
                            <a:noFill/>
                          </a:ln>
                          <a:solidFill>
                            <a:srgbClr val="FF0000"/>
                          </a:solidFill>
                          <a:effectLst/>
                          <a:latin typeface="굴림체" charset="0"/>
                          <a:ea typeface="굴림체" charset="0"/>
                        </a:rPr>
                        <a:t>실무계의</a:t>
                      </a:r>
                      <a:r>
                        <a:rPr kumimoji="1" lang="ko-KR" altLang="en-US" sz="1200" b="1" i="0" u="none" strike="noStrike" cap="none" normalizeH="0" baseline="0" dirty="0" smtClean="0">
                          <a:ln>
                            <a:noFill/>
                          </a:ln>
                          <a:solidFill>
                            <a:srgbClr val="FF0000"/>
                          </a:solidFill>
                          <a:effectLst/>
                          <a:latin typeface="굴림체" charset="0"/>
                          <a:ea typeface="굴림체" charset="0"/>
                        </a:rPr>
                        <a:t> 시대</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err="1" smtClean="0">
                          <a:ln>
                            <a:noFill/>
                          </a:ln>
                          <a:solidFill>
                            <a:srgbClr val="000000"/>
                          </a:solidFill>
                          <a:effectLst/>
                          <a:latin typeface="굴림체" charset="0"/>
                          <a:ea typeface="굴림체" charset="0"/>
                        </a:rPr>
                        <a:t>실무계</a:t>
                      </a:r>
                      <a:r>
                        <a:rPr kumimoji="1" lang="en-US" altLang="ko-KR" sz="1200" b="1" i="0" u="none" strike="noStrike" cap="none" normalizeH="0" baseline="0" dirty="0" smtClean="0">
                          <a:ln>
                            <a:noFill/>
                          </a:ln>
                          <a:solidFill>
                            <a:srgbClr val="000000"/>
                          </a:solidFill>
                          <a:effectLst/>
                          <a:latin typeface="굴림체" charset="0"/>
                          <a:ea typeface="굴림체" charset="0"/>
                        </a:rPr>
                        <a:t>(</a:t>
                      </a:r>
                      <a:r>
                        <a:rPr kumimoji="1" lang="ko-KR" altLang="en-US" sz="1200" b="1" i="0" u="none" strike="noStrike" cap="none" normalizeH="0" baseline="0" dirty="0" smtClean="0">
                          <a:ln>
                            <a:noFill/>
                          </a:ln>
                          <a:solidFill>
                            <a:srgbClr val="000000"/>
                          </a:solidFill>
                          <a:effectLst/>
                          <a:latin typeface="굴림체" charset="0"/>
                          <a:ea typeface="굴림체" charset="0"/>
                        </a:rPr>
                        <a:t>변호사</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공인회계사</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심리치료사</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재무설계사</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일반경영자</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컨설턴트</a:t>
                      </a:r>
                      <a:r>
                        <a:rPr kumimoji="1" lang="en-US" altLang="ko-KR" sz="1200" b="1" i="0" u="none" strike="noStrike" cap="none" normalizeH="0" baseline="0" dirty="0" smtClean="0">
                          <a:ln>
                            <a:noFill/>
                          </a:ln>
                          <a:solidFill>
                            <a:srgbClr val="000000"/>
                          </a:solidFill>
                          <a:effectLst/>
                          <a:latin typeface="굴림체" charset="0"/>
                          <a:ea typeface="굴림체" charset="0"/>
                        </a:rPr>
                        <a:t>)</a:t>
                      </a:r>
                      <a:r>
                        <a:rPr kumimoji="1" lang="ko-KR" altLang="en-US" sz="1200" b="1" i="0" u="none" strike="noStrike" cap="none" normalizeH="0" baseline="0" dirty="0" smtClean="0">
                          <a:ln>
                            <a:noFill/>
                          </a:ln>
                          <a:solidFill>
                            <a:srgbClr val="000000"/>
                          </a:solidFill>
                          <a:effectLst/>
                          <a:latin typeface="굴림체" charset="0"/>
                          <a:ea typeface="굴림체" charset="0"/>
                        </a:rPr>
                        <a:t>의 시대</a:t>
                      </a:r>
                      <a:r>
                        <a:rPr kumimoji="1" lang="en-US" altLang="ko-KR" sz="1200" b="1" i="0" u="none" strike="noStrike" cap="none" normalizeH="0" baseline="0" dirty="0" smtClean="0">
                          <a:ln>
                            <a:noFill/>
                          </a:ln>
                          <a:solidFill>
                            <a:srgbClr val="000000"/>
                          </a:solidFill>
                          <a:effectLst/>
                          <a:latin typeface="굴림체" charset="0"/>
                          <a:ea typeface="굴림체" charset="0"/>
                        </a:rPr>
                        <a:t> </a:t>
                      </a: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주로 책을 통한 교육</a:t>
                      </a:r>
                      <a:r>
                        <a:rPr kumimoji="1" lang="en-US" altLang="ko-KR" sz="1200" b="1" i="0" u="none" strike="noStrike" cap="none" normalizeH="0" baseline="0" dirty="0" smtClean="0">
                          <a:ln>
                            <a:noFill/>
                          </a:ln>
                          <a:solidFill>
                            <a:srgbClr val="000000"/>
                          </a:solidFill>
                          <a:effectLst/>
                          <a:latin typeface="굴림체" charset="0"/>
                          <a:ea typeface="굴림체" charset="0"/>
                        </a:rPr>
                        <a:t>(</a:t>
                      </a:r>
                      <a:r>
                        <a:rPr kumimoji="1" lang="ko-KR" altLang="en-US" sz="1200" b="1" i="0" u="none" strike="noStrike" cap="none" normalizeH="0" baseline="0" dirty="0" smtClean="0">
                          <a:ln>
                            <a:noFill/>
                          </a:ln>
                          <a:solidFill>
                            <a:srgbClr val="000000"/>
                          </a:solidFill>
                          <a:effectLst/>
                          <a:latin typeface="굴림체" charset="0"/>
                          <a:ea typeface="굴림체" charset="0"/>
                        </a:rPr>
                        <a:t>오너와 잠재적인 후계자를 협회에서</a:t>
                      </a:r>
                      <a:r>
                        <a:rPr kumimoji="1" lang="en-US" altLang="ko-KR" sz="1200" b="1" i="0" u="none" strike="noStrike" cap="none" normalizeH="0" baseline="0" dirty="0" smtClean="0">
                          <a:ln>
                            <a:noFill/>
                          </a:ln>
                          <a:solidFill>
                            <a:srgbClr val="000000"/>
                          </a:solidFill>
                          <a:effectLst/>
                          <a:latin typeface="굴림체" charset="0"/>
                          <a:ea typeface="굴림체" charset="0"/>
                        </a:rPr>
                        <a:t>)</a:t>
                      </a:r>
                      <a:endParaRPr kumimoji="1" lang="ko-KR" altLang="en-US"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저서</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err="1" smtClean="0">
                          <a:ln>
                            <a:noFill/>
                          </a:ln>
                          <a:solidFill>
                            <a:srgbClr val="000000"/>
                          </a:solidFill>
                          <a:effectLst/>
                          <a:latin typeface="굴림체" charset="0"/>
                          <a:ea typeface="굴림체" charset="0"/>
                        </a:rPr>
                        <a:t>레온</a:t>
                      </a:r>
                      <a:r>
                        <a:rPr kumimoji="1" lang="ko-KR" altLang="en-US"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err="1" smtClean="0">
                          <a:ln>
                            <a:noFill/>
                          </a:ln>
                          <a:solidFill>
                            <a:srgbClr val="000000"/>
                          </a:solidFill>
                          <a:effectLst/>
                          <a:latin typeface="굴림체" charset="0"/>
                          <a:ea typeface="굴림체" charset="0"/>
                        </a:rPr>
                        <a:t>단코</a:t>
                      </a:r>
                      <a:r>
                        <a:rPr kumimoji="1" lang="ko-KR" altLang="en-US" sz="1200" b="1" i="0" u="none" strike="noStrike" cap="none" normalizeH="0" baseline="0" dirty="0" smtClean="0">
                          <a:ln>
                            <a:noFill/>
                          </a:ln>
                          <a:solidFill>
                            <a:srgbClr val="000000"/>
                          </a:solidFill>
                          <a:effectLst/>
                          <a:latin typeface="굴림체" charset="0"/>
                          <a:ea typeface="굴림체" charset="0"/>
                        </a:rPr>
                        <a:t>(Leon Danco</a:t>
                      </a:r>
                      <a:r>
                        <a:rPr kumimoji="1" lang="en-US" altLang="ko-KR" sz="1200" b="1" i="0" u="none" strike="noStrike" cap="none" normalizeH="0" baseline="0" dirty="0" smtClean="0">
                          <a:ln>
                            <a:noFill/>
                          </a:ln>
                          <a:solidFill>
                            <a:srgbClr val="000000"/>
                          </a:solidFill>
                          <a:effectLst/>
                          <a:latin typeface="굴림체" charset="0"/>
                          <a:ea typeface="굴림체" charset="0"/>
                        </a:rPr>
                        <a:t>, 1975</a:t>
                      </a:r>
                      <a:r>
                        <a:rPr kumimoji="1" lang="ko-KR" altLang="en-US" sz="1200" b="1" i="0" u="none" strike="noStrike" cap="none" normalizeH="0" baseline="0" dirty="0" smtClean="0">
                          <a:ln>
                            <a:noFill/>
                          </a:ln>
                          <a:solidFill>
                            <a:srgbClr val="000000"/>
                          </a:solidFill>
                          <a:effectLst/>
                          <a:latin typeface="굴림체" charset="0"/>
                          <a:ea typeface="굴림체" charset="0"/>
                        </a:rPr>
                        <a:t>년)</a:t>
                      </a:r>
                      <a:r>
                        <a:rPr kumimoji="1" lang="en-US" altLang="ko-KR" sz="1200" b="1" i="0" u="none" strike="noStrike" cap="none" normalizeH="0" baseline="0" dirty="0" smtClean="0">
                          <a:ln>
                            <a:noFill/>
                          </a:ln>
                          <a:solidFill>
                            <a:srgbClr val="000000"/>
                          </a:solidFill>
                          <a:effectLst/>
                          <a:latin typeface="굴림체" charset="0"/>
                          <a:ea typeface="굴림체" charset="0"/>
                        </a:rPr>
                        <a:t>-</a:t>
                      </a:r>
                      <a:r>
                        <a:rPr kumimoji="1" lang="ko-KR" altLang="en-US" sz="1200" b="1" i="0" u="none" strike="noStrike" cap="none" normalizeH="0" baseline="0" dirty="0" smtClean="0">
                          <a:ln>
                            <a:noFill/>
                          </a:ln>
                          <a:solidFill>
                            <a:srgbClr val="000000"/>
                          </a:solidFill>
                          <a:effectLst/>
                          <a:latin typeface="굴림체" charset="0"/>
                          <a:ea typeface="굴림체" charset="0"/>
                        </a:rPr>
                        <a:t> “Beyond Survival”</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가족기업연구의 실질적인 출발점</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2"/>
                  </a:ext>
                </a:extLst>
              </a:tr>
              <a:tr h="1156757">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en-US" altLang="ko-KR" sz="1200" b="1" i="0" u="none" strike="noStrike" cap="none" normalizeH="0" baseline="0" smtClean="0">
                          <a:ln>
                            <a:noFill/>
                          </a:ln>
                          <a:solidFill>
                            <a:srgbClr val="000000"/>
                          </a:solidFill>
                          <a:effectLst/>
                          <a:latin typeface="굴림체" charset="0"/>
                          <a:ea typeface="굴림체" charset="0"/>
                        </a:rPr>
                        <a:t>1980</a:t>
                      </a:r>
                      <a:r>
                        <a:rPr kumimoji="1" lang="ko-KR" altLang="en-US" sz="1200" b="1" i="0" u="none" strike="noStrike" cap="none" normalizeH="0" baseline="0" smtClean="0">
                          <a:ln>
                            <a:noFill/>
                          </a:ln>
                          <a:solidFill>
                            <a:srgbClr val="000000"/>
                          </a:solidFill>
                          <a:effectLst/>
                          <a:latin typeface="굴림체" charset="0"/>
                          <a:ea typeface="굴림체" charset="0"/>
                        </a:rPr>
                        <a:t>년대 </a:t>
                      </a:r>
                    </a:p>
                  </a:txBody>
                  <a:tcPr marL="91423" marR="91423" marT="45706" marB="45706"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R="0" lvl="0" indent="0" algn="ctr" defTabSz="914400" rtl="0" eaLnBrk="1" fontAlgn="base" latinLnBrk="1" hangingPunct="1">
                        <a:spcBef>
                          <a:spcPct val="20000"/>
                        </a:spcBef>
                        <a:spcAft>
                          <a:spcPct val="0"/>
                        </a:spcAft>
                        <a:buClrTx/>
                        <a:buSzTx/>
                        <a:buFont typeface="Arial" charset="0"/>
                        <a:buNone/>
                      </a:pPr>
                      <a:r>
                        <a:rPr kumimoji="1" lang="ko-KR" altLang="en-US" sz="1200" b="1" i="0" u="none" strike="noStrike" cap="none" normalizeH="0" baseline="0" dirty="0" smtClean="0">
                          <a:ln>
                            <a:noFill/>
                          </a:ln>
                          <a:solidFill>
                            <a:srgbClr val="FF0000"/>
                          </a:solidFill>
                          <a:effectLst/>
                          <a:latin typeface="굴림체" charset="0"/>
                          <a:ea typeface="굴림체" charset="0"/>
                        </a:rPr>
                        <a:t>제도화의 시대</a:t>
                      </a:r>
                      <a:endParaRPr kumimoji="1" lang="en-US" altLang="ko-KR" sz="1200" b="1" i="0" u="none" strike="noStrike" cap="none" normalizeH="0" baseline="0" dirty="0" smtClean="0">
                        <a:ln>
                          <a:noFill/>
                        </a:ln>
                        <a:solidFill>
                          <a:srgbClr val="FF0000"/>
                        </a:solidFill>
                        <a:effectLst/>
                        <a:latin typeface="굴림체" charset="0"/>
                        <a:ea typeface="굴림체" charset="0"/>
                      </a:endParaRPr>
                    </a:p>
                    <a:p>
                      <a:pPr marR="0" lvl="0" indent="0" algn="ctr" defTabSz="914400" rtl="0" eaLnBrk="1" fontAlgn="base" latinLnBrk="1" hangingPunct="1">
                        <a:spcBef>
                          <a:spcPct val="20000"/>
                        </a:spcBef>
                        <a:spcAft>
                          <a:spcPct val="0"/>
                        </a:spcAft>
                        <a:buClrTx/>
                        <a:buSzTx/>
                        <a:buFont typeface="Arial" charset="0"/>
                        <a:buNone/>
                      </a:pPr>
                      <a:r>
                        <a:rPr kumimoji="1" lang="en-US" altLang="ko-KR" sz="1200" b="1" i="0" u="none" strike="noStrike" cap="none" normalizeH="0" baseline="0" dirty="0" smtClean="0">
                          <a:ln>
                            <a:noFill/>
                          </a:ln>
                          <a:solidFill>
                            <a:srgbClr val="FF0000"/>
                          </a:solidFill>
                          <a:effectLst/>
                          <a:latin typeface="굴림체" charset="0"/>
                          <a:ea typeface="굴림체" charset="0"/>
                        </a:rPr>
                        <a:t>(</a:t>
                      </a:r>
                      <a:r>
                        <a:rPr kumimoji="1" lang="ko-KR" altLang="en-US" sz="1200" b="1" i="0" u="none" strike="noStrike" cap="none" normalizeH="0" baseline="0" dirty="0" err="1" smtClean="0">
                          <a:ln>
                            <a:noFill/>
                          </a:ln>
                          <a:solidFill>
                            <a:srgbClr val="FF0000"/>
                          </a:solidFill>
                          <a:effectLst/>
                          <a:latin typeface="굴림체" charset="0"/>
                          <a:ea typeface="굴림체" charset="0"/>
                        </a:rPr>
                        <a:t>정착기</a:t>
                      </a:r>
                      <a:r>
                        <a:rPr kumimoji="1" lang="en-US" altLang="ko-KR" sz="1200" b="1" i="0" u="none" strike="noStrike" cap="none" normalizeH="0" baseline="0" dirty="0" smtClean="0">
                          <a:ln>
                            <a:noFill/>
                          </a:ln>
                          <a:solidFill>
                            <a:srgbClr val="FF0000"/>
                          </a:solidFill>
                          <a:effectLst/>
                          <a:latin typeface="굴림체" charset="0"/>
                          <a:ea typeface="굴림체" charset="0"/>
                        </a:rPr>
                        <a:t>)</a:t>
                      </a:r>
                      <a:r>
                        <a:rPr kumimoji="1" lang="ko-KR" altLang="en-US" sz="1200" b="1" i="0" u="none" strike="noStrike" cap="none" normalizeH="0" baseline="0" dirty="0" smtClean="0">
                          <a:ln>
                            <a:noFill/>
                          </a:ln>
                          <a:solidFill>
                            <a:srgbClr val="FF0000"/>
                          </a:solidFill>
                          <a:effectLst/>
                          <a:latin typeface="굴림체" charset="0"/>
                          <a:ea typeface="굴림체" charset="0"/>
                        </a:rPr>
                        <a:t> </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err="1" smtClean="0">
                          <a:ln>
                            <a:noFill/>
                          </a:ln>
                          <a:solidFill>
                            <a:srgbClr val="000000"/>
                          </a:solidFill>
                          <a:effectLst/>
                          <a:latin typeface="굴림체" charset="0"/>
                          <a:ea typeface="굴림체" charset="0"/>
                        </a:rPr>
                        <a:t>실무계</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가족기업 교육의 필요성 인식</a:t>
                      </a:r>
                      <a:endParaRPr kumimoji="1" lang="en-US" altLang="ko-KR"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학계</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오너를 </a:t>
                      </a:r>
                      <a:r>
                        <a:rPr kumimoji="1" lang="ko-KR" altLang="en-US" sz="1200" b="1" i="0" u="none" strike="noStrike" cap="none" normalizeH="0" baseline="0" dirty="0" err="1" smtClean="0">
                          <a:ln>
                            <a:noFill/>
                          </a:ln>
                          <a:solidFill>
                            <a:srgbClr val="000000"/>
                          </a:solidFill>
                          <a:effectLst/>
                          <a:latin typeface="굴림체" charset="0"/>
                          <a:ea typeface="굴림체" charset="0"/>
                        </a:rPr>
                        <a:t>실무계와</a:t>
                      </a:r>
                      <a:r>
                        <a:rPr kumimoji="1" lang="ko-KR" altLang="en-US" sz="1200" b="1" i="0" u="none" strike="noStrike" cap="none" normalizeH="0" baseline="0" dirty="0" smtClean="0">
                          <a:ln>
                            <a:noFill/>
                          </a:ln>
                          <a:solidFill>
                            <a:srgbClr val="000000"/>
                          </a:solidFill>
                          <a:effectLst/>
                          <a:latin typeface="굴림체" charset="0"/>
                          <a:ea typeface="굴림체" charset="0"/>
                        </a:rPr>
                        <a:t> 연합하여 도울 필요성 인식 </a:t>
                      </a:r>
                      <a:endParaRPr kumimoji="1" lang="en-US" altLang="ko-KR"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20000"/>
                        </a:spcBef>
                        <a:spcAft>
                          <a:spcPct val="0"/>
                        </a:spcAft>
                        <a:buClrTx/>
                        <a:buSzTx/>
                        <a:buFont typeface="Arial" charset="0"/>
                        <a:buChar char="•"/>
                      </a:pPr>
                      <a:r>
                        <a:rPr kumimoji="1" lang="en-US" altLang="ko-KR" sz="1200" b="1" i="0" u="none" strike="noStrike" cap="none" normalizeH="0" baseline="0" dirty="0" smtClean="0">
                          <a:ln>
                            <a:noFill/>
                          </a:ln>
                          <a:solidFill>
                            <a:srgbClr val="000000"/>
                          </a:solidFill>
                          <a:effectLst/>
                          <a:latin typeface="굴림체" charset="0"/>
                          <a:ea typeface="굴림체" charset="0"/>
                        </a:rPr>
                        <a:t>U-Pen, Organ State, Kennesaw State U. </a:t>
                      </a:r>
                      <a:r>
                        <a:rPr kumimoji="1" lang="ko-KR" altLang="en-US" sz="1200" b="1" i="0" u="none" strike="noStrike" cap="none" normalizeH="0" baseline="0" dirty="0" smtClean="0">
                          <a:ln>
                            <a:noFill/>
                          </a:ln>
                          <a:solidFill>
                            <a:srgbClr val="000000"/>
                          </a:solidFill>
                          <a:effectLst/>
                          <a:latin typeface="굴림체" charset="0"/>
                          <a:ea typeface="굴림체" charset="0"/>
                        </a:rPr>
                        <a:t>등에서</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가족기업 프로그램의 출현</a:t>
                      </a:r>
                    </a:p>
                    <a:p>
                      <a:pPr marL="285750" marR="0" lvl="0" indent="-285750" algn="l" defTabSz="914400" rtl="0" eaLnBrk="1" fontAlgn="base" latinLnBrk="1" hangingPunct="1">
                        <a:spcBef>
                          <a:spcPct val="20000"/>
                        </a:spcBef>
                        <a:spcAft>
                          <a:spcPct val="0"/>
                        </a:spcAft>
                        <a:buClrTx/>
                        <a:buSzTx/>
                        <a:buFont typeface="Arial" charset="0"/>
                        <a:buChar char="•"/>
                      </a:pPr>
                      <a:r>
                        <a:rPr kumimoji="1" lang="en-US" altLang="ko-KR" sz="1200" b="1" i="0" u="none" strike="noStrike" cap="none" normalizeH="0" baseline="0" dirty="0" smtClean="0">
                          <a:ln>
                            <a:noFill/>
                          </a:ln>
                          <a:solidFill>
                            <a:srgbClr val="000000"/>
                          </a:solidFill>
                          <a:effectLst/>
                          <a:latin typeface="굴림체" charset="0"/>
                          <a:ea typeface="굴림체" charset="0"/>
                        </a:rPr>
                        <a:t>“</a:t>
                      </a:r>
                      <a:r>
                        <a:rPr kumimoji="1" lang="ko-KR" altLang="en-US" sz="1200" b="1" i="0" u="none" strike="noStrike" cap="none" normalizeH="0" baseline="0" dirty="0" smtClean="0">
                          <a:ln>
                            <a:noFill/>
                          </a:ln>
                          <a:solidFill>
                            <a:srgbClr val="000000"/>
                          </a:solidFill>
                          <a:effectLst/>
                          <a:latin typeface="굴림체" charset="0"/>
                          <a:ea typeface="굴림체" charset="0"/>
                        </a:rPr>
                        <a:t>Organizational Dynamics(1983년, 12권1호)”가족기업과 관련 </a:t>
                      </a:r>
                      <a:r>
                        <a:rPr kumimoji="1" lang="ko-KR" altLang="en-US" sz="1200" b="1" i="0" u="none" strike="noStrike" cap="none" normalizeH="0" baseline="0" dirty="0" err="1" smtClean="0">
                          <a:ln>
                            <a:noFill/>
                          </a:ln>
                          <a:solidFill>
                            <a:srgbClr val="000000"/>
                          </a:solidFill>
                          <a:effectLst/>
                          <a:latin typeface="굴림체" charset="0"/>
                          <a:ea typeface="굴림체" charset="0"/>
                        </a:rPr>
                        <a:t>특별호</a:t>
                      </a:r>
                      <a:r>
                        <a:rPr kumimoji="1" lang="ko-KR" altLang="en-US" sz="1200" b="1" i="0" u="none" strike="noStrike" cap="none" normalizeH="0" baseline="0" dirty="0" smtClean="0">
                          <a:ln>
                            <a:noFill/>
                          </a:ln>
                          <a:solidFill>
                            <a:srgbClr val="000000"/>
                          </a:solidFill>
                          <a:effectLst/>
                          <a:latin typeface="굴림체" charset="0"/>
                          <a:ea typeface="굴림체" charset="0"/>
                        </a:rPr>
                        <a:t> 출간 </a:t>
                      </a:r>
                    </a:p>
                    <a:p>
                      <a:pPr marL="285750" marR="0" lvl="0" indent="-285750" algn="l" defTabSz="914400" rtl="0" eaLnBrk="1" fontAlgn="base" latinLnBrk="1" hangingPunct="1">
                        <a:spcBef>
                          <a:spcPct val="20000"/>
                        </a:spcBef>
                        <a:spcAft>
                          <a:spcPct val="0"/>
                        </a:spcAft>
                        <a:buClrTx/>
                        <a:buSzTx/>
                        <a:buFont typeface="Arial" charset="0"/>
                        <a:buChar char="•"/>
                      </a:pPr>
                      <a:r>
                        <a:rPr kumimoji="1" lang="en-US" altLang="ko-KR" sz="1200" b="1" i="0" u="none" strike="noStrike" cap="none" normalizeH="0" baseline="0" dirty="0" smtClean="0">
                          <a:ln>
                            <a:noFill/>
                          </a:ln>
                          <a:solidFill>
                            <a:srgbClr val="000000"/>
                          </a:solidFill>
                          <a:effectLst/>
                          <a:latin typeface="굴림체" charset="0"/>
                          <a:ea typeface="굴림체" charset="0"/>
                        </a:rPr>
                        <a:t>FFI</a:t>
                      </a:r>
                      <a:r>
                        <a:rPr kumimoji="1" lang="ko-KR" altLang="en-US" sz="1200" b="1" i="0" u="none" strike="noStrike" cap="none" normalizeH="0" baseline="0" dirty="0" smtClean="0">
                          <a:ln>
                            <a:noFill/>
                          </a:ln>
                          <a:solidFill>
                            <a:srgbClr val="000000"/>
                          </a:solidFill>
                          <a:effectLst/>
                          <a:latin typeface="굴림체" charset="0"/>
                          <a:ea typeface="굴림체" charset="0"/>
                        </a:rPr>
                        <a:t>의 “Family Business Review(1988년)”창간 </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3"/>
                  </a:ext>
                </a:extLst>
              </a:tr>
              <a:tr h="896091">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smtClean="0">
                          <a:ln>
                            <a:noFill/>
                          </a:ln>
                          <a:solidFill>
                            <a:srgbClr val="000000"/>
                          </a:solidFill>
                          <a:effectLst/>
                          <a:latin typeface="굴림체" charset="0"/>
                          <a:ea typeface="굴림체" charset="0"/>
                        </a:rPr>
                        <a:t>1990년대 이후</a:t>
                      </a:r>
                    </a:p>
                  </a:txBody>
                  <a:tcPr marL="91423" marR="91423" marT="45706" marB="45706"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R="0" lvl="0" indent="0" algn="ctr" defTabSz="914400" rtl="0" eaLnBrk="1" fontAlgn="base" latinLnBrk="1" hangingPunct="1">
                        <a:spcBef>
                          <a:spcPct val="20000"/>
                        </a:spcBef>
                        <a:spcAft>
                          <a:spcPct val="0"/>
                        </a:spcAft>
                        <a:buClrTx/>
                        <a:buSzTx/>
                        <a:buFont typeface="Arial" charset="0"/>
                        <a:buNone/>
                      </a:pPr>
                      <a:r>
                        <a:rPr kumimoji="1" lang="ko-KR" altLang="en-US" sz="1200" b="1" i="0" u="none" strike="noStrike" cap="none" normalizeH="0" baseline="0" dirty="0" smtClean="0">
                          <a:ln>
                            <a:noFill/>
                          </a:ln>
                          <a:solidFill>
                            <a:srgbClr val="FF0000"/>
                          </a:solidFill>
                          <a:effectLst/>
                          <a:latin typeface="굴림체" charset="0"/>
                          <a:ea typeface="굴림체" charset="0"/>
                        </a:rPr>
                        <a:t>성장기의 시대 </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가족기업 분야가 독자적인 학문영역으로 인정받게 된 시기</a:t>
                      </a:r>
                      <a:endParaRPr kumimoji="1" lang="en-US" altLang="ko-KR"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lnSpc>
                          <a:spcPct val="100000"/>
                        </a:lnSpc>
                        <a:spcBef>
                          <a:spcPct val="20000"/>
                        </a:spcBef>
                        <a:spcAft>
                          <a:spcPct val="0"/>
                        </a:spcAft>
                        <a:buClrTx/>
                        <a:buSzTx/>
                        <a:buFont typeface="Arial" charset="0"/>
                        <a:buChar char="•"/>
                        <a:tabLst/>
                        <a:defRPr/>
                      </a:pPr>
                      <a:r>
                        <a:rPr kumimoji="1" lang="en-US" altLang="ko-KR" sz="1200" b="1" i="0" u="none" strike="noStrike" cap="none" normalizeH="0" baseline="0" dirty="0" smtClean="0">
                          <a:ln>
                            <a:noFill/>
                          </a:ln>
                          <a:solidFill>
                            <a:srgbClr val="000000"/>
                          </a:solidFill>
                          <a:effectLst/>
                          <a:latin typeface="굴림체" charset="0"/>
                          <a:ea typeface="굴림체" charset="0"/>
                        </a:rPr>
                        <a:t>1994: </a:t>
                      </a:r>
                      <a:r>
                        <a:rPr kumimoji="1" lang="ko-KR" altLang="en-US" sz="1200" b="1" i="0" u="none" strike="noStrike" cap="none" normalizeH="0" baseline="0" dirty="0" smtClean="0">
                          <a:ln>
                            <a:noFill/>
                          </a:ln>
                          <a:solidFill>
                            <a:srgbClr val="000000"/>
                          </a:solidFill>
                          <a:effectLst/>
                          <a:latin typeface="굴림체" charset="0"/>
                          <a:ea typeface="굴림체" charset="0"/>
                        </a:rPr>
                        <a:t>중소기업학회의 가족기업분과 설치</a:t>
                      </a:r>
                      <a:r>
                        <a:rPr kumimoji="1" lang="en-US" altLang="ko-KR" sz="1200" b="1" i="0" u="none" strike="noStrike" cap="none" normalizeH="0" baseline="0" dirty="0" smtClean="0">
                          <a:ln>
                            <a:noFill/>
                          </a:ln>
                          <a:solidFill>
                            <a:srgbClr val="000000"/>
                          </a:solidFill>
                          <a:effectLst/>
                          <a:latin typeface="굴림체" charset="0"/>
                          <a:ea typeface="굴림체" charset="0"/>
                        </a:rPr>
                        <a:t>, 1997:</a:t>
                      </a:r>
                      <a:r>
                        <a:rPr kumimoji="1" lang="ko-KR" altLang="en-US" sz="1200" b="1" i="0" u="none" strike="noStrike" cap="none" normalizeH="0" baseline="0" dirty="0" smtClean="0">
                          <a:ln>
                            <a:noFill/>
                          </a:ln>
                          <a:solidFill>
                            <a:srgbClr val="000000"/>
                          </a:solidFill>
                          <a:effectLst/>
                          <a:latin typeface="굴림체" charset="0"/>
                          <a:ea typeface="굴림체" charset="0"/>
                        </a:rPr>
                        <a:t>전미기업 대상으로 첫 </a:t>
                      </a:r>
                      <a:r>
                        <a:rPr kumimoji="1" lang="ko-KR" altLang="en-US" sz="1200" b="1" i="0" u="none" strike="noStrike" cap="none" normalizeH="0" baseline="0" dirty="0" err="1" smtClean="0">
                          <a:ln>
                            <a:noFill/>
                          </a:ln>
                          <a:solidFill>
                            <a:srgbClr val="000000"/>
                          </a:solidFill>
                          <a:effectLst/>
                          <a:latin typeface="굴림체" charset="0"/>
                          <a:ea typeface="굴림체" charset="0"/>
                        </a:rPr>
                        <a:t>서베이</a:t>
                      </a:r>
                      <a:endParaRPr kumimoji="1" lang="en-US" altLang="ko-KR"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lnSpc>
                          <a:spcPct val="100000"/>
                        </a:lnSpc>
                        <a:spcBef>
                          <a:spcPct val="20000"/>
                        </a:spcBef>
                        <a:spcAft>
                          <a:spcPct val="0"/>
                        </a:spcAft>
                        <a:buClrTx/>
                        <a:buSzTx/>
                        <a:buFont typeface="Arial" charset="0"/>
                        <a:buChar char="•"/>
                        <a:tabLst/>
                        <a:defRPr/>
                      </a:pPr>
                      <a:r>
                        <a:rPr kumimoji="1" lang="ko-KR" altLang="en-US" sz="1200" b="1" i="0" u="none" strike="noStrike" cap="none" normalizeH="0" baseline="0" dirty="0" smtClean="0">
                          <a:ln>
                            <a:noFill/>
                          </a:ln>
                          <a:solidFill>
                            <a:srgbClr val="000000"/>
                          </a:solidFill>
                          <a:effectLst/>
                          <a:latin typeface="굴림체" charset="0"/>
                          <a:ea typeface="굴림체" charset="0"/>
                        </a:rPr>
                        <a:t>AMJ, AMR, Journal of Finance, Organizational Science</a:t>
                      </a:r>
                      <a:r>
                        <a:rPr kumimoji="1" lang="en-US" altLang="ko-KR" sz="1200" b="1" i="0" u="none" strike="noStrike" cap="none" normalizeH="0" baseline="0" dirty="0" smtClean="0">
                          <a:ln>
                            <a:noFill/>
                          </a:ln>
                          <a:solidFill>
                            <a:srgbClr val="000000"/>
                          </a:solidFill>
                          <a:effectLst/>
                          <a:latin typeface="굴림체" charset="0"/>
                          <a:ea typeface="굴림체" charset="0"/>
                        </a:rPr>
                        <a:t>, Entrepreneurship theory &amp; practice, JSBM</a:t>
                      </a:r>
                      <a:r>
                        <a:rPr kumimoji="1" lang="ko-KR" altLang="en-US" sz="1200" b="1" i="0" u="none" strike="noStrike" cap="none" normalizeH="0" baseline="0" dirty="0" smtClean="0">
                          <a:ln>
                            <a:noFill/>
                          </a:ln>
                          <a:solidFill>
                            <a:srgbClr val="000000"/>
                          </a:solidFill>
                          <a:effectLst/>
                          <a:latin typeface="굴림체" charset="0"/>
                          <a:ea typeface="굴림체" charset="0"/>
                        </a:rPr>
                        <a:t> 등 </a:t>
                      </a:r>
                      <a:r>
                        <a:rPr kumimoji="1" lang="ko-KR" altLang="en-US" sz="1200" b="1" i="0" u="none" strike="noStrike" cap="none" normalizeH="0" baseline="0" dirty="0" err="1" smtClean="0">
                          <a:ln>
                            <a:noFill/>
                          </a:ln>
                          <a:solidFill>
                            <a:srgbClr val="000000"/>
                          </a:solidFill>
                          <a:effectLst/>
                          <a:latin typeface="굴림체" charset="0"/>
                          <a:ea typeface="굴림체" charset="0"/>
                        </a:rPr>
                        <a:t>특별호</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출간</a:t>
                      </a:r>
                      <a:r>
                        <a:rPr kumimoji="1" lang="en-US" altLang="ko-KR" sz="1200" b="1" i="0" u="none" strike="noStrike" cap="none" normalizeH="0" baseline="0" dirty="0" smtClean="0">
                          <a:ln>
                            <a:noFill/>
                          </a:ln>
                          <a:solidFill>
                            <a:srgbClr val="000000"/>
                          </a:solidFill>
                          <a:effectLst/>
                          <a:latin typeface="굴림체" charset="0"/>
                          <a:ea typeface="굴림체" charset="0"/>
                        </a:rPr>
                        <a:t>: Family Business Review, SSCI </a:t>
                      </a:r>
                      <a:r>
                        <a:rPr kumimoji="1" lang="ko-KR" altLang="en-US" sz="1200" b="1" i="0" u="none" strike="noStrike" cap="none" normalizeH="0" baseline="0" dirty="0" smtClean="0">
                          <a:ln>
                            <a:noFill/>
                          </a:ln>
                          <a:solidFill>
                            <a:srgbClr val="000000"/>
                          </a:solidFill>
                          <a:effectLst/>
                          <a:latin typeface="굴림체" charset="0"/>
                          <a:ea typeface="굴림체" charset="0"/>
                        </a:rPr>
                        <a:t>등재</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4"/>
                  </a:ext>
                </a:extLst>
              </a:tr>
            </a:tbl>
          </a:graphicData>
        </a:graphic>
      </p:graphicFrame>
      <p:sp>
        <p:nvSpPr>
          <p:cNvPr id="8" name="矩形 7"/>
          <p:cNvSpPr/>
          <p:nvPr/>
        </p:nvSpPr>
        <p:spPr>
          <a:xfrm>
            <a:off x="755575" y="1351755"/>
            <a:ext cx="4752529" cy="430213"/>
          </a:xfrm>
          <a:prstGeom prst="rect">
            <a:avLst/>
          </a:prstGeom>
          <a:noFill/>
          <a:ln w="12700" cap="flat" cmpd="sng" algn="ctr">
            <a:noFill/>
            <a:prstDash val="solid"/>
            <a:miter lim="800000"/>
          </a:ln>
          <a:effectLst/>
        </p:spPr>
        <p:txBody>
          <a:bodyPr anchor="ctr"/>
          <a:lstStyle/>
          <a:p>
            <a:pPr marL="285750" marR="0" lvl="0" indent="-285750" algn="ctr" defTabSz="914400" eaLnBrk="1" fontAlgn="base" latinLnBrk="0" hangingPunct="1">
              <a:lnSpc>
                <a:spcPct val="100000"/>
              </a:lnSpc>
              <a:spcBef>
                <a:spcPct val="0"/>
              </a:spcBef>
              <a:spcAft>
                <a:spcPct val="0"/>
              </a:spcAft>
              <a:buClr>
                <a:srgbClr val="0000FF"/>
              </a:buClr>
              <a:buSzPct val="100000"/>
              <a:buFont typeface="Wingdings" panose="05000000000000000000" pitchFamily="2" charset="2"/>
              <a:buChar char="Ø"/>
              <a:tabLst/>
              <a:defRPr/>
            </a:pPr>
            <a:r>
              <a:rPr kumimoji="0" lang="ko-KR" altLang="en-US" sz="2400" i="0" u="none" strike="noStrike" kern="0" cap="none" spc="0" normalizeH="0" baseline="0" noProof="1">
                <a:ln>
                  <a:noFill/>
                </a:ln>
                <a:solidFill>
                  <a:srgbClr val="000000"/>
                </a:solidFill>
                <a:effectLst/>
                <a:uLnTx/>
                <a:uFillTx/>
                <a:latin typeface="HY울릉도M" charset="0"/>
                <a:ea typeface="HY울릉도M" charset="0"/>
                <a:cs typeface="+mn-cs"/>
              </a:rPr>
              <a:t>미국 가족기업 연구의 역사 </a:t>
            </a:r>
            <a:r>
              <a:rPr kumimoji="0" lang="ko-KR" altLang="en-US" sz="2400" i="0" u="none" strike="noStrike" kern="0" cap="none" spc="0" normalizeH="0" baseline="0" noProof="1">
                <a:ln>
                  <a:noFill/>
                </a:ln>
                <a:solidFill>
                  <a:srgbClr val="000000"/>
                </a:solidFill>
                <a:effectLst/>
                <a:uLnTx/>
                <a:uFillTx/>
                <a:latin typeface="굴림체" charset="0"/>
                <a:ea typeface="굴림체" charset="0"/>
                <a:cs typeface="+mn-cs"/>
              </a:rPr>
              <a:t> </a:t>
            </a:r>
          </a:p>
        </p:txBody>
      </p:sp>
    </p:spTree>
    <p:extLst>
      <p:ext uri="{BB962C8B-B14F-4D97-AF65-F5344CB8AC3E}">
        <p14:creationId xmlns:p14="http://schemas.microsoft.com/office/powerpoint/2010/main" val="1123754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fontScale="90000"/>
          </a:bodyPr>
          <a:lstStyle/>
          <a:p>
            <a:pPr algn="r"/>
            <a:r>
              <a:rPr lang="en-US" altLang="ko-KR" sz="3200" dirty="0" smtClean="0"/>
              <a:t>1. </a:t>
            </a:r>
            <a:r>
              <a:rPr lang="ko-KR" altLang="en-US" sz="3200" dirty="0" smtClean="0"/>
              <a:t>가족기업 연구의 역사와 경영이론</a:t>
            </a:r>
            <a:endParaRPr lang="ko-KR" altLang="en-US" sz="3200" dirty="0"/>
          </a:p>
        </p:txBody>
      </p:sp>
      <p:sp>
        <p:nvSpPr>
          <p:cNvPr id="5" name="직사각형 4"/>
          <p:cNvSpPr/>
          <p:nvPr/>
        </p:nvSpPr>
        <p:spPr>
          <a:xfrm>
            <a:off x="256365" y="801965"/>
            <a:ext cx="3539752" cy="461665"/>
          </a:xfrm>
          <a:prstGeom prst="rect">
            <a:avLst/>
          </a:prstGeom>
        </p:spPr>
        <p:txBody>
          <a:bodyPr wrap="none">
            <a:spAutoFit/>
          </a:bodyPr>
          <a:lstStyle/>
          <a:p>
            <a:r>
              <a:rPr lang="en-US" altLang="ko-KR" sz="2400" b="1" dirty="0" smtClean="0"/>
              <a:t>1. </a:t>
            </a:r>
            <a:r>
              <a:rPr lang="ko-KR" altLang="en-US" sz="2400" b="1" dirty="0" smtClean="0"/>
              <a:t>가족기업 연구의 역사</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sp>
        <p:nvSpPr>
          <p:cNvPr id="8" name="矩形 7"/>
          <p:cNvSpPr/>
          <p:nvPr/>
        </p:nvSpPr>
        <p:spPr>
          <a:xfrm>
            <a:off x="755575" y="1351755"/>
            <a:ext cx="4752529" cy="430213"/>
          </a:xfrm>
          <a:prstGeom prst="rect">
            <a:avLst/>
          </a:prstGeom>
          <a:noFill/>
          <a:ln w="12700" cap="flat" cmpd="sng" algn="ctr">
            <a:noFill/>
            <a:prstDash val="solid"/>
            <a:miter lim="800000"/>
          </a:ln>
          <a:effectLst/>
        </p:spPr>
        <p:txBody>
          <a:bodyPr anchor="ctr"/>
          <a:lstStyle/>
          <a:p>
            <a:pPr marL="285750" marR="0" lvl="0" indent="-285750" algn="ctr" defTabSz="914400" eaLnBrk="1" fontAlgn="base" latinLnBrk="0" hangingPunct="1">
              <a:lnSpc>
                <a:spcPct val="100000"/>
              </a:lnSpc>
              <a:spcBef>
                <a:spcPct val="0"/>
              </a:spcBef>
              <a:spcAft>
                <a:spcPct val="0"/>
              </a:spcAft>
              <a:buClr>
                <a:srgbClr val="0000FF"/>
              </a:buClr>
              <a:buSzPct val="100000"/>
              <a:buFont typeface="Wingdings" panose="05000000000000000000" pitchFamily="2" charset="2"/>
              <a:buChar char="Ø"/>
              <a:tabLst/>
              <a:defRPr/>
            </a:pPr>
            <a:r>
              <a:rPr kumimoji="0" lang="ko-KR" altLang="en-US" sz="2400" i="0" u="none" strike="noStrike" kern="0" cap="none" spc="0" normalizeH="0" baseline="0" noProof="1" smtClean="0">
                <a:ln>
                  <a:noFill/>
                </a:ln>
                <a:solidFill>
                  <a:srgbClr val="000000"/>
                </a:solidFill>
                <a:effectLst/>
                <a:uLnTx/>
                <a:uFillTx/>
                <a:latin typeface="HY울릉도M" charset="0"/>
                <a:ea typeface="HY울릉도M" charset="0"/>
                <a:cs typeface="+mn-cs"/>
              </a:rPr>
              <a:t>우리나라 </a:t>
            </a:r>
            <a:r>
              <a:rPr kumimoji="0" lang="ko-KR" altLang="en-US" sz="2400" i="0" u="none" strike="noStrike" kern="0" cap="none" spc="0" normalizeH="0" baseline="0" noProof="1">
                <a:ln>
                  <a:noFill/>
                </a:ln>
                <a:solidFill>
                  <a:srgbClr val="000000"/>
                </a:solidFill>
                <a:effectLst/>
                <a:uLnTx/>
                <a:uFillTx/>
                <a:latin typeface="HY울릉도M" charset="0"/>
                <a:ea typeface="HY울릉도M" charset="0"/>
                <a:cs typeface="+mn-cs"/>
              </a:rPr>
              <a:t>가족기업 연구의 역사 </a:t>
            </a:r>
            <a:r>
              <a:rPr kumimoji="0" lang="ko-KR" altLang="en-US" sz="2400" i="0" u="none" strike="noStrike" kern="0" cap="none" spc="0" normalizeH="0" baseline="0" noProof="1">
                <a:ln>
                  <a:noFill/>
                </a:ln>
                <a:solidFill>
                  <a:srgbClr val="000000"/>
                </a:solidFill>
                <a:effectLst/>
                <a:uLnTx/>
                <a:uFillTx/>
                <a:latin typeface="굴림체" charset="0"/>
                <a:ea typeface="굴림체" charset="0"/>
                <a:cs typeface="+mn-cs"/>
              </a:rPr>
              <a:t> </a:t>
            </a:r>
          </a:p>
        </p:txBody>
      </p:sp>
      <p:graphicFrame>
        <p:nvGraphicFramePr>
          <p:cNvPr id="7" name="Group 6"/>
          <p:cNvGraphicFramePr>
            <a:graphicFrameLocks noGrp="1"/>
          </p:cNvGraphicFramePr>
          <p:nvPr>
            <p:extLst>
              <p:ext uri="{D42A27DB-BD31-4B8C-83A1-F6EECF244321}">
                <p14:modId xmlns:p14="http://schemas.microsoft.com/office/powerpoint/2010/main" val="1101503784"/>
              </p:ext>
            </p:extLst>
          </p:nvPr>
        </p:nvGraphicFramePr>
        <p:xfrm>
          <a:off x="468313" y="2060575"/>
          <a:ext cx="8280400" cy="4110604"/>
        </p:xfrm>
        <a:graphic>
          <a:graphicData uri="http://schemas.openxmlformats.org/drawingml/2006/table">
            <a:tbl>
              <a:tblPr/>
              <a:tblGrid>
                <a:gridCol w="1641160">
                  <a:extLst>
                    <a:ext uri="{9D8B030D-6E8A-4147-A177-3AD203B41FA5}">
                      <a16:colId xmlns:a16="http://schemas.microsoft.com/office/drawing/2014/main" val="20000"/>
                    </a:ext>
                  </a:extLst>
                </a:gridCol>
                <a:gridCol w="6639240">
                  <a:extLst>
                    <a:ext uri="{9D8B030D-6E8A-4147-A177-3AD203B41FA5}">
                      <a16:colId xmlns:a16="http://schemas.microsoft.com/office/drawing/2014/main" val="20001"/>
                    </a:ext>
                  </a:extLst>
                </a:gridCol>
              </a:tblGrid>
              <a:tr h="506847">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smtClean="0">
                          <a:ln>
                            <a:noFill/>
                          </a:ln>
                          <a:solidFill>
                            <a:srgbClr val="000000"/>
                          </a:solidFill>
                          <a:effectLst/>
                          <a:latin typeface="굴림" pitchFamily="50" charset="-127"/>
                          <a:ea typeface="굴림" pitchFamily="50" charset="-127"/>
                        </a:rPr>
                        <a:t>발전 시기</a:t>
                      </a:r>
                    </a:p>
                  </a:txBody>
                  <a:tcPr marL="91434" marR="91434" marT="45731" marB="45731"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smtClean="0">
                          <a:ln>
                            <a:noFill/>
                          </a:ln>
                          <a:solidFill>
                            <a:srgbClr val="000000"/>
                          </a:solidFill>
                          <a:effectLst/>
                          <a:latin typeface="굴림" pitchFamily="50" charset="-127"/>
                          <a:ea typeface="굴림" pitchFamily="50" charset="-127"/>
                        </a:rPr>
                        <a:t>발전 현황 </a:t>
                      </a:r>
                    </a:p>
                  </a:txBody>
                  <a:tcPr marL="91434" marR="91434" marT="45731" marB="45731"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0000"/>
                  </a:ext>
                </a:extLst>
              </a:tr>
              <a:tr h="861667">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en-US" altLang="ko-KR" sz="1200" b="1" i="0" u="none" strike="noStrike" cap="none" normalizeH="0" baseline="0" smtClean="0">
                          <a:ln>
                            <a:noFill/>
                          </a:ln>
                          <a:solidFill>
                            <a:srgbClr val="000000"/>
                          </a:solidFill>
                          <a:effectLst/>
                          <a:latin typeface="굴림체" charset="0"/>
                          <a:ea typeface="굴림체" charset="0"/>
                        </a:rPr>
                        <a:t>1980</a:t>
                      </a:r>
                      <a:r>
                        <a:rPr kumimoji="1" lang="ko-KR" altLang="en-US" sz="1200" b="1" i="0" u="none" strike="noStrike" cap="none" normalizeH="0" baseline="0" smtClean="0">
                          <a:ln>
                            <a:noFill/>
                          </a:ln>
                          <a:solidFill>
                            <a:srgbClr val="000000"/>
                          </a:solidFill>
                          <a:effectLst/>
                          <a:latin typeface="굴림체" charset="0"/>
                          <a:ea typeface="굴림체" charset="0"/>
                        </a:rPr>
                        <a:t>년대</a:t>
                      </a:r>
                      <a:r>
                        <a:rPr kumimoji="1" lang="en-US" altLang="ko-KR" sz="1200" b="1" i="0" u="none" strike="noStrike" cap="none" normalizeH="0" baseline="0" smtClean="0">
                          <a:ln>
                            <a:noFill/>
                          </a:ln>
                          <a:solidFill>
                            <a:srgbClr val="000000"/>
                          </a:solidFill>
                          <a:effectLst/>
                          <a:latin typeface="굴림체" charset="0"/>
                          <a:ea typeface="굴림체" charset="0"/>
                        </a:rPr>
                        <a:t>-1990</a:t>
                      </a:r>
                      <a:r>
                        <a:rPr kumimoji="1" lang="ko-KR" altLang="en-US" sz="1200" b="1" i="0" u="none" strike="noStrike" cap="none" normalizeH="0" baseline="0" smtClean="0">
                          <a:ln>
                            <a:noFill/>
                          </a:ln>
                          <a:solidFill>
                            <a:srgbClr val="000000"/>
                          </a:solidFill>
                          <a:effectLst/>
                          <a:latin typeface="굴림체" charset="0"/>
                          <a:ea typeface="굴림체" charset="0"/>
                        </a:rPr>
                        <a:t>년대  </a:t>
                      </a:r>
                    </a:p>
                  </a:txBody>
                  <a:tcPr marL="91434" marR="91434" marT="45731" marB="45731"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박기동(1981)</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en-US" altLang="ko-KR" sz="1200" b="1" i="0" u="none" strike="noStrike" cap="none" normalizeH="0" baseline="0" dirty="0" err="1" smtClean="0">
                          <a:ln>
                            <a:noFill/>
                          </a:ln>
                          <a:solidFill>
                            <a:srgbClr val="000000"/>
                          </a:solidFill>
                          <a:effectLst/>
                          <a:latin typeface="굴림체" charset="0"/>
                          <a:ea typeface="굴림체" charset="0"/>
                        </a:rPr>
                        <a:t>가족기업</a:t>
                      </a:r>
                      <a:r>
                        <a:rPr kumimoji="1" lang="ko-KR" altLang="en-US" sz="1200" b="1" i="0" u="none" strike="noStrike" cap="none" normalizeH="0" baseline="0" dirty="0" smtClean="0">
                          <a:ln>
                            <a:noFill/>
                          </a:ln>
                          <a:solidFill>
                            <a:srgbClr val="000000"/>
                          </a:solidFill>
                          <a:effectLst/>
                          <a:latin typeface="굴림체" charset="0"/>
                          <a:ea typeface="굴림체" charset="0"/>
                        </a:rPr>
                        <a:t>을 부정적인 관점에서 본 초기 연구</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박사학위논문</a:t>
                      </a:r>
                      <a:endParaRPr kumimoji="1" lang="en-US" altLang="ko-KR"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신유근</a:t>
                      </a:r>
                      <a:r>
                        <a:rPr kumimoji="1" lang="en-US" altLang="ko-KR" sz="1200" b="1" i="0" u="none" strike="noStrike" cap="none" normalizeH="0" baseline="0" dirty="0" smtClean="0">
                          <a:ln>
                            <a:noFill/>
                          </a:ln>
                          <a:solidFill>
                            <a:srgbClr val="000000"/>
                          </a:solidFill>
                          <a:effectLst/>
                          <a:latin typeface="굴림체" charset="0"/>
                          <a:ea typeface="굴림체" charset="0"/>
                        </a:rPr>
                        <a:t>(1984), </a:t>
                      </a:r>
                      <a:r>
                        <a:rPr kumimoji="1" lang="ko-KR" altLang="en-US" sz="1200" b="1" i="0" u="none" strike="noStrike" cap="none" normalizeH="0" baseline="0" dirty="0" smtClean="0">
                          <a:ln>
                            <a:noFill/>
                          </a:ln>
                          <a:solidFill>
                            <a:srgbClr val="000000"/>
                          </a:solidFill>
                          <a:effectLst/>
                          <a:latin typeface="굴림체" charset="0"/>
                          <a:ea typeface="굴림체" charset="0"/>
                        </a:rPr>
                        <a:t>김성철</a:t>
                      </a:r>
                      <a:r>
                        <a:rPr kumimoji="1" lang="en-US" altLang="ko-KR" sz="1200" b="1" i="0" u="none" strike="noStrike" cap="none" normalizeH="0" baseline="0" dirty="0" smtClean="0">
                          <a:ln>
                            <a:noFill/>
                          </a:ln>
                          <a:solidFill>
                            <a:srgbClr val="000000"/>
                          </a:solidFill>
                          <a:effectLst/>
                          <a:latin typeface="굴림체" charset="0"/>
                          <a:ea typeface="굴림체" charset="0"/>
                        </a:rPr>
                        <a:t>(1989), </a:t>
                      </a:r>
                      <a:r>
                        <a:rPr kumimoji="1" lang="ko-KR" altLang="en-US" sz="1200" b="1" i="0" u="none" strike="noStrike" cap="none" normalizeH="0" baseline="0" dirty="0" smtClean="0">
                          <a:ln>
                            <a:noFill/>
                          </a:ln>
                          <a:solidFill>
                            <a:srgbClr val="000000"/>
                          </a:solidFill>
                          <a:effectLst/>
                          <a:latin typeface="굴림체" charset="0"/>
                          <a:ea typeface="굴림체" charset="0"/>
                        </a:rPr>
                        <a:t>곽수일</a:t>
                      </a:r>
                      <a:r>
                        <a:rPr kumimoji="1" lang="en-US" altLang="ko-KR" sz="1200" b="1" i="0" u="none" strike="noStrike" cap="none" normalizeH="0" baseline="0" dirty="0" smtClean="0">
                          <a:ln>
                            <a:noFill/>
                          </a:ln>
                          <a:solidFill>
                            <a:srgbClr val="000000"/>
                          </a:solidFill>
                          <a:effectLst/>
                          <a:latin typeface="굴림체" charset="0"/>
                          <a:ea typeface="굴림체" charset="0"/>
                        </a:rPr>
                        <a:t>(1990)</a:t>
                      </a:r>
                      <a:r>
                        <a:rPr kumimoji="1" lang="ko-KR" altLang="en-US" sz="1200" b="1" i="0" u="none" strike="noStrike" cap="none" normalizeH="0" baseline="0" dirty="0" smtClean="0">
                          <a:ln>
                            <a:noFill/>
                          </a:ln>
                          <a:solidFill>
                            <a:srgbClr val="000000"/>
                          </a:solidFill>
                          <a:effectLst/>
                          <a:latin typeface="굴림체" charset="0"/>
                          <a:ea typeface="굴림체" charset="0"/>
                        </a:rPr>
                        <a:t>의 연구</a:t>
                      </a:r>
                      <a:endParaRPr kumimoji="1" lang="en-US" altLang="ko-KR"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en-US" altLang="ko-KR" sz="1200" b="1" i="0" u="none" strike="noStrike" cap="none" normalizeH="0" baseline="0" dirty="0" err="1" smtClean="0">
                          <a:ln>
                            <a:noFill/>
                          </a:ln>
                          <a:solidFill>
                            <a:srgbClr val="000000"/>
                          </a:solidFill>
                          <a:effectLst/>
                          <a:latin typeface="굴림체" charset="0"/>
                          <a:ea typeface="굴림체" charset="0"/>
                        </a:rPr>
                        <a:t>김지희</a:t>
                      </a:r>
                      <a:r>
                        <a:rPr kumimoji="1" lang="en-US" altLang="ko-KR" sz="1200" b="1" i="0" u="none" strike="noStrike" cap="none" normalizeH="0" baseline="0" dirty="0" smtClean="0">
                          <a:ln>
                            <a:noFill/>
                          </a:ln>
                          <a:solidFill>
                            <a:srgbClr val="000000"/>
                          </a:solidFill>
                          <a:effectLst/>
                          <a:latin typeface="굴림체" charset="0"/>
                          <a:ea typeface="굴림체" charset="0"/>
                        </a:rPr>
                        <a:t>(1999), </a:t>
                      </a:r>
                      <a:r>
                        <a:rPr kumimoji="1" lang="en-US" altLang="ko-KR" sz="1200" b="1" i="0" u="none" strike="noStrike" cap="none" normalizeH="0" baseline="0" dirty="0" err="1" smtClean="0">
                          <a:ln>
                            <a:noFill/>
                          </a:ln>
                          <a:solidFill>
                            <a:srgbClr val="000000"/>
                          </a:solidFill>
                          <a:effectLst/>
                          <a:latin typeface="굴림체" charset="0"/>
                          <a:ea typeface="굴림체" charset="0"/>
                        </a:rPr>
                        <a:t>남영호</a:t>
                      </a:r>
                      <a:r>
                        <a:rPr kumimoji="1" lang="en-US" altLang="ko-KR" sz="1200" b="1" i="0" u="none" strike="noStrike" cap="none" normalizeH="0" baseline="0" dirty="0" smtClean="0">
                          <a:ln>
                            <a:noFill/>
                          </a:ln>
                          <a:solidFill>
                            <a:srgbClr val="000000"/>
                          </a:solidFill>
                          <a:effectLst/>
                          <a:latin typeface="굴림체" charset="0"/>
                          <a:ea typeface="굴림체" charset="0"/>
                        </a:rPr>
                        <a:t>(1999)</a:t>
                      </a:r>
                      <a:r>
                        <a:rPr kumimoji="1" lang="ko-KR" altLang="en-US" sz="1200" b="1" i="0" u="none" strike="noStrike" cap="none" normalizeH="0" baseline="0" dirty="0" smtClean="0">
                          <a:ln>
                            <a:noFill/>
                          </a:ln>
                          <a:solidFill>
                            <a:srgbClr val="000000"/>
                          </a:solidFill>
                          <a:effectLst/>
                          <a:latin typeface="굴림체" charset="0"/>
                          <a:ea typeface="굴림체" charset="0"/>
                        </a:rPr>
                        <a:t>의 연구</a:t>
                      </a:r>
                      <a:endParaRPr kumimoji="1" lang="en-US" altLang="ko-KR" sz="1200" b="1" i="0" u="none" strike="noStrike" cap="none" normalizeH="0" baseline="0" dirty="0" smtClean="0">
                        <a:ln>
                          <a:noFill/>
                        </a:ln>
                        <a:solidFill>
                          <a:srgbClr val="000000"/>
                        </a:solidFill>
                        <a:effectLst/>
                        <a:latin typeface="굴림체" charset="0"/>
                        <a:ea typeface="굴림체" charset="0"/>
                      </a:endParaRPr>
                    </a:p>
                  </a:txBody>
                  <a:tcPr marL="91434" marR="91434" marT="45731" marB="45731"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1"/>
                  </a:ext>
                </a:extLst>
              </a:tr>
              <a:tr h="1224164">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en-US" altLang="ko-KR" sz="1200" b="1" i="0" u="none" strike="noStrike" cap="none" normalizeH="0" baseline="0" dirty="0" smtClean="0">
                          <a:ln>
                            <a:noFill/>
                          </a:ln>
                          <a:solidFill>
                            <a:srgbClr val="000000"/>
                          </a:solidFill>
                          <a:effectLst/>
                          <a:latin typeface="굴림체" charset="0"/>
                          <a:ea typeface="굴림체" charset="0"/>
                        </a:rPr>
                        <a:t>2000</a:t>
                      </a:r>
                      <a:r>
                        <a:rPr kumimoji="1" lang="ko-KR" altLang="en-US" sz="1200" b="1" i="0" u="none" strike="noStrike" cap="none" normalizeH="0" baseline="0" dirty="0" smtClean="0">
                          <a:ln>
                            <a:noFill/>
                          </a:ln>
                          <a:solidFill>
                            <a:srgbClr val="000000"/>
                          </a:solidFill>
                          <a:effectLst/>
                          <a:latin typeface="굴림체" charset="0"/>
                          <a:ea typeface="굴림체" charset="0"/>
                        </a:rPr>
                        <a:t>년대 </a:t>
                      </a:r>
                    </a:p>
                  </a:txBody>
                  <a:tcPr marL="91434" marR="91434" marT="45731" marB="45731"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남영호</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번역서(2000) 출간, 다수 논문 발표(2000</a:t>
                      </a:r>
                      <a:r>
                        <a:rPr kumimoji="1" lang="en-US" altLang="ko-KR" sz="1200" b="1" i="0" u="none" strike="noStrike" cap="none" normalizeH="0" baseline="0" dirty="0" smtClean="0">
                          <a:ln>
                            <a:noFill/>
                          </a:ln>
                          <a:solidFill>
                            <a:srgbClr val="000000"/>
                          </a:solidFill>
                          <a:effectLst/>
                          <a:latin typeface="굴림체" charset="0"/>
                          <a:ea typeface="굴림체" charset="0"/>
                        </a:rPr>
                        <a:t>, 2007</a:t>
                      </a:r>
                      <a:r>
                        <a:rPr kumimoji="1" lang="ko-KR" altLang="en-US" sz="1200" b="1" i="0" u="none" strike="noStrike" cap="none" normalizeH="0" baseline="0" dirty="0" smtClean="0">
                          <a:ln>
                            <a:noFill/>
                          </a:ln>
                          <a:solidFill>
                            <a:srgbClr val="000000"/>
                          </a:solidFill>
                          <a:effectLst/>
                          <a:latin typeface="굴림체" charset="0"/>
                          <a:ea typeface="굴림체" charset="0"/>
                        </a:rPr>
                        <a:t>), 저서 </a:t>
                      </a:r>
                      <a:r>
                        <a:rPr kumimoji="1" lang="ko-KR" altLang="en-US" sz="1200" b="1" i="0" u="none" strike="noStrike" cap="none" normalizeH="0" baseline="0" dirty="0" err="1" smtClean="0">
                          <a:ln>
                            <a:noFill/>
                          </a:ln>
                          <a:solidFill>
                            <a:srgbClr val="000000"/>
                          </a:solidFill>
                          <a:effectLst/>
                          <a:latin typeface="굴림체" charset="0"/>
                          <a:ea typeface="굴림체" charset="0"/>
                        </a:rPr>
                        <a:t>가족기업론</a:t>
                      </a:r>
                      <a:r>
                        <a:rPr kumimoji="1" lang="ko-KR" altLang="en-US" sz="1200" b="1" i="0" u="none" strike="noStrike" cap="none" normalizeH="0" baseline="0" dirty="0" smtClean="0">
                          <a:ln>
                            <a:noFill/>
                          </a:ln>
                          <a:solidFill>
                            <a:srgbClr val="000000"/>
                          </a:solidFill>
                          <a:effectLst/>
                          <a:latin typeface="굴림체" charset="0"/>
                          <a:ea typeface="굴림체" charset="0"/>
                        </a:rPr>
                        <a:t>(2008) 출간</a:t>
                      </a: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이장우 외(2007)</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조병선 외(2007)</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심상규 외(2008) 논문 발표</a:t>
                      </a:r>
                      <a:endParaRPr kumimoji="1" lang="en-US" altLang="ko-KR"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한국가족자원경영학회</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대한가정학회</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재택근무</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소기업의 관점에서 고찰</a:t>
                      </a:r>
                      <a:endParaRPr kumimoji="1" lang="en-US" altLang="ko-KR"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한국중소기업학회</a:t>
                      </a:r>
                      <a:r>
                        <a:rPr kumimoji="1" lang="en-US" altLang="ko-KR" sz="1200" b="1" i="0" u="none" strike="noStrike" cap="none" normalizeH="0" baseline="0" dirty="0" smtClean="0">
                          <a:ln>
                            <a:noFill/>
                          </a:ln>
                          <a:solidFill>
                            <a:srgbClr val="000000"/>
                          </a:solidFill>
                          <a:effectLst/>
                          <a:latin typeface="굴림체" charset="0"/>
                          <a:ea typeface="굴림체" charset="0"/>
                        </a:rPr>
                        <a:t>(2007): </a:t>
                      </a:r>
                      <a:r>
                        <a:rPr kumimoji="1" lang="ko-KR" altLang="en-US" sz="1200" b="1" i="0" u="none" strike="noStrike" cap="none" normalizeH="0" baseline="0" dirty="0" smtClean="0">
                          <a:ln>
                            <a:noFill/>
                          </a:ln>
                          <a:solidFill>
                            <a:srgbClr val="000000"/>
                          </a:solidFill>
                          <a:effectLst/>
                          <a:latin typeface="굴림체" charset="0"/>
                          <a:ea typeface="굴림체" charset="0"/>
                        </a:rPr>
                        <a:t>승계관련 세제개편에 관한 국제세미나 개최</a:t>
                      </a:r>
                      <a:endParaRPr kumimoji="1" lang="en-US" altLang="ko-KR"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중소기업청 가업승계지원센터 개소</a:t>
                      </a:r>
                      <a:r>
                        <a:rPr kumimoji="1" lang="en-US" altLang="ko-KR" sz="1200" b="1" i="0" u="none" strike="noStrike" cap="none" normalizeH="0" baseline="0" dirty="0" smtClean="0">
                          <a:ln>
                            <a:noFill/>
                          </a:ln>
                          <a:solidFill>
                            <a:srgbClr val="000000"/>
                          </a:solidFill>
                          <a:effectLst/>
                          <a:latin typeface="굴림체" charset="0"/>
                          <a:ea typeface="굴림체" charset="0"/>
                        </a:rPr>
                        <a:t>(2008)</a:t>
                      </a:r>
                      <a:r>
                        <a:rPr kumimoji="1" lang="ko-KR" altLang="en-US" sz="1200" b="1" i="0" u="none" strike="noStrike" cap="none" normalizeH="0" baseline="0" dirty="0" smtClean="0">
                          <a:ln>
                            <a:noFill/>
                          </a:ln>
                          <a:solidFill>
                            <a:srgbClr val="000000"/>
                          </a:solidFill>
                          <a:effectLst/>
                          <a:latin typeface="굴림체" charset="0"/>
                          <a:ea typeface="굴림체" charset="0"/>
                        </a:rPr>
                        <a:t> </a:t>
                      </a:r>
                      <a:endParaRPr kumimoji="1" lang="en-US" altLang="ko-KR"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중소기업 가업상속에 대한 조세 부담 완화 법률 개정 시작</a:t>
                      </a:r>
                      <a:r>
                        <a:rPr kumimoji="1" lang="en-US" altLang="ko-KR" sz="1200" b="1" i="0" u="none" strike="noStrike" cap="none" normalizeH="0" baseline="0" dirty="0" smtClean="0">
                          <a:ln>
                            <a:noFill/>
                          </a:ln>
                          <a:solidFill>
                            <a:srgbClr val="000000"/>
                          </a:solidFill>
                          <a:effectLst/>
                          <a:latin typeface="굴림체" charset="0"/>
                          <a:ea typeface="굴림체" charset="0"/>
                        </a:rPr>
                        <a:t>(2007</a:t>
                      </a:r>
                      <a:r>
                        <a:rPr kumimoji="1" lang="ko-KR" altLang="en-US" sz="1200" b="1" i="0" u="none" strike="noStrike" cap="none" normalizeH="0" baseline="0" dirty="0" smtClean="0">
                          <a:ln>
                            <a:noFill/>
                          </a:ln>
                          <a:solidFill>
                            <a:srgbClr val="000000"/>
                          </a:solidFill>
                          <a:effectLst/>
                          <a:latin typeface="굴림체" charset="0"/>
                          <a:ea typeface="굴림체" charset="0"/>
                        </a:rPr>
                        <a:t>년 부터</a:t>
                      </a:r>
                      <a:r>
                        <a:rPr kumimoji="1" lang="en-US" altLang="ko-KR" sz="1200" b="1" i="0" u="none" strike="noStrike" cap="none" normalizeH="0" baseline="0" dirty="0" smtClean="0">
                          <a:ln>
                            <a:noFill/>
                          </a:ln>
                          <a:solidFill>
                            <a:srgbClr val="000000"/>
                          </a:solidFill>
                          <a:effectLst/>
                          <a:latin typeface="굴림체" charset="0"/>
                          <a:ea typeface="굴림체" charset="0"/>
                        </a:rPr>
                        <a:t>)</a:t>
                      </a:r>
                      <a:endParaRPr kumimoji="1" lang="ko-KR" altLang="en-US" sz="1200" b="1" i="0" u="none" strike="noStrike" cap="none" normalizeH="0" baseline="0" dirty="0" smtClean="0">
                        <a:ln>
                          <a:noFill/>
                        </a:ln>
                        <a:solidFill>
                          <a:srgbClr val="000000"/>
                        </a:solidFill>
                        <a:effectLst/>
                        <a:latin typeface="굴림체" charset="0"/>
                        <a:ea typeface="굴림체" charset="0"/>
                      </a:endParaRPr>
                    </a:p>
                  </a:txBody>
                  <a:tcPr marL="91434" marR="91434" marT="45731" marB="45731"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2"/>
                  </a:ext>
                </a:extLst>
              </a:tr>
              <a:tr h="1152235">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en-US" altLang="ko-KR" sz="1200" b="1" i="0" u="none" strike="noStrike" cap="none" normalizeH="0" baseline="0" dirty="0" smtClean="0">
                          <a:ln>
                            <a:noFill/>
                          </a:ln>
                          <a:solidFill>
                            <a:srgbClr val="000000"/>
                          </a:solidFill>
                          <a:effectLst/>
                          <a:latin typeface="굴림체" charset="0"/>
                          <a:ea typeface="굴림체" charset="0"/>
                        </a:rPr>
                        <a:t>2010</a:t>
                      </a:r>
                      <a:r>
                        <a:rPr kumimoji="1" lang="ko-KR" altLang="en-US" sz="1200" b="1" i="0" u="none" strike="noStrike" cap="none" normalizeH="0" baseline="0" dirty="0" smtClean="0">
                          <a:ln>
                            <a:noFill/>
                          </a:ln>
                          <a:solidFill>
                            <a:srgbClr val="000000"/>
                          </a:solidFill>
                          <a:effectLst/>
                          <a:latin typeface="굴림체" charset="0"/>
                          <a:ea typeface="굴림체" charset="0"/>
                        </a:rPr>
                        <a:t>년대 </a:t>
                      </a:r>
                      <a:r>
                        <a:rPr kumimoji="1" lang="en-US" altLang="ko-KR" sz="1200" b="1" i="0" u="none" strike="noStrike" cap="none" normalizeH="0" baseline="0" dirty="0" smtClean="0">
                          <a:ln>
                            <a:noFill/>
                          </a:ln>
                          <a:solidFill>
                            <a:srgbClr val="000000"/>
                          </a:solidFill>
                          <a:effectLst/>
                          <a:latin typeface="굴림체" charset="0"/>
                          <a:ea typeface="굴림체" charset="0"/>
                        </a:rPr>
                        <a:t>~</a:t>
                      </a:r>
                      <a:r>
                        <a:rPr kumimoji="1" lang="ko-KR" altLang="en-US" sz="1200" b="1" i="0" u="none" strike="noStrike" cap="none" normalizeH="0" baseline="0" dirty="0" smtClean="0">
                          <a:ln>
                            <a:noFill/>
                          </a:ln>
                          <a:solidFill>
                            <a:srgbClr val="000000"/>
                          </a:solidFill>
                          <a:effectLst/>
                          <a:latin typeface="굴림체" charset="0"/>
                          <a:ea typeface="굴림체" charset="0"/>
                        </a:rPr>
                        <a:t> 현재 </a:t>
                      </a:r>
                    </a:p>
                  </a:txBody>
                  <a:tcPr marL="91434" marR="91434" marT="45731" marB="45731"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err="1" smtClean="0">
                          <a:ln>
                            <a:noFill/>
                          </a:ln>
                          <a:solidFill>
                            <a:srgbClr val="000000"/>
                          </a:solidFill>
                          <a:effectLst/>
                          <a:latin typeface="굴림체" charset="0"/>
                          <a:ea typeface="굴림체" charset="0"/>
                        </a:rPr>
                        <a:t>실무계의</a:t>
                      </a:r>
                      <a:r>
                        <a:rPr kumimoji="1" lang="ko-KR" altLang="en-US" sz="1200" b="1" i="0" u="none" strike="noStrike" cap="none" normalizeH="0" baseline="0" dirty="0" smtClean="0">
                          <a:ln>
                            <a:noFill/>
                          </a:ln>
                          <a:solidFill>
                            <a:srgbClr val="000000"/>
                          </a:solidFill>
                          <a:effectLst/>
                          <a:latin typeface="굴림체" charset="0"/>
                          <a:ea typeface="굴림체" charset="0"/>
                        </a:rPr>
                        <a:t> 컨설턴트들이 가업승계의 </a:t>
                      </a:r>
                      <a:r>
                        <a:rPr kumimoji="1" lang="ko-KR" altLang="en-US" sz="1200" b="1" i="0" u="none" strike="noStrike" cap="none" normalizeH="0" baseline="0" dirty="0" smtClean="0">
                          <a:ln>
                            <a:noFill/>
                          </a:ln>
                          <a:solidFill>
                            <a:srgbClr val="FF0000"/>
                          </a:solidFill>
                          <a:effectLst/>
                          <a:latin typeface="굴림체" charset="0"/>
                          <a:ea typeface="굴림체" charset="0"/>
                        </a:rPr>
                        <a:t>세제</a:t>
                      </a:r>
                      <a:r>
                        <a:rPr kumimoji="1" lang="ko-KR" altLang="en-US" sz="1200" b="1" i="0" u="none" strike="noStrike" cap="none" normalizeH="0" baseline="0" dirty="0" smtClean="0">
                          <a:ln>
                            <a:noFill/>
                          </a:ln>
                          <a:solidFill>
                            <a:srgbClr val="000000"/>
                          </a:solidFill>
                          <a:effectLst/>
                          <a:latin typeface="굴림체" charset="0"/>
                          <a:ea typeface="굴림체" charset="0"/>
                        </a:rPr>
                        <a:t>에 관심을 보임 </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남영호</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승계프로세스(2011), 가업승계 정책(2013) 등 논문과 저서 가족기업경영</a:t>
                      </a:r>
                      <a:r>
                        <a:rPr kumimoji="1" lang="en-US" altLang="ko-KR" sz="1200" b="1" i="0" u="none" strike="noStrike" cap="none" normalizeH="0" baseline="0" dirty="0" smtClean="0">
                          <a:ln>
                            <a:noFill/>
                          </a:ln>
                          <a:solidFill>
                            <a:srgbClr val="000000"/>
                          </a:solidFill>
                          <a:effectLst/>
                          <a:latin typeface="굴림체" charset="0"/>
                          <a:ea typeface="굴림체" charset="0"/>
                        </a:rPr>
                        <a:t>(2022)</a:t>
                      </a:r>
                      <a:r>
                        <a:rPr kumimoji="1" lang="ko-KR" altLang="en-US" sz="1200" b="1" i="0" u="none" strike="noStrike" cap="none" normalizeH="0" baseline="0" dirty="0" smtClean="0">
                          <a:ln>
                            <a:noFill/>
                          </a:ln>
                          <a:solidFill>
                            <a:srgbClr val="000000"/>
                          </a:solidFill>
                          <a:effectLst/>
                          <a:latin typeface="굴림체" charset="0"/>
                          <a:ea typeface="굴림체" charset="0"/>
                        </a:rPr>
                        <a:t>  발표</a:t>
                      </a:r>
                      <a:endParaRPr kumimoji="1" lang="en-US" altLang="ko-KR"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일부 학자들에 의한 소수의 연구</a:t>
                      </a:r>
                      <a:r>
                        <a:rPr kumimoji="1" lang="en-US" altLang="ko-KR" sz="1200" b="1" i="0" u="none" strike="noStrike" cap="none" normalizeH="0" baseline="0" dirty="0" smtClean="0">
                          <a:ln>
                            <a:noFill/>
                          </a:ln>
                          <a:solidFill>
                            <a:srgbClr val="000000"/>
                          </a:solidFill>
                          <a:effectLst/>
                          <a:latin typeface="굴림체" charset="0"/>
                          <a:ea typeface="굴림체" charset="0"/>
                        </a:rPr>
                        <a:t>(</a:t>
                      </a:r>
                      <a:r>
                        <a:rPr kumimoji="1" lang="ko-KR" altLang="en-US" sz="1200" b="1" i="0" u="none" strike="noStrike" cap="none" normalizeH="0" baseline="0" dirty="0" smtClean="0">
                          <a:ln>
                            <a:noFill/>
                          </a:ln>
                          <a:solidFill>
                            <a:srgbClr val="000000"/>
                          </a:solidFill>
                          <a:effectLst/>
                          <a:latin typeface="굴림체" charset="0"/>
                          <a:ea typeface="굴림체" charset="0"/>
                        </a:rPr>
                        <a:t>가업승계연구회</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명문장수기업연구회</a:t>
                      </a:r>
                      <a:r>
                        <a:rPr kumimoji="1" lang="en-US" altLang="ko-KR" sz="1200" b="1" i="0" u="none" strike="noStrike" cap="none" normalizeH="0" baseline="0" dirty="0" smtClean="0">
                          <a:ln>
                            <a:noFill/>
                          </a:ln>
                          <a:solidFill>
                            <a:srgbClr val="000000"/>
                          </a:solidFill>
                          <a:effectLst/>
                          <a:latin typeface="굴림체" charset="0"/>
                          <a:ea typeface="굴림체" charset="0"/>
                        </a:rPr>
                        <a:t>)</a:t>
                      </a:r>
                      <a:r>
                        <a:rPr kumimoji="1" lang="ko-KR" altLang="en-US" sz="1200" b="1" i="0" u="none" strike="noStrike" cap="none" normalizeH="0" baseline="0" dirty="0" smtClean="0">
                          <a:ln>
                            <a:noFill/>
                          </a:ln>
                          <a:solidFill>
                            <a:srgbClr val="000000"/>
                          </a:solidFill>
                          <a:effectLst/>
                          <a:latin typeface="굴림체" charset="0"/>
                          <a:ea typeface="굴림체" charset="0"/>
                        </a:rPr>
                        <a:t>와 가족기업학회 창립</a:t>
                      </a:r>
                      <a:r>
                        <a:rPr kumimoji="1" lang="en-US" altLang="ko-KR" sz="1200" b="1" i="0" u="none" strike="noStrike" cap="none" normalizeH="0" baseline="0" dirty="0" smtClean="0">
                          <a:ln>
                            <a:noFill/>
                          </a:ln>
                          <a:solidFill>
                            <a:srgbClr val="000000"/>
                          </a:solidFill>
                          <a:effectLst/>
                          <a:latin typeface="굴림체" charset="0"/>
                          <a:ea typeface="굴림체" charset="0"/>
                        </a:rPr>
                        <a:t>(2021)</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err="1" smtClean="0">
                          <a:ln>
                            <a:noFill/>
                          </a:ln>
                          <a:solidFill>
                            <a:srgbClr val="000000"/>
                          </a:solidFill>
                          <a:effectLst/>
                          <a:latin typeface="굴림체" charset="0"/>
                          <a:ea typeface="굴림체" charset="0"/>
                        </a:rPr>
                        <a:t>실무계</a:t>
                      </a:r>
                      <a:r>
                        <a:rPr kumimoji="1" lang="en-US" altLang="ko-KR" sz="1200" b="1" i="0" u="none" strike="noStrike" cap="none" normalizeH="0" baseline="0" dirty="0" smtClean="0">
                          <a:ln>
                            <a:noFill/>
                          </a:ln>
                          <a:solidFill>
                            <a:srgbClr val="000000"/>
                          </a:solidFill>
                          <a:effectLst/>
                          <a:latin typeface="굴림체" charset="0"/>
                          <a:ea typeface="굴림체" charset="0"/>
                        </a:rPr>
                        <a:t>(CPA, CTX, </a:t>
                      </a:r>
                      <a:r>
                        <a:rPr kumimoji="1" lang="ko-KR" altLang="en-US" sz="1200" b="1" i="0" u="none" strike="noStrike" cap="none" normalizeH="0" baseline="0" dirty="0" smtClean="0">
                          <a:ln>
                            <a:noFill/>
                          </a:ln>
                          <a:solidFill>
                            <a:srgbClr val="000000"/>
                          </a:solidFill>
                          <a:effectLst/>
                          <a:latin typeface="굴림체" charset="0"/>
                          <a:ea typeface="굴림체" charset="0"/>
                        </a:rPr>
                        <a:t>변호사</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재무설계사</a:t>
                      </a:r>
                      <a:r>
                        <a:rPr kumimoji="1" lang="en-US" altLang="ko-KR"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000000"/>
                          </a:solidFill>
                          <a:effectLst/>
                          <a:latin typeface="굴림체" charset="0"/>
                          <a:ea typeface="굴림체" charset="0"/>
                        </a:rPr>
                        <a:t>컨설턴트</a:t>
                      </a:r>
                      <a:r>
                        <a:rPr kumimoji="1" lang="en-US" altLang="ko-KR" sz="1200" b="1" i="0" u="none" strike="noStrike" cap="none" normalizeH="0" baseline="0" dirty="0" smtClean="0">
                          <a:ln>
                            <a:noFill/>
                          </a:ln>
                          <a:solidFill>
                            <a:srgbClr val="000000"/>
                          </a:solidFill>
                          <a:effectLst/>
                          <a:latin typeface="굴림체" charset="0"/>
                          <a:ea typeface="굴림체" charset="0"/>
                        </a:rPr>
                        <a:t>)</a:t>
                      </a:r>
                      <a:r>
                        <a:rPr kumimoji="1" lang="ko-KR" altLang="en-US" sz="1200" b="1" i="0" u="none" strike="noStrike" cap="none" normalizeH="0" baseline="0" dirty="0" smtClean="0">
                          <a:ln>
                            <a:noFill/>
                          </a:ln>
                          <a:solidFill>
                            <a:srgbClr val="000000"/>
                          </a:solidFill>
                          <a:effectLst/>
                          <a:latin typeface="굴림체" charset="0"/>
                          <a:ea typeface="굴림체" charset="0"/>
                        </a:rPr>
                        <a:t>와 기업가 중심 가업승계 세제에 관심</a:t>
                      </a:r>
                      <a:endParaRPr kumimoji="1" lang="en-US" altLang="ko-KR"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미국의 </a:t>
                      </a:r>
                      <a:r>
                        <a:rPr kumimoji="1" lang="en-US" altLang="ko-KR" sz="1200" b="1" i="0" u="none" strike="noStrike" cap="none" normalizeH="0" baseline="0" dirty="0" smtClean="0">
                          <a:ln>
                            <a:noFill/>
                          </a:ln>
                          <a:solidFill>
                            <a:srgbClr val="000000"/>
                          </a:solidFill>
                          <a:effectLst/>
                          <a:latin typeface="굴림체" charset="0"/>
                          <a:ea typeface="굴림체" charset="0"/>
                        </a:rPr>
                        <a:t>70</a:t>
                      </a:r>
                      <a:r>
                        <a:rPr kumimoji="1" lang="ko-KR" altLang="en-US" sz="1200" b="1" i="0" u="none" strike="noStrike" cap="none" normalizeH="0" baseline="0" dirty="0" smtClean="0">
                          <a:ln>
                            <a:noFill/>
                          </a:ln>
                          <a:solidFill>
                            <a:srgbClr val="000000"/>
                          </a:solidFill>
                          <a:effectLst/>
                          <a:latin typeface="굴림체" charset="0"/>
                          <a:ea typeface="굴림체" charset="0"/>
                        </a:rPr>
                        <a:t>년대 말 </a:t>
                      </a:r>
                      <a:r>
                        <a:rPr kumimoji="1" lang="en-US" altLang="ko-KR" sz="1200" b="1" i="0" u="none" strike="noStrike" cap="none" normalizeH="0" baseline="0" dirty="0" smtClean="0">
                          <a:ln>
                            <a:noFill/>
                          </a:ln>
                          <a:solidFill>
                            <a:srgbClr val="000000"/>
                          </a:solidFill>
                          <a:effectLst/>
                          <a:latin typeface="굴림체" charset="0"/>
                          <a:ea typeface="굴림체" charset="0"/>
                        </a:rPr>
                        <a:t>80</a:t>
                      </a:r>
                      <a:r>
                        <a:rPr kumimoji="1" lang="ko-KR" altLang="en-US" sz="1200" b="1" i="0" u="none" strike="noStrike" cap="none" normalizeH="0" baseline="0" dirty="0" smtClean="0">
                          <a:ln>
                            <a:noFill/>
                          </a:ln>
                          <a:solidFill>
                            <a:srgbClr val="000000"/>
                          </a:solidFill>
                          <a:effectLst/>
                          <a:latin typeface="굴림체" charset="0"/>
                          <a:ea typeface="굴림체" charset="0"/>
                        </a:rPr>
                        <a:t>년대 초와 </a:t>
                      </a:r>
                      <a:r>
                        <a:rPr kumimoji="1" lang="ko-KR" altLang="en-US" sz="1200" b="1" i="0" u="none" strike="noStrike" cap="none" normalizeH="0" baseline="0" dirty="0" err="1" smtClean="0">
                          <a:ln>
                            <a:noFill/>
                          </a:ln>
                          <a:solidFill>
                            <a:srgbClr val="000000"/>
                          </a:solidFill>
                          <a:effectLst/>
                          <a:latin typeface="굴림체" charset="0"/>
                          <a:ea typeface="굴림체" charset="0"/>
                        </a:rPr>
                        <a:t>비슷</a:t>
                      </a:r>
                      <a:endParaRPr kumimoji="1" lang="ko-KR" altLang="en-US" sz="1200" b="1" i="0" u="none" strike="noStrike" cap="none" normalizeH="0" baseline="0" dirty="0" smtClean="0">
                        <a:ln>
                          <a:noFill/>
                        </a:ln>
                        <a:solidFill>
                          <a:srgbClr val="000000"/>
                        </a:solidFill>
                        <a:effectLst/>
                        <a:latin typeface="굴림체" charset="0"/>
                        <a:ea typeface="굴림체" charset="0"/>
                      </a:endParaRPr>
                    </a:p>
                  </a:txBody>
                  <a:tcPr marL="91434" marR="91434" marT="45731" marB="45731"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28892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fontScale="90000"/>
          </a:bodyPr>
          <a:lstStyle/>
          <a:p>
            <a:pPr algn="r"/>
            <a:r>
              <a:rPr lang="en-US" altLang="ko-KR" sz="3200" dirty="0" smtClean="0"/>
              <a:t>1. </a:t>
            </a:r>
            <a:r>
              <a:rPr lang="ko-KR" altLang="en-US" sz="3200" dirty="0" smtClean="0"/>
              <a:t>가족기업 연구의 역사와 경영이론</a:t>
            </a:r>
            <a:endParaRPr lang="ko-KR" altLang="en-US" sz="3200" dirty="0"/>
          </a:p>
        </p:txBody>
      </p:sp>
      <p:sp>
        <p:nvSpPr>
          <p:cNvPr id="5" name="직사각형 4"/>
          <p:cNvSpPr/>
          <p:nvPr/>
        </p:nvSpPr>
        <p:spPr>
          <a:xfrm>
            <a:off x="256365" y="801965"/>
            <a:ext cx="3430747" cy="461665"/>
          </a:xfrm>
          <a:prstGeom prst="rect">
            <a:avLst/>
          </a:prstGeom>
        </p:spPr>
        <p:txBody>
          <a:bodyPr wrap="none">
            <a:spAutoFit/>
          </a:bodyPr>
          <a:lstStyle/>
          <a:p>
            <a:r>
              <a:rPr lang="en-US" altLang="ko-KR" sz="2400" b="1" dirty="0" smtClean="0"/>
              <a:t>2. </a:t>
            </a:r>
            <a:r>
              <a:rPr lang="ko-KR" altLang="en-US" sz="2400" b="1" dirty="0" smtClean="0"/>
              <a:t>가족기업의 경영이론</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pic>
        <p:nvPicPr>
          <p:cNvPr id="9" name="图片 9" descr="UU[UPMC{[H3H`T(7)B{L8)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132856"/>
            <a:ext cx="5607050" cy="4043362"/>
          </a:xfrm>
          <a:prstGeom prst="rect">
            <a:avLst/>
          </a:prstGeom>
          <a:gradFill rotWithShape="1">
            <a:gsLst>
              <a:gs pos="0">
                <a:srgbClr val="F5FCFD"/>
              </a:gs>
              <a:gs pos="36000">
                <a:srgbClr val="CDF1F5"/>
              </a:gs>
              <a:gs pos="74001">
                <a:srgbClr val="A4E5EC"/>
              </a:gs>
              <a:gs pos="83000">
                <a:srgbClr val="A4E5EC"/>
              </a:gs>
              <a:gs pos="100000">
                <a:srgbClr val="C2EEF2"/>
              </a:gs>
            </a:gsLst>
            <a:lin ang="5400000"/>
          </a:gra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 name="矩形 10"/>
          <p:cNvSpPr/>
          <p:nvPr/>
        </p:nvSpPr>
        <p:spPr>
          <a:xfrm>
            <a:off x="1115616" y="6199972"/>
            <a:ext cx="6768752" cy="571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buClr>
                <a:srgbClr val="0000FF"/>
              </a:buClr>
              <a:buSzPct val="100000"/>
              <a:buFont typeface="Wingdings" charset="0"/>
              <a:buNone/>
              <a:defRPr/>
            </a:pPr>
            <a:r>
              <a:rPr sz="1000" noProof="1">
                <a:solidFill>
                  <a:srgbClr val="000000"/>
                </a:solidFill>
                <a:latin typeface="HY울릉도M" charset="0"/>
                <a:ea typeface="HY울릉도M" charset="0"/>
              </a:rPr>
              <a:t>(자료: Moores Ken(2009), “Paradigms and theory building in the domain of business families”,  Family Business Review, 22(2), 167-180)</a:t>
            </a:r>
            <a:r>
              <a:rPr lang="ko-KR" altLang="en-US" sz="1000" noProof="1">
                <a:solidFill>
                  <a:srgbClr val="000000"/>
                </a:solidFill>
                <a:latin typeface="굴림체" charset="0"/>
                <a:ea typeface="굴림체" charset="0"/>
              </a:rPr>
              <a:t> </a:t>
            </a:r>
          </a:p>
        </p:txBody>
      </p:sp>
      <p:sp>
        <p:nvSpPr>
          <p:cNvPr id="12" name="矩形 7"/>
          <p:cNvSpPr/>
          <p:nvPr/>
        </p:nvSpPr>
        <p:spPr>
          <a:xfrm>
            <a:off x="611188" y="1270000"/>
            <a:ext cx="7921625" cy="679450"/>
          </a:xfrm>
          <a:prstGeom prst="rect">
            <a:avLst/>
          </a:prstGeom>
          <a:noFill/>
          <a:ln w="12700" cap="flat" cmpd="sng" algn="ctr">
            <a:no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
                <a:srgbClr val="0000FF"/>
              </a:buClr>
              <a:buSzPct val="100000"/>
              <a:buFont typeface="Wingdings" charset="0"/>
              <a:buNone/>
              <a:tabLst/>
              <a:defRPr/>
            </a:pPr>
            <a:r>
              <a:rPr kumimoji="0" lang="en-US" altLang="ko-KR" sz="1800" b="1" i="0" u="none" strike="noStrike" kern="0" cap="none" spc="0" normalizeH="0" baseline="0" noProof="1">
                <a:ln>
                  <a:noFill/>
                </a:ln>
                <a:solidFill>
                  <a:srgbClr val="000000"/>
                </a:solidFill>
                <a:effectLst/>
                <a:uLnTx/>
                <a:uFillTx/>
                <a:latin typeface="HY울릉도M" charset="0"/>
                <a:ea typeface="HY울릉도M" charset="0"/>
                <a:cs typeface="+mn-cs"/>
              </a:rPr>
              <a:t>[</a:t>
            </a:r>
            <a:r>
              <a:rPr kumimoji="0" lang="ko-KR" altLang="en-US" sz="1800" b="1" i="0" u="none" strike="noStrike" kern="0" cap="none" spc="0" normalizeH="0" baseline="0" noProof="1">
                <a:ln>
                  <a:noFill/>
                </a:ln>
                <a:solidFill>
                  <a:srgbClr val="000000"/>
                </a:solidFill>
                <a:effectLst/>
                <a:uLnTx/>
                <a:uFillTx/>
                <a:latin typeface="HY울릉도M" charset="0"/>
                <a:ea typeface="HY울릉도M" charset="0"/>
                <a:cs typeface="+mn-cs"/>
              </a:rPr>
              <a:t>그림</a:t>
            </a:r>
            <a:r>
              <a:rPr kumimoji="0" lang="en-US" altLang="ko-KR" sz="1800" b="1" i="0" u="none" strike="noStrike" kern="0" cap="none" spc="0" normalizeH="0" baseline="0" noProof="1">
                <a:ln>
                  <a:noFill/>
                </a:ln>
                <a:solidFill>
                  <a:srgbClr val="000000"/>
                </a:solidFill>
                <a:effectLst/>
                <a:uLnTx/>
                <a:uFillTx/>
                <a:latin typeface="HY울릉도M" charset="0"/>
                <a:ea typeface="HY울릉도M" charset="0"/>
                <a:cs typeface="+mn-cs"/>
              </a:rPr>
              <a:t>5-1] Integration of Theories into Family Business Systems</a:t>
            </a:r>
            <a:r>
              <a:rPr kumimoji="0" lang="ko-KR" altLang="en-US" sz="1800" b="1" i="0" u="none" strike="noStrike" kern="0" cap="none" spc="0" normalizeH="0" baseline="0" noProof="1">
                <a:ln>
                  <a:noFill/>
                </a:ln>
                <a:solidFill>
                  <a:srgbClr val="000000"/>
                </a:solidFill>
                <a:effectLst/>
                <a:uLnTx/>
                <a:uFillTx/>
                <a:latin typeface="HY울릉도M" charset="0"/>
                <a:ea typeface="HY울릉도M" charset="0"/>
                <a:cs typeface="+mn-cs"/>
              </a:rPr>
              <a:t> </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 </a:t>
            </a:r>
          </a:p>
        </p:txBody>
      </p:sp>
    </p:spTree>
    <p:extLst>
      <p:ext uri="{BB962C8B-B14F-4D97-AF65-F5344CB8AC3E}">
        <p14:creationId xmlns:p14="http://schemas.microsoft.com/office/powerpoint/2010/main" val="16419663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smtClean="0"/>
              <a:t>2. </a:t>
            </a:r>
            <a:r>
              <a:rPr lang="ko-KR" altLang="en-US" sz="3200" dirty="0" err="1" smtClean="0"/>
              <a:t>대리인이론</a:t>
            </a:r>
            <a:endParaRPr lang="ko-KR" altLang="en-US" sz="3200" dirty="0"/>
          </a:p>
        </p:txBody>
      </p:sp>
      <p:sp>
        <p:nvSpPr>
          <p:cNvPr id="5" name="직사각형 4"/>
          <p:cNvSpPr/>
          <p:nvPr/>
        </p:nvSpPr>
        <p:spPr>
          <a:xfrm>
            <a:off x="256365" y="801965"/>
            <a:ext cx="4155305" cy="461665"/>
          </a:xfrm>
          <a:prstGeom prst="rect">
            <a:avLst/>
          </a:prstGeom>
        </p:spPr>
        <p:txBody>
          <a:bodyPr wrap="none">
            <a:spAutoFit/>
          </a:bodyPr>
          <a:lstStyle/>
          <a:p>
            <a:r>
              <a:rPr lang="en-US" altLang="ko-KR" sz="2400" b="1" dirty="0" smtClean="0"/>
              <a:t>1. </a:t>
            </a:r>
            <a:r>
              <a:rPr lang="ko-KR" altLang="en-US" sz="2400" b="1" dirty="0" smtClean="0"/>
              <a:t>대리인이론의 배경과 성격</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sp>
        <p:nvSpPr>
          <p:cNvPr id="8" name="矩形 2"/>
          <p:cNvSpPr/>
          <p:nvPr/>
        </p:nvSpPr>
        <p:spPr>
          <a:xfrm>
            <a:off x="103981" y="1700808"/>
            <a:ext cx="8936038" cy="4392612"/>
          </a:xfrm>
          <a:prstGeom prst="rect">
            <a:avLst/>
          </a:prstGeom>
          <a:noFill/>
          <a:ln w="12700" cap="flat" cmpd="sng" algn="ctr">
            <a:noFill/>
            <a:prstDash val="solid"/>
            <a:miter lim="800000"/>
          </a:ln>
          <a:effectLst/>
        </p:spPr>
        <p:txBody>
          <a:bodyPr anchor="ctr"/>
          <a:lstStyle/>
          <a:p>
            <a:pPr marL="0" marR="0" lvl="0" indent="0" algn="just" defTabSz="914400" eaLnBrk="1" fontAlgn="base" latinLnBrk="0" hangingPunct="1">
              <a:lnSpc>
                <a:spcPct val="100000"/>
              </a:lnSpc>
              <a:spcBef>
                <a:spcPct val="0"/>
              </a:spcBef>
              <a:spcAft>
                <a:spcPct val="0"/>
              </a:spcAft>
              <a:buClr>
                <a:srgbClr val="0000FF"/>
              </a:buClr>
              <a:buSzTx/>
              <a:buFont typeface="Wingdings" charset="0"/>
              <a:buNone/>
              <a:tabLst/>
              <a:defRPr/>
            </a:pPr>
            <a:endParaRPr kumimoji="0" lang="ko-KR" altLang="en-US" sz="1800" b="1" i="0" u="none" strike="noStrike" kern="0" cap="none" spc="0" normalizeH="0" baseline="0" noProof="1">
              <a:ln>
                <a:noFill/>
              </a:ln>
              <a:solidFill>
                <a:srgbClr val="3F3F3F"/>
              </a:solidFill>
              <a:effectLst/>
              <a:uLnTx/>
              <a:uFillTx/>
              <a:latin typeface="Arial"/>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sz="2000" b="1" i="0" u="none" strike="noStrike" kern="0" cap="none" spc="0" normalizeH="0" baseline="0" noProof="1">
              <a:ln>
                <a:noFill/>
              </a:ln>
              <a:solidFill>
                <a:srgbClr val="3F3F3F"/>
              </a:solidFill>
              <a:effectLst/>
              <a:uLnTx/>
              <a:uFillTx/>
              <a:latin typeface="Arial"/>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sz="2000" b="1" i="0" u="none" strike="noStrike" kern="0" cap="none" spc="0" normalizeH="0" baseline="0" noProof="1">
              <a:ln>
                <a:noFill/>
              </a:ln>
              <a:solidFill>
                <a:srgbClr val="3F3F3F"/>
              </a:solidFill>
              <a:effectLst/>
              <a:uLnTx/>
              <a:uFillTx/>
              <a:latin typeface="Arial"/>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Arial"/>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Arial"/>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Arial"/>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Arial"/>
              <a:cs typeface="+mn-cs"/>
            </a:endParaRPr>
          </a:p>
          <a:p>
            <a:pPr marL="285750" lvl="0" indent="-285750" algn="just" fontAlgn="base" latinLnBrk="0">
              <a:spcBef>
                <a:spcPct val="0"/>
              </a:spcBef>
              <a:spcAft>
                <a:spcPct val="0"/>
              </a:spcAft>
              <a:buClr>
                <a:srgbClr val="0000FF"/>
              </a:buClr>
              <a:buFont typeface="Wingdings" charset="0"/>
              <a:buChar char="p"/>
              <a:defRPr/>
            </a:pPr>
            <a:r>
              <a:rPr kumimoji="0" lang="ko-KR" altLang="en-US" sz="2000" b="0" i="0" u="none" strike="noStrike" kern="0" cap="none" spc="0" normalizeH="0" baseline="0" noProof="1">
                <a:ln>
                  <a:noFill/>
                </a:ln>
                <a:solidFill>
                  <a:srgbClr val="3F3F3F"/>
                </a:solidFill>
                <a:effectLst/>
                <a:uLnTx/>
                <a:uFillTx/>
                <a:latin typeface="Arial"/>
                <a:cs typeface="+mn-cs"/>
              </a:rPr>
              <a:t>배경과 성격</a:t>
            </a:r>
            <a:r>
              <a:rPr kumimoji="0" lang="en-US" sz="2000" b="0" i="0" u="none" strike="noStrike" kern="0" cap="none" spc="0" normalizeH="0" baseline="0" noProof="1">
                <a:ln>
                  <a:noFill/>
                </a:ln>
                <a:solidFill>
                  <a:srgbClr val="3F3F3F"/>
                </a:solidFill>
                <a:effectLst/>
                <a:uLnTx/>
                <a:uFillTx/>
                <a:latin typeface="Arial"/>
                <a:cs typeface="+mn-cs"/>
              </a:rPr>
              <a:t>: </a:t>
            </a:r>
            <a:r>
              <a:rPr lang="ko-KR" altLang="en-US" kern="0" noProof="1">
                <a:solidFill>
                  <a:srgbClr val="3F3F3F"/>
                </a:solidFill>
                <a:latin typeface="Arial"/>
              </a:rPr>
              <a:t>기업의 </a:t>
            </a:r>
            <a:r>
              <a:rPr lang="ko-KR" altLang="en-US" kern="0" noProof="1">
                <a:solidFill>
                  <a:srgbClr val="FF0000"/>
                </a:solidFill>
                <a:latin typeface="Arial"/>
              </a:rPr>
              <a:t>소유구조</a:t>
            </a:r>
            <a:r>
              <a:rPr lang="ko-KR" altLang="en-US" kern="0" noProof="1">
                <a:solidFill>
                  <a:srgbClr val="3F3F3F"/>
                </a:solidFill>
                <a:latin typeface="Arial"/>
              </a:rPr>
              <a:t>에 관한 </a:t>
            </a:r>
            <a:r>
              <a:rPr lang="ko-KR" altLang="en-US" kern="0" noProof="1" smtClean="0">
                <a:solidFill>
                  <a:srgbClr val="3F3F3F"/>
                </a:solidFill>
                <a:latin typeface="Arial"/>
              </a:rPr>
              <a:t>이론으로</a:t>
            </a:r>
            <a:r>
              <a:rPr lang="en-US" altLang="ko-KR" kern="0" noProof="1" smtClean="0">
                <a:solidFill>
                  <a:srgbClr val="3F3F3F"/>
                </a:solidFill>
                <a:latin typeface="Arial"/>
              </a:rPr>
              <a:t>, </a:t>
            </a:r>
            <a:r>
              <a:rPr kumimoji="0" lang="en-US" altLang="ko-KR" sz="1800" b="0" i="0" u="none" strike="noStrike" kern="0" cap="none" spc="0" normalizeH="0" baseline="0" noProof="1" smtClean="0">
                <a:ln>
                  <a:noFill/>
                </a:ln>
                <a:solidFill>
                  <a:srgbClr val="3F3F3F"/>
                </a:solidFill>
                <a:effectLst/>
                <a:uLnTx/>
                <a:uFillTx/>
                <a:latin typeface="Arial"/>
                <a:cs typeface="+mn-cs"/>
              </a:rPr>
              <a:t>소유와 </a:t>
            </a:r>
            <a:r>
              <a:rPr kumimoji="0" lang="en-US" altLang="ko-KR" sz="1800" b="0" i="0" u="none" strike="noStrike" kern="0" cap="none" spc="0" normalizeH="0" baseline="0" noProof="1">
                <a:ln>
                  <a:noFill/>
                </a:ln>
                <a:solidFill>
                  <a:srgbClr val="3F3F3F"/>
                </a:solidFill>
                <a:effectLst/>
                <a:uLnTx/>
                <a:uFillTx/>
                <a:latin typeface="Arial"/>
                <a:cs typeface="+mn-cs"/>
              </a:rPr>
              <a:t>경영의 </a:t>
            </a:r>
            <a:r>
              <a:rPr kumimoji="0" lang="en-US" altLang="ko-KR" sz="1800" b="0" i="0" u="none" strike="noStrike" kern="0" cap="none" spc="0" normalizeH="0" baseline="0" noProof="1" smtClean="0">
                <a:ln>
                  <a:noFill/>
                </a:ln>
                <a:solidFill>
                  <a:srgbClr val="3F3F3F"/>
                </a:solidFill>
                <a:effectLst/>
                <a:uLnTx/>
                <a:uFillTx/>
                <a:latin typeface="Arial"/>
                <a:cs typeface="+mn-cs"/>
              </a:rPr>
              <a:t>분리</a:t>
            </a:r>
            <a:r>
              <a:rPr kumimoji="0" lang="ko-KR" altLang="en-US" sz="1800" b="0" i="0" u="none" strike="noStrike" kern="0" cap="none" spc="0" normalizeH="0" baseline="0" noProof="1" smtClean="0">
                <a:ln>
                  <a:noFill/>
                </a:ln>
                <a:solidFill>
                  <a:srgbClr val="3F3F3F"/>
                </a:solidFill>
                <a:effectLst/>
                <a:uLnTx/>
                <a:uFillTx/>
                <a:latin typeface="Arial"/>
                <a:cs typeface="+mn-cs"/>
              </a:rPr>
              <a:t>와 연관</a:t>
            </a:r>
            <a:r>
              <a:rPr kumimoji="0" lang="en-US" altLang="ko-KR" sz="1800" b="0" i="0" u="none" strike="noStrike" kern="0" cap="none" spc="0" normalizeH="0" baseline="0" noProof="1" smtClean="0">
                <a:ln>
                  <a:noFill/>
                </a:ln>
                <a:solidFill>
                  <a:srgbClr val="3F3F3F"/>
                </a:solidFill>
                <a:effectLst/>
                <a:uLnTx/>
                <a:uFillTx/>
                <a:latin typeface="Arial"/>
                <a:cs typeface="+mn-cs"/>
              </a:rPr>
              <a:t>, </a:t>
            </a:r>
            <a:r>
              <a:rPr kumimoji="0" lang="ko-KR" altLang="en-US" sz="1800" b="0" i="0" u="none" strike="noStrike" kern="0" cap="none" spc="0" normalizeH="0" baseline="0" noProof="1" smtClean="0">
                <a:ln>
                  <a:noFill/>
                </a:ln>
                <a:solidFill>
                  <a:srgbClr val="3F3F3F"/>
                </a:solidFill>
                <a:effectLst/>
                <a:uLnTx/>
                <a:uFillTx/>
                <a:latin typeface="Arial"/>
                <a:cs typeface="+mn-cs"/>
              </a:rPr>
              <a:t>기업을 </a:t>
            </a:r>
            <a:r>
              <a:rPr kumimoji="0" lang="ko-KR" altLang="en-US" sz="1800" b="0" i="0" u="none" strike="noStrike" kern="0" cap="none" spc="0" normalizeH="0" baseline="0" noProof="1">
                <a:ln>
                  <a:noFill/>
                </a:ln>
                <a:solidFill>
                  <a:srgbClr val="3F3F3F"/>
                </a:solidFill>
                <a:effectLst/>
                <a:uLnTx/>
                <a:uFillTx/>
                <a:latin typeface="Arial"/>
                <a:cs typeface="+mn-cs"/>
              </a:rPr>
              <a:t>둘러싼 다양한 이해관계자 간의 상충되는 이해관계가 발생</a:t>
            </a:r>
            <a:r>
              <a:rPr kumimoji="0" lang="en-US" altLang="ko-KR" sz="18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3F3F3F"/>
                </a:solidFill>
                <a:effectLst/>
                <a:uLnTx/>
                <a:uFillTx/>
                <a:latin typeface="Arial"/>
                <a:cs typeface="+mn-cs"/>
              </a:rPr>
              <a:t>이때 추가적인 비용 발생</a:t>
            </a:r>
            <a:r>
              <a:rPr kumimoji="0" lang="en-US" altLang="ko-KR" sz="1800" b="0" i="0" u="none" strike="noStrike" kern="0" cap="none" spc="0" normalizeH="0" baseline="0" noProof="1">
                <a:ln>
                  <a:noFill/>
                </a:ln>
                <a:solidFill>
                  <a:srgbClr val="3F3F3F"/>
                </a:solidFill>
                <a:effectLst/>
                <a:uLnTx/>
                <a:uFillTx/>
                <a:latin typeface="Arial"/>
                <a:cs typeface="+mn-cs"/>
              </a:rPr>
              <a:t>(</a:t>
            </a:r>
            <a:r>
              <a:rPr kumimoji="0" lang="ko-KR" altLang="en-US" sz="1800" b="0" i="0" u="none" strike="noStrike" kern="0" cap="none" spc="0" normalizeH="0" baseline="0" noProof="1">
                <a:ln>
                  <a:noFill/>
                </a:ln>
                <a:solidFill>
                  <a:srgbClr val="3F3F3F"/>
                </a:solidFill>
                <a:effectLst/>
                <a:uLnTx/>
                <a:uFillTx/>
                <a:latin typeface="Arial"/>
                <a:cs typeface="+mn-cs"/>
              </a:rPr>
              <a:t>대리인비용</a:t>
            </a:r>
            <a:r>
              <a:rPr kumimoji="0" lang="en-US" altLang="ko-KR" sz="18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smtClean="0">
                <a:ln>
                  <a:noFill/>
                </a:ln>
                <a:solidFill>
                  <a:srgbClr val="3F3F3F"/>
                </a:solidFill>
                <a:effectLst/>
                <a:uLnTx/>
                <a:uFillTx/>
                <a:latin typeface="Arial"/>
                <a:cs typeface="+mn-cs"/>
              </a:rPr>
              <a:t>즉 </a:t>
            </a:r>
            <a:r>
              <a:rPr kumimoji="0" lang="ko-KR" altLang="en-US" sz="1800" b="0" i="0" u="none" strike="noStrike" kern="0" cap="none" spc="0" normalizeH="0" baseline="0" noProof="1" smtClean="0">
                <a:ln>
                  <a:noFill/>
                </a:ln>
                <a:solidFill>
                  <a:srgbClr val="FF0000"/>
                </a:solidFill>
                <a:effectLst/>
                <a:uLnTx/>
                <a:uFillTx/>
                <a:latin typeface="Arial"/>
                <a:cs typeface="+mn-cs"/>
              </a:rPr>
              <a:t>오너와 계약을 맺은 경영자인 대리인</a:t>
            </a:r>
            <a:r>
              <a:rPr kumimoji="0" lang="en-US" altLang="ko-KR" sz="1800" b="0" i="0" u="none" strike="noStrike" kern="0" cap="none" spc="0" normalizeH="0" baseline="0" noProof="1" smtClean="0">
                <a:ln>
                  <a:noFill/>
                </a:ln>
                <a:solidFill>
                  <a:srgbClr val="FF0000"/>
                </a:solidFill>
                <a:effectLst/>
                <a:uLnTx/>
                <a:uFillTx/>
                <a:latin typeface="Arial"/>
                <a:cs typeface="+mn-cs"/>
              </a:rPr>
              <a:t>(agent)</a:t>
            </a:r>
            <a:r>
              <a:rPr kumimoji="0" lang="ko-KR" altLang="en-US" sz="1800" b="0" i="0" u="none" strike="noStrike" kern="0" cap="none" spc="0" normalizeH="0" baseline="0" noProof="1" smtClean="0">
                <a:ln>
                  <a:noFill/>
                </a:ln>
                <a:solidFill>
                  <a:srgbClr val="FF0000"/>
                </a:solidFill>
                <a:effectLst/>
                <a:uLnTx/>
                <a:uFillTx/>
                <a:latin typeface="Arial"/>
                <a:cs typeface="+mn-cs"/>
              </a:rPr>
              <a:t>과의 관계를 강조</a:t>
            </a:r>
            <a:r>
              <a:rPr kumimoji="0" lang="en-US" altLang="ko-KR" sz="1800" b="0" i="0" u="none" strike="noStrike" kern="0" cap="none" spc="0" normalizeH="0" baseline="0" noProof="1" smtClean="0">
                <a:ln>
                  <a:noFill/>
                </a:ln>
                <a:solidFill>
                  <a:srgbClr val="3F3F3F"/>
                </a:solidFill>
                <a:effectLst/>
                <a:uLnTx/>
                <a:uFillTx/>
                <a:latin typeface="Arial"/>
                <a:cs typeface="+mn-cs"/>
              </a:rPr>
              <a:t>.</a:t>
            </a:r>
          </a:p>
          <a:p>
            <a:pPr marL="285750" lvl="0" indent="-285750" algn="just" fontAlgn="base" latinLnBrk="0">
              <a:spcBef>
                <a:spcPct val="0"/>
              </a:spcBef>
              <a:spcAft>
                <a:spcPct val="0"/>
              </a:spcAft>
              <a:buClr>
                <a:srgbClr val="0000FF"/>
              </a:buClr>
              <a:buFont typeface="Wingdings" charset="0"/>
              <a:buChar char="p"/>
              <a:defRPr/>
            </a:pPr>
            <a:endParaRPr lang="en-US" altLang="ko-KR" kern="0" noProof="1">
              <a:solidFill>
                <a:srgbClr val="3F3F3F"/>
              </a:solidFill>
              <a:latin typeface="Arial"/>
            </a:endParaRPr>
          </a:p>
          <a:p>
            <a:pPr marL="285750" lvl="0" indent="-285750" algn="just" fontAlgn="base" latinLnBrk="0">
              <a:spcBef>
                <a:spcPct val="0"/>
              </a:spcBef>
              <a:spcAft>
                <a:spcPct val="0"/>
              </a:spcAft>
              <a:buClr>
                <a:srgbClr val="0000FF"/>
              </a:buClr>
              <a:buFont typeface="Wingdings" charset="0"/>
              <a:buChar char="p"/>
              <a:defRPr/>
            </a:pPr>
            <a:r>
              <a:rPr kumimoji="0" lang="ko-KR" altLang="en-US" sz="1800" b="0" i="0" u="none" strike="noStrike" kern="0" cap="none" spc="0" normalizeH="0" baseline="0" noProof="1" smtClean="0">
                <a:ln>
                  <a:noFill/>
                </a:ln>
                <a:solidFill>
                  <a:srgbClr val="3F3F3F"/>
                </a:solidFill>
                <a:effectLst/>
                <a:uLnTx/>
                <a:uFillTx/>
                <a:latin typeface="Arial"/>
                <a:cs typeface="+mn-cs"/>
              </a:rPr>
              <a:t>오너와 대리인 집단의 이익의 다양성</a:t>
            </a:r>
            <a:endParaRPr kumimoji="0" lang="en-US" altLang="ko-KR" sz="1800" b="0" i="0" u="none" strike="noStrike" kern="0" cap="none" spc="0" normalizeH="0" baseline="0" noProof="1">
              <a:ln>
                <a:noFill/>
              </a:ln>
              <a:solidFill>
                <a:srgbClr val="3F3F3F"/>
              </a:solidFill>
              <a:effectLst/>
              <a:uLnTx/>
              <a:uFillTx/>
              <a:latin typeface="Arial"/>
              <a:cs typeface="+mn-cs"/>
            </a:endParaRPr>
          </a:p>
          <a:p>
            <a:pPr marL="800100" marR="0" lvl="1" indent="-34290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en-US" sz="1800" b="0" i="0" u="none" strike="noStrike" kern="0" cap="none" spc="0" normalizeH="0" baseline="0" noProof="1">
                <a:ln>
                  <a:noFill/>
                </a:ln>
                <a:solidFill>
                  <a:srgbClr val="3F3F3F"/>
                </a:solidFill>
                <a:effectLst/>
                <a:uLnTx/>
                <a:uFillTx/>
                <a:latin typeface="Arial"/>
                <a:cs typeface="+mn-cs"/>
              </a:rPr>
              <a:t>주주</a:t>
            </a:r>
            <a:r>
              <a:rPr kumimoji="0" lang="en-US" altLang="ko-KR" sz="18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3F3F3F"/>
                </a:solidFill>
                <a:effectLst/>
                <a:uLnTx/>
                <a:uFillTx/>
                <a:latin typeface="Arial"/>
                <a:cs typeface="+mn-cs"/>
              </a:rPr>
              <a:t>기업가치 </a:t>
            </a:r>
            <a:r>
              <a:rPr kumimoji="0" lang="ko-KR" altLang="en-US" sz="1800" b="0" i="0" u="none" strike="noStrike" kern="0" cap="none" spc="0" normalizeH="0" baseline="0" noProof="1" smtClean="0">
                <a:ln>
                  <a:noFill/>
                </a:ln>
                <a:solidFill>
                  <a:srgbClr val="3F3F3F"/>
                </a:solidFill>
                <a:effectLst/>
                <a:uLnTx/>
                <a:uFillTx/>
                <a:latin typeface="Arial"/>
                <a:cs typeface="+mn-cs"/>
              </a:rPr>
              <a:t>극대화</a:t>
            </a:r>
            <a:r>
              <a:rPr kumimoji="0" lang="en-US" altLang="ko-KR" sz="1800" b="0" i="0" u="none" strike="noStrike" kern="0" cap="none" spc="0" normalizeH="0" baseline="0" noProof="1" smtClean="0">
                <a:ln>
                  <a:noFill/>
                </a:ln>
                <a:solidFill>
                  <a:srgbClr val="3F3F3F"/>
                </a:solidFill>
                <a:effectLst/>
                <a:uLnTx/>
                <a:uFillTx/>
                <a:latin typeface="Arial"/>
                <a:cs typeface="+mn-cs"/>
              </a:rPr>
              <a:t>/ </a:t>
            </a:r>
            <a:r>
              <a:rPr kumimoji="0" lang="ko-KR" altLang="en-US" sz="1800" b="0" i="0" u="none" strike="noStrike" kern="0" cap="none" spc="0" normalizeH="0" baseline="0" noProof="1" smtClean="0">
                <a:ln>
                  <a:noFill/>
                </a:ln>
                <a:solidFill>
                  <a:srgbClr val="3F3F3F"/>
                </a:solidFill>
                <a:effectLst/>
                <a:uLnTx/>
                <a:uFillTx/>
                <a:latin typeface="Arial"/>
                <a:cs typeface="+mn-cs"/>
              </a:rPr>
              <a:t>경영자</a:t>
            </a:r>
            <a:r>
              <a:rPr kumimoji="0" lang="en-US" altLang="ko-KR" sz="18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3F3F3F"/>
                </a:solidFill>
                <a:effectLst/>
                <a:uLnTx/>
                <a:uFillTx/>
                <a:latin typeface="Arial"/>
                <a:cs typeface="+mn-cs"/>
              </a:rPr>
              <a:t>자기 개인의 효용극대화 관점에서 의사결정</a:t>
            </a:r>
            <a:endParaRPr kumimoji="0" lang="en-US" altLang="ko-KR" sz="1800" b="0" i="0" u="none" strike="noStrike" kern="0" cap="none" spc="0" normalizeH="0" baseline="0" noProof="1">
              <a:ln>
                <a:noFill/>
              </a:ln>
              <a:solidFill>
                <a:srgbClr val="3F3F3F"/>
              </a:solidFill>
              <a:effectLst/>
              <a:uLnTx/>
              <a:uFillTx/>
              <a:latin typeface="Arial"/>
              <a:cs typeface="+mn-cs"/>
            </a:endParaRPr>
          </a:p>
          <a:p>
            <a:pPr marL="800100" marR="0" lvl="1" indent="-34290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endParaRPr kumimoji="0" lang="en-US" altLang="ko-KR" sz="1800" b="0" i="0" u="none" strike="noStrike" kern="0" cap="none" spc="0" normalizeH="0" baseline="0" noProof="1">
              <a:ln>
                <a:noFill/>
              </a:ln>
              <a:solidFill>
                <a:srgbClr val="3F3F3F"/>
              </a:solidFill>
              <a:effectLst/>
              <a:uLnTx/>
              <a:uFillTx/>
              <a:latin typeface="Arial"/>
              <a:cs typeface="+mn-cs"/>
            </a:endParaRPr>
          </a:p>
          <a:p>
            <a:pPr marL="285750" lvl="0" indent="-285750" algn="just" fontAlgn="base" latinLnBrk="0">
              <a:spcBef>
                <a:spcPct val="0"/>
              </a:spcBef>
              <a:spcAft>
                <a:spcPct val="0"/>
              </a:spcAft>
              <a:buClr>
                <a:srgbClr val="0000FF"/>
              </a:buClr>
              <a:buFont typeface="Wingdings" charset="0"/>
              <a:buChar char="p"/>
              <a:defRPr/>
            </a:pPr>
            <a:r>
              <a:rPr kumimoji="0" lang="ko-KR" altLang="en-US" sz="2000" b="0" i="0" u="none" strike="noStrike" kern="0" cap="none" spc="0" normalizeH="0" baseline="0" noProof="1">
                <a:ln>
                  <a:noFill/>
                </a:ln>
                <a:solidFill>
                  <a:srgbClr val="3F3F3F"/>
                </a:solidFill>
                <a:effectLst/>
                <a:uLnTx/>
                <a:uFillTx/>
                <a:latin typeface="Arial"/>
                <a:cs typeface="+mn-cs"/>
              </a:rPr>
              <a:t>가정과 전제조건</a:t>
            </a:r>
            <a:r>
              <a:rPr kumimoji="0" lang="en-US" altLang="ko-KR" sz="20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FF0000"/>
                </a:solidFill>
                <a:effectLst/>
                <a:uLnTx/>
                <a:uFillTx/>
                <a:latin typeface="Arial"/>
                <a:cs typeface="+mn-cs"/>
              </a:rPr>
              <a:t>경영자</a:t>
            </a:r>
            <a:r>
              <a:rPr kumimoji="0" lang="en-US" altLang="ko-KR" sz="1800" b="0" i="0" u="none" strike="noStrike" kern="0" cap="none" spc="0" normalizeH="0" baseline="0" noProof="1">
                <a:ln>
                  <a:noFill/>
                </a:ln>
                <a:solidFill>
                  <a:srgbClr val="FF0000"/>
                </a:solidFill>
                <a:effectLst/>
                <a:uLnTx/>
                <a:uFillTx/>
                <a:latin typeface="Arial"/>
                <a:cs typeface="+mn-cs"/>
              </a:rPr>
              <a:t>(</a:t>
            </a:r>
            <a:r>
              <a:rPr kumimoji="0" lang="ko-KR" altLang="en-US" sz="1800" b="0" i="0" u="none" strike="noStrike" kern="0" cap="none" spc="0" normalizeH="0" baseline="0" noProof="1">
                <a:ln>
                  <a:noFill/>
                </a:ln>
                <a:solidFill>
                  <a:srgbClr val="FF0000"/>
                </a:solidFill>
                <a:effectLst/>
                <a:uLnTx/>
                <a:uFillTx/>
                <a:latin typeface="Arial"/>
                <a:cs typeface="+mn-cs"/>
              </a:rPr>
              <a:t>대리인</a:t>
            </a:r>
            <a:r>
              <a:rPr kumimoji="0" lang="en-US" altLang="ko-KR" sz="1800" b="0" i="0" u="none" strike="noStrike" kern="0" cap="none" spc="0" normalizeH="0" baseline="0" noProof="1">
                <a:ln>
                  <a:noFill/>
                </a:ln>
                <a:solidFill>
                  <a:srgbClr val="FF0000"/>
                </a:solidFill>
                <a:effectLst/>
                <a:uLnTx/>
                <a:uFillTx/>
                <a:latin typeface="Arial"/>
                <a:cs typeface="+mn-cs"/>
              </a:rPr>
              <a:t>)</a:t>
            </a:r>
            <a:r>
              <a:rPr kumimoji="0" lang="ko-KR" altLang="en-US" sz="1800" b="0" i="0" u="none" strike="noStrike" kern="0" cap="none" spc="0" normalizeH="0" baseline="0" noProof="1">
                <a:ln>
                  <a:noFill/>
                </a:ln>
                <a:solidFill>
                  <a:srgbClr val="FF0000"/>
                </a:solidFill>
                <a:effectLst/>
                <a:uLnTx/>
                <a:uFillTx/>
                <a:latin typeface="Arial"/>
                <a:cs typeface="+mn-cs"/>
              </a:rPr>
              <a:t>와 소유자</a:t>
            </a:r>
            <a:r>
              <a:rPr kumimoji="0" lang="en-US" altLang="ko-KR" sz="1800" b="0" i="0" u="none" strike="noStrike" kern="0" cap="none" spc="0" normalizeH="0" baseline="0" noProof="1">
                <a:ln>
                  <a:noFill/>
                </a:ln>
                <a:solidFill>
                  <a:srgbClr val="FF0000"/>
                </a:solidFill>
                <a:effectLst/>
                <a:uLnTx/>
                <a:uFillTx/>
                <a:latin typeface="Arial"/>
                <a:cs typeface="+mn-cs"/>
              </a:rPr>
              <a:t>(</a:t>
            </a:r>
            <a:r>
              <a:rPr kumimoji="0" lang="ko-KR" altLang="en-US" sz="1800" b="0" i="0" u="none" strike="noStrike" kern="0" cap="none" spc="0" normalizeH="0" baseline="0" noProof="1">
                <a:ln>
                  <a:noFill/>
                </a:ln>
                <a:solidFill>
                  <a:srgbClr val="FF0000"/>
                </a:solidFill>
                <a:effectLst/>
                <a:uLnTx/>
                <a:uFillTx/>
                <a:latin typeface="Arial"/>
                <a:cs typeface="+mn-cs"/>
              </a:rPr>
              <a:t>오너</a:t>
            </a:r>
            <a:r>
              <a:rPr kumimoji="0" lang="en-US" altLang="ko-KR" sz="1800" b="0" i="0" u="none" strike="noStrike" kern="0" cap="none" spc="0" normalizeH="0" baseline="0" noProof="1">
                <a:ln>
                  <a:noFill/>
                </a:ln>
                <a:solidFill>
                  <a:srgbClr val="FF0000"/>
                </a:solidFill>
                <a:effectLst/>
                <a:uLnTx/>
                <a:uFillTx/>
                <a:latin typeface="Arial"/>
                <a:cs typeface="+mn-cs"/>
              </a:rPr>
              <a:t>) </a:t>
            </a:r>
            <a:r>
              <a:rPr kumimoji="0" lang="ko-KR" altLang="en-US" sz="1800" b="0" i="0" u="none" strike="noStrike" kern="0" cap="none" spc="0" normalizeH="0" baseline="0" noProof="1">
                <a:ln>
                  <a:noFill/>
                </a:ln>
                <a:solidFill>
                  <a:srgbClr val="FF0000"/>
                </a:solidFill>
                <a:effectLst/>
                <a:uLnTx/>
                <a:uFillTx/>
                <a:latin typeface="Arial"/>
                <a:cs typeface="+mn-cs"/>
              </a:rPr>
              <a:t>간의 이해가 일치하지 </a:t>
            </a:r>
            <a:r>
              <a:rPr kumimoji="0" lang="ko-KR" altLang="en-US" sz="1800" b="0" i="0" u="none" strike="noStrike" kern="0" cap="none" spc="0" normalizeH="0" baseline="0" noProof="1" smtClean="0">
                <a:ln>
                  <a:noFill/>
                </a:ln>
                <a:solidFill>
                  <a:srgbClr val="FF0000"/>
                </a:solidFill>
                <a:effectLst/>
                <a:uLnTx/>
                <a:uFillTx/>
                <a:latin typeface="Arial"/>
                <a:cs typeface="+mn-cs"/>
              </a:rPr>
              <a:t>않아 추가적으로 발생하는 비용을 대리인비용</a:t>
            </a:r>
            <a:r>
              <a:rPr kumimoji="0" lang="ko-KR" altLang="en-US" sz="1800" b="0" i="0" u="none" strike="noStrike" kern="0" cap="none" spc="0" normalizeH="0" baseline="0" noProof="1" smtClean="0">
                <a:ln>
                  <a:noFill/>
                </a:ln>
                <a:solidFill>
                  <a:srgbClr val="3F3F3F"/>
                </a:solidFill>
                <a:effectLst/>
                <a:uLnTx/>
                <a:uFillTx/>
                <a:latin typeface="Arial"/>
                <a:cs typeface="+mn-cs"/>
              </a:rPr>
              <a:t>이라 함</a:t>
            </a:r>
            <a:r>
              <a:rPr kumimoji="0" lang="en-US" altLang="ko-KR" sz="1800" b="0" i="0" u="none" strike="noStrike" kern="0" cap="none" spc="0" normalizeH="0" baseline="0" noProof="1" smtClean="0">
                <a:ln>
                  <a:noFill/>
                </a:ln>
                <a:solidFill>
                  <a:srgbClr val="3F3F3F"/>
                </a:solidFill>
                <a:effectLst/>
                <a:uLnTx/>
                <a:uFillTx/>
                <a:latin typeface="Arial"/>
                <a:cs typeface="+mn-cs"/>
              </a:rPr>
              <a:t>. </a:t>
            </a:r>
            <a:r>
              <a:rPr kumimoji="0" lang="ko-KR" altLang="en-US" sz="1800" b="0" i="0" u="none" strike="noStrike" kern="0" cap="none" spc="0" normalizeH="0" baseline="0" noProof="1" smtClean="0">
                <a:ln>
                  <a:noFill/>
                </a:ln>
                <a:solidFill>
                  <a:srgbClr val="3F3F3F"/>
                </a:solidFill>
                <a:effectLst/>
                <a:uLnTx/>
                <a:uFillTx/>
                <a:latin typeface="Arial"/>
                <a:cs typeface="+mn-cs"/>
              </a:rPr>
              <a:t>대리인 비용은 </a:t>
            </a:r>
            <a:r>
              <a:rPr kumimoji="0" lang="ko-KR" altLang="en-US" sz="1800" b="0" i="0" u="none" strike="noStrike" kern="0" cap="none" spc="0" normalizeH="0" baseline="0" noProof="1" smtClean="0">
                <a:ln>
                  <a:noFill/>
                </a:ln>
                <a:solidFill>
                  <a:srgbClr val="FF0000"/>
                </a:solidFill>
                <a:effectLst/>
                <a:uLnTx/>
                <a:uFillTx/>
                <a:latin typeface="Arial"/>
                <a:cs typeface="+mn-cs"/>
              </a:rPr>
              <a:t>역선택</a:t>
            </a:r>
            <a:r>
              <a:rPr kumimoji="0" lang="en-US" altLang="ko-KR" sz="1800" b="0" i="0" u="none" strike="noStrike" kern="0" cap="none" spc="0" normalizeH="0" baseline="0" noProof="1" smtClean="0">
                <a:ln>
                  <a:noFill/>
                </a:ln>
                <a:solidFill>
                  <a:srgbClr val="3F3F3F"/>
                </a:solidFill>
                <a:effectLst/>
                <a:uLnTx/>
                <a:uFillTx/>
                <a:latin typeface="Arial"/>
                <a:cs typeface="+mn-cs"/>
              </a:rPr>
              <a:t>(</a:t>
            </a:r>
            <a:r>
              <a:rPr kumimoji="0" lang="ko-KR" altLang="en-US" sz="1800" b="0" i="0" u="none" strike="noStrike" kern="0" cap="none" spc="0" normalizeH="0" baseline="0" noProof="1" smtClean="0">
                <a:ln>
                  <a:noFill/>
                </a:ln>
                <a:solidFill>
                  <a:srgbClr val="3F3F3F"/>
                </a:solidFill>
                <a:effectLst/>
                <a:uLnTx/>
                <a:uFillTx/>
                <a:latin typeface="Arial"/>
                <a:cs typeface="+mn-cs"/>
              </a:rPr>
              <a:t>정보비대칭으로 경영자는 알지만 주주는 모르는 사적정보를 이용한 사전적 역선택</a:t>
            </a:r>
            <a:r>
              <a:rPr kumimoji="0" lang="en-US" altLang="ko-KR" sz="1800" b="0" i="0" u="none" strike="noStrike" kern="0" cap="none" spc="0" normalizeH="0" baseline="0" noProof="1" smtClean="0">
                <a:ln>
                  <a:noFill/>
                </a:ln>
                <a:solidFill>
                  <a:srgbClr val="3F3F3F"/>
                </a:solidFill>
                <a:effectLst/>
                <a:uLnTx/>
                <a:uFillTx/>
                <a:latin typeface="Arial"/>
                <a:cs typeface="+mn-cs"/>
              </a:rPr>
              <a:t>)</a:t>
            </a:r>
            <a:r>
              <a:rPr lang="ko-KR" altLang="en-US" kern="0" noProof="1">
                <a:solidFill>
                  <a:srgbClr val="3F3F3F"/>
                </a:solidFill>
                <a:latin typeface="Arial"/>
              </a:rPr>
              <a:t>과 </a:t>
            </a:r>
            <a:r>
              <a:rPr lang="ko-KR" altLang="en-US" kern="0" noProof="1" smtClean="0">
                <a:solidFill>
                  <a:srgbClr val="FF0000"/>
                </a:solidFill>
                <a:latin typeface="Arial"/>
              </a:rPr>
              <a:t>도덕적 해이</a:t>
            </a:r>
            <a:r>
              <a:rPr lang="en-US" altLang="ko-KR" kern="0" noProof="1" smtClean="0">
                <a:solidFill>
                  <a:srgbClr val="3F3F3F"/>
                </a:solidFill>
                <a:latin typeface="Arial"/>
              </a:rPr>
              <a:t>(</a:t>
            </a:r>
            <a:r>
              <a:rPr lang="ko-KR" altLang="en-US" kern="0" noProof="1" smtClean="0">
                <a:solidFill>
                  <a:srgbClr val="3F3F3F"/>
                </a:solidFill>
                <a:latin typeface="Arial"/>
              </a:rPr>
              <a:t>사후적으로 기회주의적 </a:t>
            </a:r>
            <a:r>
              <a:rPr lang="ko-KR" altLang="en-US" kern="0" noProof="1">
                <a:solidFill>
                  <a:srgbClr val="3F3F3F"/>
                </a:solidFill>
                <a:latin typeface="Arial"/>
              </a:rPr>
              <a:t>행동을 </a:t>
            </a:r>
            <a:r>
              <a:rPr lang="ko-KR" altLang="en-US" kern="0" noProof="1" smtClean="0">
                <a:solidFill>
                  <a:srgbClr val="3F3F3F"/>
                </a:solidFill>
                <a:latin typeface="Arial"/>
              </a:rPr>
              <a:t>함으로 발생</a:t>
            </a:r>
            <a:r>
              <a:rPr lang="en-US" altLang="ko-KR" kern="0" noProof="1" smtClean="0">
                <a:solidFill>
                  <a:srgbClr val="3F3F3F"/>
                </a:solidFill>
                <a:latin typeface="Arial"/>
              </a:rPr>
              <a:t>)</a:t>
            </a:r>
            <a:r>
              <a:rPr lang="ko-KR" altLang="en-US" kern="0" noProof="1" smtClean="0">
                <a:solidFill>
                  <a:srgbClr val="3F3F3F"/>
                </a:solidFill>
                <a:latin typeface="Arial"/>
              </a:rPr>
              <a:t>로 나누며</a:t>
            </a:r>
            <a:r>
              <a:rPr lang="en-US" altLang="ko-KR" kern="0" noProof="1" smtClean="0">
                <a:solidFill>
                  <a:srgbClr val="3F3F3F"/>
                </a:solidFill>
                <a:latin typeface="Arial"/>
              </a:rPr>
              <a:t>, </a:t>
            </a:r>
            <a:r>
              <a:rPr lang="ko-KR" altLang="en-US" kern="0" noProof="1" smtClean="0">
                <a:solidFill>
                  <a:srgbClr val="3F3F3F"/>
                </a:solidFill>
                <a:latin typeface="Arial"/>
              </a:rPr>
              <a:t>이에는 구체적으로 </a:t>
            </a:r>
            <a:r>
              <a:rPr kumimoji="0" lang="ko-KR" altLang="en-US" sz="1800" b="0" i="0" u="none" strike="noStrike" kern="0" cap="none" spc="0" normalizeH="0" baseline="0" noProof="1" smtClean="0">
                <a:ln>
                  <a:noFill/>
                </a:ln>
                <a:solidFill>
                  <a:srgbClr val="3F3F3F"/>
                </a:solidFill>
                <a:effectLst/>
                <a:uLnTx/>
                <a:uFillTx/>
                <a:latin typeface="Arial"/>
                <a:cs typeface="+mn-cs"/>
              </a:rPr>
              <a:t>감시비용</a:t>
            </a:r>
            <a:r>
              <a:rPr kumimoji="0" lang="en-US" altLang="ko-KR" sz="1800" b="0" i="0" u="none" strike="noStrike" kern="0" cap="none" spc="0" normalizeH="0" baseline="0" noProof="1" smtClean="0">
                <a:ln>
                  <a:noFill/>
                </a:ln>
                <a:solidFill>
                  <a:srgbClr val="3F3F3F"/>
                </a:solidFill>
                <a:effectLst/>
                <a:uLnTx/>
                <a:uFillTx/>
                <a:latin typeface="Arial"/>
                <a:cs typeface="+mn-cs"/>
              </a:rPr>
              <a:t>, </a:t>
            </a:r>
            <a:r>
              <a:rPr kumimoji="0" lang="ko-KR" altLang="en-US" sz="1800" b="0" i="0" u="none" strike="noStrike" kern="0" cap="none" spc="0" normalizeH="0" baseline="0" noProof="1" smtClean="0">
                <a:ln>
                  <a:noFill/>
                </a:ln>
                <a:solidFill>
                  <a:srgbClr val="3F3F3F"/>
                </a:solidFill>
                <a:effectLst/>
                <a:uLnTx/>
                <a:uFillTx/>
                <a:latin typeface="Arial"/>
                <a:cs typeface="+mn-cs"/>
              </a:rPr>
              <a:t>보증비용</a:t>
            </a:r>
            <a:r>
              <a:rPr kumimoji="0" lang="en-US" altLang="ko-KR" sz="1800" b="0" i="0" u="none" strike="noStrike" kern="0" cap="none" spc="0" normalizeH="0" baseline="0" noProof="1" smtClean="0">
                <a:ln>
                  <a:noFill/>
                </a:ln>
                <a:solidFill>
                  <a:srgbClr val="3F3F3F"/>
                </a:solidFill>
                <a:effectLst/>
                <a:uLnTx/>
                <a:uFillTx/>
                <a:latin typeface="Arial"/>
                <a:cs typeface="+mn-cs"/>
              </a:rPr>
              <a:t>, </a:t>
            </a:r>
            <a:r>
              <a:rPr kumimoji="0" lang="ko-KR" altLang="en-US" sz="1800" b="0" i="0" u="none" strike="noStrike" kern="0" cap="none" spc="0" normalizeH="0" baseline="0" noProof="1" smtClean="0">
                <a:ln>
                  <a:noFill/>
                </a:ln>
                <a:solidFill>
                  <a:srgbClr val="3F3F3F"/>
                </a:solidFill>
                <a:effectLst/>
                <a:uLnTx/>
                <a:uFillTx/>
                <a:latin typeface="Arial"/>
                <a:cs typeface="+mn-cs"/>
              </a:rPr>
              <a:t>잔여손실 등으로 나눔</a:t>
            </a:r>
            <a:r>
              <a:rPr kumimoji="0" lang="en-US" altLang="ko-KR" sz="1800" b="0" i="0" u="none" strike="noStrike" kern="0" cap="none" spc="0" normalizeH="0" baseline="0" noProof="1" smtClean="0">
                <a:ln>
                  <a:noFill/>
                </a:ln>
                <a:solidFill>
                  <a:srgbClr val="3F3F3F"/>
                </a:solidFill>
                <a:effectLst/>
                <a:uLnTx/>
                <a:uFillTx/>
                <a:latin typeface="Arial"/>
                <a:cs typeface="+mn-cs"/>
              </a:rPr>
              <a:t>.</a:t>
            </a:r>
            <a:r>
              <a:rPr kumimoji="0" lang="ko-KR" altLang="en-US" sz="1800" b="0" i="0" u="none" strike="noStrike" kern="0" cap="none" spc="0" normalizeH="0" baseline="0" noProof="1" smtClean="0">
                <a:ln>
                  <a:noFill/>
                </a:ln>
                <a:solidFill>
                  <a:srgbClr val="3F3F3F"/>
                </a:solidFill>
                <a:effectLst/>
                <a:uLnTx/>
                <a:uFillTx/>
                <a:latin typeface="Arial"/>
                <a:cs typeface="+mn-cs"/>
              </a:rPr>
              <a:t> </a:t>
            </a:r>
            <a:endParaRPr kumimoji="0" lang="ko-KR" altLang="en-US" sz="1800" b="0" i="0" u="none" strike="noStrike" kern="0" cap="none" spc="0" normalizeH="0" baseline="0" noProof="1">
              <a:ln>
                <a:noFill/>
              </a:ln>
              <a:solidFill>
                <a:srgbClr val="3F3F3F"/>
              </a:solidFill>
              <a:effectLst/>
              <a:uLnTx/>
              <a:uFillTx/>
              <a:latin typeface="Arial"/>
              <a:cs typeface="+mn-cs"/>
            </a:endParaRPr>
          </a:p>
          <a:p>
            <a:pPr marL="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r>
              <a:rPr kumimoji="0" lang="ko-KR" altLang="en-US" sz="2000" b="0" i="0" u="none" strike="noStrike" kern="0" cap="none" spc="0" normalizeH="0" baseline="0" noProof="1">
                <a:ln>
                  <a:noFill/>
                </a:ln>
                <a:solidFill>
                  <a:srgbClr val="3F3F3F"/>
                </a:solidFill>
                <a:effectLst/>
                <a:uLnTx/>
                <a:uFillTx/>
                <a:latin typeface="Arial"/>
                <a:cs typeface="+mn-cs"/>
              </a:rPr>
              <a:t> </a:t>
            </a:r>
          </a:p>
          <a:p>
            <a:pPr marL="800100" marR="0" lvl="1" indent="-34290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en-US" sz="1800" b="0" i="0" u="none" strike="noStrike" kern="0" cap="none" spc="0" normalizeH="0" baseline="0" noProof="1">
                <a:ln>
                  <a:noFill/>
                </a:ln>
                <a:solidFill>
                  <a:srgbClr val="3F3F3F"/>
                </a:solidFill>
                <a:effectLst/>
                <a:uLnTx/>
                <a:uFillTx/>
                <a:latin typeface="Arial"/>
                <a:cs typeface="+mn-cs"/>
              </a:rPr>
              <a:t>대리인 이론의 가정</a:t>
            </a:r>
            <a:endParaRPr kumimoji="0" lang="en-US" altLang="ko-KR" sz="1800" b="0" i="0" u="none" strike="noStrike" kern="0" cap="none" spc="0" normalizeH="0" baseline="0" noProof="1">
              <a:ln>
                <a:noFill/>
              </a:ln>
              <a:solidFill>
                <a:srgbClr val="3F3F3F"/>
              </a:solidFill>
              <a:effectLst/>
              <a:uLnTx/>
              <a:uFillTx/>
              <a:latin typeface="Arial"/>
              <a:cs typeface="+mn-cs"/>
            </a:endParaRPr>
          </a:p>
          <a:p>
            <a:pPr marL="906780" marR="0" lvl="1"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sz="1800" b="0" i="0" u="none" strike="noStrike" kern="0" cap="none" spc="0" normalizeH="0" baseline="0" noProof="1">
                <a:ln>
                  <a:noFill/>
                </a:ln>
                <a:solidFill>
                  <a:srgbClr val="3F3F3F"/>
                </a:solidFill>
                <a:effectLst/>
                <a:uLnTx/>
                <a:uFillTx/>
                <a:latin typeface="Arial"/>
                <a:cs typeface="+mn-cs"/>
              </a:rPr>
              <a:t>오너와 경영자는 목표가 달라 갈등을 느</a:t>
            </a:r>
            <a:r>
              <a:rPr kumimoji="0" lang="ko-KR" altLang="en-US" sz="1800" b="0" i="0" u="none" strike="noStrike" kern="0" cap="none" spc="0" normalizeH="0" baseline="0" noProof="1">
                <a:ln>
                  <a:noFill/>
                </a:ln>
                <a:solidFill>
                  <a:srgbClr val="3F3F3F"/>
                </a:solidFill>
                <a:effectLst/>
                <a:uLnTx/>
                <a:uFillTx/>
                <a:latin typeface="Arial"/>
                <a:cs typeface="+mn-cs"/>
              </a:rPr>
              <a:t>낌 </a:t>
            </a:r>
          </a:p>
          <a:p>
            <a:pPr marL="906780" marR="0" lvl="1"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lang="en-US" altLang="ko-KR" sz="1800" b="0" i="0" u="none" strike="noStrike" kern="0" cap="none" spc="0" normalizeH="0" baseline="0" noProof="1">
                <a:ln>
                  <a:noFill/>
                </a:ln>
                <a:solidFill>
                  <a:srgbClr val="3F3F3F"/>
                </a:solidFill>
                <a:effectLst/>
                <a:uLnTx/>
                <a:uFillTx/>
                <a:latin typeface="Arial"/>
                <a:cs typeface="+mn-cs"/>
              </a:rPr>
              <a:t>경영자는 오너에게 손해를 끼칠지라도 자기의 목표를 추구할 것</a:t>
            </a:r>
          </a:p>
          <a:p>
            <a:pPr marL="906780" marR="0" lvl="1"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lang="en-US" altLang="ko-KR" sz="1800" b="0" i="0" u="none" strike="noStrike" kern="0" cap="none" spc="0" normalizeH="0" baseline="0" noProof="1">
                <a:ln>
                  <a:noFill/>
                </a:ln>
                <a:solidFill>
                  <a:srgbClr val="3F3F3F"/>
                </a:solidFill>
                <a:effectLst/>
                <a:uLnTx/>
                <a:uFillTx/>
                <a:latin typeface="Arial"/>
                <a:cs typeface="+mn-cs"/>
              </a:rPr>
              <a:t>오너는 경영자가 행동하는 다른 측면을 알기 어</a:t>
            </a:r>
            <a:r>
              <a:rPr kumimoji="0" lang="ko-KR" altLang="en-US" sz="1800" b="0" i="0" u="none" strike="noStrike" kern="0" cap="none" spc="0" normalizeH="0" baseline="0" noProof="1">
                <a:ln>
                  <a:noFill/>
                </a:ln>
                <a:solidFill>
                  <a:srgbClr val="3F3F3F"/>
                </a:solidFill>
                <a:effectLst/>
                <a:uLnTx/>
                <a:uFillTx/>
                <a:latin typeface="Arial"/>
                <a:cs typeface="+mn-cs"/>
              </a:rPr>
              <a:t>려움</a:t>
            </a:r>
          </a:p>
          <a:p>
            <a:pPr marL="906780" marR="0" lvl="1"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lang="ko-KR" altLang="en-US" sz="1800" b="0" i="0" u="none" strike="noStrike" kern="0" cap="none" spc="0" normalizeH="0" baseline="0" noProof="1">
                <a:ln>
                  <a:noFill/>
                </a:ln>
                <a:solidFill>
                  <a:srgbClr val="3F3F3F"/>
                </a:solidFill>
                <a:effectLst/>
                <a:uLnTx/>
                <a:uFillTx/>
                <a:latin typeface="Arial"/>
                <a:cs typeface="+mn-cs"/>
              </a:rPr>
              <a:t>오너는 제한된 합리성을 갖고 있음 </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ko-KR" altLang="en-US" sz="2000" b="0" i="0" u="none" strike="noStrike" kern="0" cap="none" spc="0" normalizeH="0" baseline="0" noProof="1">
              <a:ln>
                <a:noFill/>
              </a:ln>
              <a:solidFill>
                <a:srgbClr val="3F3F3F"/>
              </a:solidFill>
              <a:effectLst/>
              <a:uLnTx/>
              <a:uFillTx/>
              <a:latin typeface="Arial"/>
              <a:cs typeface="+mn-cs"/>
            </a:endParaRPr>
          </a:p>
          <a:p>
            <a:pPr marL="106680" marR="0" lvl="0" indent="0" algn="just" defTabSz="914400" eaLnBrk="1" fontAlgn="base" latinLnBrk="0" hangingPunct="1">
              <a:lnSpc>
                <a:spcPct val="100000"/>
              </a:lnSpc>
              <a:spcBef>
                <a:spcPct val="0"/>
              </a:spcBef>
              <a:spcAft>
                <a:spcPct val="0"/>
              </a:spcAft>
              <a:buClr>
                <a:srgbClr val="0000FF"/>
              </a:buClr>
              <a:buSzTx/>
              <a:buFont typeface="Wingdings" charset="0"/>
              <a:buNone/>
              <a:tabLst/>
              <a:defRPr/>
            </a:pPr>
            <a:endParaRPr kumimoji="0" lang="ko-KR" altLang="en-US" sz="1800" b="0" i="0" u="none" strike="noStrike" kern="0" cap="none" spc="0" normalizeH="0" baseline="0" noProof="1">
              <a:ln>
                <a:noFill/>
              </a:ln>
              <a:solidFill>
                <a:srgbClr val="3F3F3F"/>
              </a:solidFill>
              <a:effectLst/>
              <a:uLnTx/>
              <a:uFillTx/>
              <a:latin typeface="Arial"/>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Arial" charset="0"/>
              <a:buChar char="•"/>
              <a:tabLst/>
              <a:defRPr/>
            </a:pPr>
            <a:endParaRPr kumimoji="0" lang="ko-KR" altLang="en-US" sz="1800" b="0" i="0" u="none" strike="noStrike" kern="0" cap="none" spc="0" normalizeH="0" baseline="0" noProof="1">
              <a:ln>
                <a:noFill/>
              </a:ln>
              <a:solidFill>
                <a:srgbClr val="3F3F3F"/>
              </a:solidFill>
              <a:effectLst/>
              <a:uLnTx/>
              <a:uFillTx/>
              <a:latin typeface="Arial"/>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Arial" charset="0"/>
              <a:buChar char="•"/>
              <a:tabLst/>
              <a:defRPr/>
            </a:pPr>
            <a:endParaRPr kumimoji="0" lang="ko-KR" altLang="en-US" sz="1800" b="0" i="0" u="none" strike="noStrike" kern="0" cap="none" spc="0" normalizeH="0" baseline="0" noProof="1">
              <a:ln>
                <a:noFill/>
              </a:ln>
              <a:solidFill>
                <a:srgbClr val="3F3F3F"/>
              </a:solidFill>
              <a:effectLst/>
              <a:uLnTx/>
              <a:uFillTx/>
              <a:latin typeface="Arial"/>
              <a:cs typeface="+mn-cs"/>
            </a:endParaRPr>
          </a:p>
          <a:p>
            <a:pPr marL="28448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ko-KR" sz="1800" b="0" i="0" u="none" strike="noStrike" kern="0" cap="none" spc="0" normalizeH="0" baseline="0" noProof="1">
              <a:ln>
                <a:noFill/>
              </a:ln>
              <a:solidFill>
                <a:srgbClr val="3F3F3F"/>
              </a:solidFill>
              <a:effectLst/>
              <a:uLnTx/>
              <a:uFillTx/>
              <a:latin typeface="Arial"/>
              <a:cs typeface="+mn-cs"/>
            </a:endParaRPr>
          </a:p>
          <a:p>
            <a:pPr marL="28448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ko-KR" sz="1800" b="0" i="0" u="none" strike="noStrike" kern="0" cap="none" spc="0" normalizeH="0" baseline="0" noProof="1">
              <a:ln>
                <a:noFill/>
              </a:ln>
              <a:solidFill>
                <a:srgbClr val="3F3F3F"/>
              </a:solidFill>
              <a:effectLst/>
              <a:uLnTx/>
              <a:uFillTx/>
              <a:latin typeface="Arial"/>
              <a:cs typeface="+mn-cs"/>
            </a:endParaRPr>
          </a:p>
        </p:txBody>
      </p:sp>
    </p:spTree>
    <p:extLst>
      <p:ext uri="{BB962C8B-B14F-4D97-AF65-F5344CB8AC3E}">
        <p14:creationId xmlns:p14="http://schemas.microsoft.com/office/powerpoint/2010/main" val="31853875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smtClean="0"/>
              <a:t>2. </a:t>
            </a:r>
            <a:r>
              <a:rPr lang="ko-KR" altLang="en-US" sz="3200" dirty="0" err="1" smtClean="0"/>
              <a:t>대리인이론</a:t>
            </a:r>
            <a:endParaRPr lang="ko-KR" altLang="en-US" sz="3200" dirty="0"/>
          </a:p>
        </p:txBody>
      </p:sp>
      <p:sp>
        <p:nvSpPr>
          <p:cNvPr id="5" name="직사각형 4"/>
          <p:cNvSpPr/>
          <p:nvPr/>
        </p:nvSpPr>
        <p:spPr>
          <a:xfrm>
            <a:off x="256365" y="801965"/>
            <a:ext cx="3738524" cy="461665"/>
          </a:xfrm>
          <a:prstGeom prst="rect">
            <a:avLst/>
          </a:prstGeom>
        </p:spPr>
        <p:txBody>
          <a:bodyPr wrap="none">
            <a:spAutoFit/>
          </a:bodyPr>
          <a:lstStyle/>
          <a:p>
            <a:r>
              <a:rPr lang="en-US" altLang="ko-KR" sz="2400" b="1" dirty="0"/>
              <a:t>2</a:t>
            </a:r>
            <a:r>
              <a:rPr lang="en-US" altLang="ko-KR" sz="2400" b="1" dirty="0" smtClean="0"/>
              <a:t>. </a:t>
            </a:r>
            <a:r>
              <a:rPr lang="ko-KR" altLang="en-US" sz="2400" b="1" dirty="0" smtClean="0"/>
              <a:t>가족기업의 </a:t>
            </a:r>
            <a:r>
              <a:rPr lang="ko-KR" altLang="en-US" sz="2400" b="1" dirty="0" err="1" smtClean="0"/>
              <a:t>대리인이론</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sp>
        <p:nvSpPr>
          <p:cNvPr id="6" name="矩形 2"/>
          <p:cNvSpPr/>
          <p:nvPr/>
        </p:nvSpPr>
        <p:spPr>
          <a:xfrm>
            <a:off x="252413" y="1555750"/>
            <a:ext cx="8682037" cy="4657725"/>
          </a:xfrm>
          <a:prstGeom prst="rect">
            <a:avLst/>
          </a:prstGeom>
          <a:noFill/>
          <a:ln w="12700" cap="flat" cmpd="sng" algn="ctr">
            <a:noFill/>
            <a:prstDash val="solid"/>
            <a:miter lim="800000"/>
          </a:ln>
          <a:effectLst/>
        </p:spPr>
        <p:txBody>
          <a:bodyPr anchor="ctr"/>
          <a:lstStyle/>
          <a:p>
            <a:pPr marL="0" marR="0" lvl="0" indent="0" algn="just" defTabSz="914400" eaLnBrk="1" fontAlgn="base" latinLnBrk="0" hangingPunct="1">
              <a:lnSpc>
                <a:spcPct val="100000"/>
              </a:lnSpc>
              <a:spcBef>
                <a:spcPct val="0"/>
              </a:spcBef>
              <a:spcAft>
                <a:spcPct val="0"/>
              </a:spcAft>
              <a:buClr>
                <a:srgbClr val="0000FF"/>
              </a:buClr>
              <a:buSzTx/>
              <a:buFont typeface="Wingdings" charset="0"/>
              <a:buNone/>
              <a:tabLst/>
              <a:defRPr/>
            </a:pPr>
            <a:endParaRPr kumimoji="0" lang="ko-KR" altLang="en-US" sz="1800" b="1" i="0" u="none" strike="noStrike" kern="0" cap="none" spc="0" normalizeH="0" baseline="0" noProof="1">
              <a:ln>
                <a:noFill/>
              </a:ln>
              <a:solidFill>
                <a:srgbClr val="3F3F3F"/>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2000" b="1" i="0" u="none" strike="noStrike" kern="0" cap="none" spc="0" normalizeH="0" baseline="0" noProof="1">
                <a:ln>
                  <a:noFill/>
                </a:ln>
                <a:solidFill>
                  <a:srgbClr val="3F3F3F"/>
                </a:solidFill>
                <a:effectLst/>
                <a:uLnTx/>
                <a:uFillTx/>
                <a:latin typeface="굴림체" charset="0"/>
                <a:ea typeface="굴림체" charset="0"/>
                <a:cs typeface="+mn-cs"/>
              </a:rPr>
              <a:t>가족기업 관점에서의 과제</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오너(주인)와 </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sym typeface="+mn-ea"/>
              </a:rPr>
              <a:t>경영자</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sym typeface="+mn-ea"/>
              </a:rPr>
              <a:t>(대리인)</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sym typeface="+mn-ea"/>
              </a:rPr>
              <a:t>간</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sym typeface="+mn-ea"/>
              </a:rPr>
              <a:t>의 </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갈등, </a:t>
            </a:r>
            <a:endPar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sym typeface="+mn-ea"/>
            </a:endParaRPr>
          </a:p>
          <a:p>
            <a:pPr marR="0" lvl="0" algn="just" defTabSz="914400" eaLnBrk="1" fontAlgn="base" latinLnBrk="0" hangingPunct="1">
              <a:lnSpc>
                <a:spcPct val="100000"/>
              </a:lnSpc>
              <a:spcBef>
                <a:spcPct val="0"/>
              </a:spcBef>
              <a:spcAft>
                <a:spcPct val="0"/>
              </a:spcAft>
              <a:buClr>
                <a:srgbClr val="0000FF"/>
              </a:buClr>
              <a:buSzTx/>
              <a:tabLst/>
              <a:defRPr/>
            </a:pPr>
            <a:r>
              <a:rPr lang="en-US" altLang="ko-KR" kern="0" noProof="1">
                <a:solidFill>
                  <a:srgbClr val="3F3F3F"/>
                </a:solidFill>
                <a:latin typeface="굴림체" charset="0"/>
                <a:ea typeface="굴림체" charset="0"/>
                <a:sym typeface="+mn-ea"/>
              </a:rPr>
              <a:t> </a:t>
            </a:r>
            <a:r>
              <a:rPr lang="en-US" altLang="ko-KR" kern="0" noProof="1" smtClean="0">
                <a:solidFill>
                  <a:srgbClr val="3F3F3F"/>
                </a:solidFill>
                <a:latin typeface="굴림체" charset="0"/>
                <a:ea typeface="굴림체" charset="0"/>
                <a:sym typeface="+mn-ea"/>
              </a:rPr>
              <a:t>                             </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sym typeface="+mn-ea"/>
              </a:rPr>
              <a:t>다수 주주인 </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sym typeface="+mn-ea"/>
              </a:rPr>
              <a:t>오너와 </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sym typeface="+mn-ea"/>
              </a:rPr>
              <a:t>소수 주주인 </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sym typeface="+mn-ea"/>
              </a:rPr>
              <a:t>오너의 </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갈등</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sz="2000" b="1" i="0" u="none" strike="noStrike" kern="0" cap="none" spc="0" normalizeH="0" baseline="0" noProof="1">
                <a:ln>
                  <a:noFill/>
                </a:ln>
                <a:solidFill>
                  <a:srgbClr val="3F3F3F"/>
                </a:solidFill>
                <a:effectLst/>
                <a:uLnTx/>
                <a:uFillTx/>
                <a:latin typeface="굴림체" charset="0"/>
                <a:ea typeface="굴림체" charset="0"/>
                <a:cs typeface="+mn-cs"/>
              </a:rPr>
              <a:t>가장 큰 과제</a:t>
            </a:r>
            <a:r>
              <a:rPr kumimoji="0" lang="en-US" sz="2000" b="1" i="0" u="none" strike="noStrike" kern="0" cap="none" spc="0" normalizeH="0" baseline="0" noProof="1">
                <a:ln>
                  <a:noFill/>
                </a:ln>
                <a:solidFill>
                  <a:srgbClr val="3F3F3F"/>
                </a:solidFill>
                <a:effectLst/>
                <a:uLnTx/>
                <a:uFillTx/>
                <a:latin typeface="굴림체" charset="0"/>
                <a:ea typeface="굴림체" charset="0"/>
                <a:cs typeface="+mn-cs"/>
              </a:rPr>
              <a:t>:</a:t>
            </a:r>
            <a:r>
              <a:rPr kumimoji="0" sz="2000" b="0" i="0" u="none" strike="noStrike" kern="0" cap="none" spc="0" normalizeH="0" baseline="0" noProof="1">
                <a:ln>
                  <a:noFill/>
                </a:ln>
                <a:solidFill>
                  <a:srgbClr val="3F3F3F"/>
                </a:solidFill>
                <a:effectLst/>
                <a:uLnTx/>
                <a:uFillTx/>
                <a:latin typeface="굴림체" charset="0"/>
                <a:ea typeface="굴림체" charset="0"/>
                <a:cs typeface="+mn-cs"/>
              </a:rPr>
              <a:t> </a:t>
            </a:r>
            <a:r>
              <a:rPr kumimoji="0" sz="1800" b="0" i="0" u="none" strike="noStrike" kern="0" cap="none" spc="0" normalizeH="0" baseline="0" noProof="1">
                <a:ln>
                  <a:noFill/>
                </a:ln>
                <a:solidFill>
                  <a:srgbClr val="3F3F3F"/>
                </a:solidFill>
                <a:effectLst/>
                <a:uLnTx/>
                <a:uFillTx/>
                <a:latin typeface="굴림체" charset="0"/>
                <a:ea typeface="굴림체" charset="0"/>
                <a:cs typeface="+mn-cs"/>
              </a:rPr>
              <a:t>가족기업의 주인인 오너와 대리인인 경영자 간의 </a:t>
            </a:r>
            <a:r>
              <a:rPr kumimoji="0" sz="1800" b="0" i="0" u="none" strike="noStrike" kern="0" cap="none" spc="0" normalizeH="0" baseline="0" noProof="1" smtClean="0">
                <a:ln>
                  <a:noFill/>
                </a:ln>
                <a:solidFill>
                  <a:srgbClr val="3F3F3F"/>
                </a:solidFill>
                <a:effectLst/>
                <a:uLnTx/>
                <a:uFillTx/>
                <a:latin typeface="굴림체" charset="0"/>
                <a:ea typeface="굴림체" charset="0"/>
                <a:cs typeface="+mn-cs"/>
              </a:rPr>
              <a:t>불신</a:t>
            </a:r>
            <a:r>
              <a:rPr kumimoji="0" lang="en-US" sz="1800" b="0" i="0" u="none" strike="noStrike" kern="0" cap="none" spc="0" normalizeH="0" baseline="0" noProof="1" smtClean="0">
                <a:ln>
                  <a:noFill/>
                </a:ln>
                <a:solidFill>
                  <a:srgbClr val="3F3F3F"/>
                </a:solidFill>
                <a:effectLst/>
                <a:uLnTx/>
                <a:uFillTx/>
                <a:latin typeface="굴림체" charset="0"/>
                <a:ea typeface="굴림체" charset="0"/>
                <a:cs typeface="+mn-cs"/>
              </a:rPr>
              <a:t>.</a:t>
            </a:r>
            <a:endParaRPr kumimoji="0" lang="en-US" sz="1800" b="0" i="0" u="none" strike="noStrike" kern="0" cap="none" spc="0" normalizeH="0" baseline="0" noProof="1">
              <a:ln>
                <a:noFill/>
              </a:ln>
              <a:solidFill>
                <a:srgbClr val="3F3F3F"/>
              </a:solidFill>
              <a:effectLst/>
              <a:uLnTx/>
              <a:uFillTx/>
              <a:latin typeface="굴림체" charset="0"/>
              <a:ea typeface="굴림체" charset="0"/>
              <a:cs typeface="+mn-cs"/>
            </a:endParaRPr>
          </a:p>
          <a:p>
            <a:pPr marL="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경영자와 오너의 이익이 일치하도록 상호신뢰와 협력이 중요</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2000" b="1" i="0" u="none" strike="noStrike" kern="0" cap="none" spc="0" normalizeH="0" baseline="0" noProof="1">
                <a:ln>
                  <a:noFill/>
                </a:ln>
                <a:solidFill>
                  <a:srgbClr val="3F3F3F"/>
                </a:solidFill>
                <a:effectLst/>
                <a:uLnTx/>
                <a:uFillTx/>
                <a:latin typeface="굴림체" charset="0"/>
                <a:ea typeface="굴림체" charset="0"/>
                <a:cs typeface="+mn-cs"/>
              </a:rPr>
              <a:t>가족목적</a:t>
            </a:r>
            <a:r>
              <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rPr>
              <a:t>(</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가족의 부(富), 고용안전, 지위, 현재와 다음 세대로의 권력이전 등)</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을 만족시키기 위해 의결통제권 사용</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rPr>
              <a:t>.</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rPr>
              <a:t>의결통제권의 목적:</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 </a:t>
            </a: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임시수당, 월등한 보상, 관리적 지위 등을 안전하게 확보</a:t>
            </a: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sz="1800" b="0" i="0" u="none" strike="noStrike" kern="0" cap="none" spc="0" normalizeH="0" baseline="0" noProof="1">
                <a:ln>
                  <a:noFill/>
                </a:ln>
                <a:solidFill>
                  <a:srgbClr val="3F3F3F"/>
                </a:solidFill>
                <a:effectLst/>
                <a:uLnTx/>
                <a:uFillTx/>
                <a:latin typeface="굴림체" charset="0"/>
                <a:ea typeface="굴림체" charset="0"/>
                <a:cs typeface="+mn-cs"/>
              </a:rPr>
              <a:t>능력이 부족함에도 불구하고 가족 구성원이 안전하게 최고경영진의 지위를 유지</a:t>
            </a: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일반적으로 대부분의 가족자금은 기업에 묶여 있으므로, 가족은 위험회피를 선호</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endParaRPr>
          </a:p>
          <a:p>
            <a:pPr marL="27368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대리인 이론 과제의 해결책으로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이타주의</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와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이해일치가설</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을 제안</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경영자의 이익과 오너의 이익이 일치하는데 필요한 인센티브 제도는 반드시 설치되어야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함</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273685"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28448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p:txBody>
      </p:sp>
    </p:spTree>
    <p:extLst>
      <p:ext uri="{BB962C8B-B14F-4D97-AF65-F5344CB8AC3E}">
        <p14:creationId xmlns:p14="http://schemas.microsoft.com/office/powerpoint/2010/main" val="9650424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smtClean="0"/>
              <a:t>2. </a:t>
            </a:r>
            <a:r>
              <a:rPr lang="ko-KR" altLang="en-US" sz="3200" dirty="0" err="1" smtClean="0"/>
              <a:t>대리인이론</a:t>
            </a:r>
            <a:endParaRPr lang="ko-KR" altLang="en-US" sz="3200" dirty="0"/>
          </a:p>
        </p:txBody>
      </p:sp>
      <p:sp>
        <p:nvSpPr>
          <p:cNvPr id="5" name="직사각형 4"/>
          <p:cNvSpPr/>
          <p:nvPr/>
        </p:nvSpPr>
        <p:spPr>
          <a:xfrm>
            <a:off x="256365" y="801965"/>
            <a:ext cx="3738524" cy="461665"/>
          </a:xfrm>
          <a:prstGeom prst="rect">
            <a:avLst/>
          </a:prstGeom>
        </p:spPr>
        <p:txBody>
          <a:bodyPr wrap="none">
            <a:spAutoFit/>
          </a:bodyPr>
          <a:lstStyle/>
          <a:p>
            <a:r>
              <a:rPr lang="en-US" altLang="ko-KR" sz="2400" b="1" dirty="0"/>
              <a:t>2</a:t>
            </a:r>
            <a:r>
              <a:rPr lang="en-US" altLang="ko-KR" sz="2400" b="1" dirty="0" smtClean="0"/>
              <a:t>. </a:t>
            </a:r>
            <a:r>
              <a:rPr lang="ko-KR" altLang="en-US" sz="2400" b="1" dirty="0" smtClean="0"/>
              <a:t>가족기업의 </a:t>
            </a:r>
            <a:r>
              <a:rPr lang="ko-KR" altLang="en-US" sz="2400" b="1" dirty="0" err="1" smtClean="0"/>
              <a:t>대리인이론</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sp>
        <p:nvSpPr>
          <p:cNvPr id="4" name="TextBox 3"/>
          <p:cNvSpPr txBox="1"/>
          <p:nvPr/>
        </p:nvSpPr>
        <p:spPr>
          <a:xfrm>
            <a:off x="683568" y="1392876"/>
            <a:ext cx="3528392" cy="400110"/>
          </a:xfrm>
          <a:prstGeom prst="rect">
            <a:avLst/>
          </a:prstGeom>
          <a:noFill/>
        </p:spPr>
        <p:txBody>
          <a:bodyPr wrap="square" rtlCol="0">
            <a:spAutoFit/>
          </a:bodyPr>
          <a:lstStyle/>
          <a:p>
            <a:pPr marL="285750" indent="-285750">
              <a:buFont typeface="Wingdings" panose="05000000000000000000" pitchFamily="2" charset="2"/>
              <a:buChar char="Ø"/>
            </a:pPr>
            <a:r>
              <a:rPr lang="ko-KR" altLang="en-US" sz="2000" b="1" dirty="0" smtClean="0">
                <a:solidFill>
                  <a:srgbClr val="FF0000"/>
                </a:solidFill>
              </a:rPr>
              <a:t>이타주의</a:t>
            </a:r>
            <a:endParaRPr lang="ko-KR" altLang="en-US" sz="2000" b="1" dirty="0">
              <a:solidFill>
                <a:srgbClr val="FF0000"/>
              </a:solidFill>
            </a:endParaRPr>
          </a:p>
        </p:txBody>
      </p:sp>
      <p:sp>
        <p:nvSpPr>
          <p:cNvPr id="7" name="矩形 2"/>
          <p:cNvSpPr/>
          <p:nvPr/>
        </p:nvSpPr>
        <p:spPr>
          <a:xfrm>
            <a:off x="194469" y="1698625"/>
            <a:ext cx="8755062" cy="4657725"/>
          </a:xfrm>
          <a:prstGeom prst="rect">
            <a:avLst/>
          </a:prstGeom>
          <a:noFill/>
          <a:ln w="12700" cap="flat" cmpd="sng" algn="ctr">
            <a:noFill/>
            <a:prstDash val="solid"/>
            <a:miter lim="800000"/>
          </a:ln>
          <a:effectLst/>
        </p:spPr>
        <p:txBody>
          <a:bodyPr anchor="ctr"/>
          <a:lstStyle>
            <a:lvl1pPr marL="285750" indent="-285750">
              <a:defRPr>
                <a:solidFill>
                  <a:schemeClr val="tx1"/>
                </a:solidFill>
                <a:latin typeface="굴림" panose="020B0600000101010101" pitchFamily="50" charset="-127"/>
                <a:ea typeface="굴림" panose="020B0600000101010101" pitchFamily="50" charset="-127"/>
              </a:defRPr>
            </a:lvl1pPr>
            <a:lvl2pPr>
              <a:defRPr>
                <a:solidFill>
                  <a:schemeClr val="tx1"/>
                </a:solidFill>
                <a:latin typeface="굴림" panose="020B0600000101010101" pitchFamily="50" charset="-127"/>
                <a:ea typeface="굴림" panose="020B0600000101010101" pitchFamily="50" charset="-127"/>
              </a:defRPr>
            </a:lvl2pPr>
            <a:lvl3pPr>
              <a:defRPr>
                <a:solidFill>
                  <a:schemeClr val="tx1"/>
                </a:solidFill>
                <a:latin typeface="굴림" panose="020B0600000101010101" pitchFamily="50" charset="-127"/>
                <a:ea typeface="굴림" panose="020B0600000101010101" pitchFamily="50" charset="-127"/>
              </a:defRPr>
            </a:lvl3pPr>
            <a:lvl4pPr>
              <a:defRPr>
                <a:solidFill>
                  <a:schemeClr val="tx1"/>
                </a:solidFill>
                <a:latin typeface="굴림" panose="020B0600000101010101" pitchFamily="50" charset="-127"/>
                <a:ea typeface="굴림" panose="020B0600000101010101" pitchFamily="50" charset="-127"/>
              </a:defRPr>
            </a:lvl4pPr>
            <a:lvl5pPr>
              <a:defRPr>
                <a:solidFill>
                  <a:schemeClr val="tx1"/>
                </a:solidFill>
                <a:latin typeface="굴림" panose="020B0600000101010101" pitchFamily="50" charset="-127"/>
                <a:ea typeface="굴림" panose="020B0600000101010101" pitchFamily="50" charset="-127"/>
              </a:defRPr>
            </a:lvl5pPr>
            <a:lvl6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6pPr>
            <a:lvl7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7pPr>
            <a:lvl8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8pPr>
            <a:lvl9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9pPr>
          </a:lstStyle>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None/>
              <a:tabLst/>
              <a:defRPr/>
            </a:pPr>
            <a:endParaRPr kumimoji="0" lang="ko-KR" altLang="en-US" sz="18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r>
              <a:rPr kumimoji="0" lang="ko-KR" altLang="en-US"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대리인 비용의 부정적 관점</a:t>
            </a:r>
            <a:r>
              <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가족은 관련된 대리인들을 </a:t>
            </a:r>
            <a:r>
              <a:rPr kumimoji="0" lang="ko-KR" altLang="en-US"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모니터링하거나</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훈육</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예</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무임승차</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자식의 성과에 대한 편견</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계약강행의 어려움</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임시수당지급 등으로 가족기업 내에서 대리인비용 발생</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r>
              <a:rPr kumimoji="0" lang="ko-KR" altLang="en-US"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대리인 문제의 해결책</a:t>
            </a:r>
            <a:r>
              <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ko-KR" sz="2000" b="1" i="0" u="none" strike="noStrike" kern="0" cap="none" spc="0" normalizeH="0" baseline="0" noProof="0" dirty="0" err="1"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이타주의</a:t>
            </a:r>
            <a:r>
              <a:rPr kumimoji="0" lang="en-US" altLang="ko-KR" sz="2000" b="1"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a:t>
            </a:r>
            <a:r>
              <a:rPr kumimoji="0" lang="en-US" altLang="ko-KR" sz="2000" b="1" i="0" u="none" strike="noStrike" kern="0" cap="none" spc="0" normalizeH="0" baseline="0" noProof="0" dirty="0" err="1"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利他主義</a:t>
            </a:r>
            <a:r>
              <a:rPr kumimoji="0" lang="en-US" altLang="ko-KR" sz="2000" b="1"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altruism)</a:t>
            </a:r>
            <a:r>
              <a:rPr kumimoji="0" lang="zh-CN" altLang="en-US" sz="18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ko-KR" altLang="zh-CN"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호</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혜적</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(예: </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오너와</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경영자의</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상호</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이타주의</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이고</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대칭적</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동등한</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상호호혜</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a:t>
            </a:r>
          </a:p>
          <a:p>
            <a:pPr marL="285750" marR="0" lvl="0" indent="-28575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endPar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r>
              <a:rPr kumimoji="0" lang="en-US" altLang="ko-KR" sz="2000" b="1"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Lubatkin</a:t>
            </a:r>
            <a:r>
              <a:rPr kumimoji="0" lang="ko-KR" altLang="en-US"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의 이타주의 분류</a:t>
            </a:r>
            <a:r>
              <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가장중심</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이타주의</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이상</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적 </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이타주의</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가족</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중심 </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이타주의</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가부장적 </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이타주의</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사회</a:t>
            </a:r>
            <a:r>
              <a:rPr kumimoji="0" lang="en-US" altLang="ko-KR" sz="180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심리적</a:t>
            </a:r>
            <a:r>
              <a:rPr kumimoji="0" lang="en-US" altLang="ko-KR" sz="180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이타주의</a:t>
            </a:r>
            <a:r>
              <a:rPr kumimoji="0" lang="ko-KR" altLang="en-US" sz="180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로 나눔</a:t>
            </a:r>
            <a:r>
              <a:rPr kumimoji="0" lang="en-US" altLang="ko-KR" sz="180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가족</a:t>
            </a:r>
            <a:r>
              <a:rPr kumimoji="0" lang="ko-KR" altLang="en-US"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중심적</a:t>
            </a:r>
            <a:r>
              <a:rPr kumimoji="0" lang="ko-KR"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이타주의와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가부장</a:t>
            </a:r>
            <a:r>
              <a:rPr kumimoji="0" lang="ko-KR"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적 이타주의는 지배구조가 비효율적이지만 </a:t>
            </a:r>
            <a:r>
              <a:rPr kumimoji="0" lang="ko-KR"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긍적적인</a:t>
            </a:r>
            <a:r>
              <a:rPr kumimoji="0" lang="ko-KR"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측면이 있</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음 </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사회심리적 이타주의는 효율적인 지배구조이면서 </a:t>
            </a:r>
            <a:r>
              <a:rPr kumimoji="0" lang="ko-KR" altLang="en-US"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긍적적인</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측면이 있음</a:t>
            </a:r>
            <a:endPar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장기이익을 위한 단기손실</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낮은 간접비용</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유연한 의사결정</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최소한의 관료제 등으로 대리인으로 하여금 </a:t>
            </a:r>
            <a:r>
              <a:rPr kumimoji="0" lang="en-US" altLang="ko-KR" sz="1800" b="0"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rPr>
              <a:t>가족구성원의 의지</a:t>
            </a:r>
            <a:r>
              <a:rPr kumimoji="0" lang="en-US" altLang="ko-KR" sz="1800" b="0"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를 이끌어낼 수 있다면 </a:t>
            </a:r>
            <a:r>
              <a:rPr kumimoji="0" lang="ko-KR" altLang="en-US"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rPr>
              <a:t>가족기업은</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효율적인 경쟁자가 될 수 있음</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 </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None/>
              <a:tabLst/>
              <a:defRPr/>
            </a:pPr>
            <a:endParaRPr kumimoji="0" lang="en-US" altLang="ko-KR" sz="20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None/>
              <a:tabLst/>
              <a:defRPr/>
            </a:pPr>
            <a:endParaRPr kumimoji="0" lang="en-US" altLang="ko-KR" sz="20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endPar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p:txBody>
      </p:sp>
    </p:spTree>
    <p:extLst>
      <p:ext uri="{BB962C8B-B14F-4D97-AF65-F5344CB8AC3E}">
        <p14:creationId xmlns:p14="http://schemas.microsoft.com/office/powerpoint/2010/main" val="1932011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smtClean="0"/>
              <a:t>2. </a:t>
            </a:r>
            <a:r>
              <a:rPr lang="ko-KR" altLang="en-US" sz="3200" dirty="0" err="1" smtClean="0"/>
              <a:t>대리인이론</a:t>
            </a:r>
            <a:endParaRPr lang="ko-KR" altLang="en-US" sz="3200" dirty="0"/>
          </a:p>
        </p:txBody>
      </p:sp>
      <p:sp>
        <p:nvSpPr>
          <p:cNvPr id="5" name="직사각형 4"/>
          <p:cNvSpPr/>
          <p:nvPr/>
        </p:nvSpPr>
        <p:spPr>
          <a:xfrm>
            <a:off x="256365" y="801965"/>
            <a:ext cx="3738524" cy="461665"/>
          </a:xfrm>
          <a:prstGeom prst="rect">
            <a:avLst/>
          </a:prstGeom>
        </p:spPr>
        <p:txBody>
          <a:bodyPr wrap="none">
            <a:spAutoFit/>
          </a:bodyPr>
          <a:lstStyle/>
          <a:p>
            <a:r>
              <a:rPr lang="en-US" altLang="ko-KR" sz="2400" b="1" dirty="0"/>
              <a:t>2</a:t>
            </a:r>
            <a:r>
              <a:rPr lang="en-US" altLang="ko-KR" sz="2400" b="1" dirty="0" smtClean="0"/>
              <a:t>. </a:t>
            </a:r>
            <a:r>
              <a:rPr lang="ko-KR" altLang="en-US" sz="2400" b="1" dirty="0" smtClean="0"/>
              <a:t>가족기업의 </a:t>
            </a:r>
            <a:r>
              <a:rPr lang="ko-KR" altLang="en-US" sz="2400" b="1" dirty="0" err="1" smtClean="0"/>
              <a:t>대리인이론</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sp>
        <p:nvSpPr>
          <p:cNvPr id="8" name="矩形 2"/>
          <p:cNvSpPr/>
          <p:nvPr/>
        </p:nvSpPr>
        <p:spPr>
          <a:xfrm>
            <a:off x="194469" y="1901825"/>
            <a:ext cx="8755062" cy="4819650"/>
          </a:xfrm>
          <a:prstGeom prst="rect">
            <a:avLst/>
          </a:prstGeom>
          <a:noFill/>
          <a:ln w="12700" cap="flat" cmpd="sng" algn="ctr">
            <a:noFill/>
            <a:prstDash val="solid"/>
            <a:miter lim="800000"/>
          </a:ln>
          <a:effectLst/>
        </p:spPr>
        <p:txBody>
          <a:bodyPr anchor="ctr"/>
          <a:lstStyle>
            <a:lvl1pPr marL="285750" indent="-285750">
              <a:defRPr>
                <a:solidFill>
                  <a:schemeClr val="tx1"/>
                </a:solidFill>
                <a:latin typeface="굴림" panose="020B0600000101010101" pitchFamily="50" charset="-127"/>
                <a:ea typeface="굴림" panose="020B0600000101010101" pitchFamily="50" charset="-127"/>
              </a:defRPr>
            </a:lvl1pPr>
            <a:lvl2pPr>
              <a:defRPr>
                <a:solidFill>
                  <a:schemeClr val="tx1"/>
                </a:solidFill>
                <a:latin typeface="굴림" panose="020B0600000101010101" pitchFamily="50" charset="-127"/>
                <a:ea typeface="굴림" panose="020B0600000101010101" pitchFamily="50" charset="-127"/>
              </a:defRPr>
            </a:lvl2pPr>
            <a:lvl3pPr>
              <a:defRPr>
                <a:solidFill>
                  <a:schemeClr val="tx1"/>
                </a:solidFill>
                <a:latin typeface="굴림" panose="020B0600000101010101" pitchFamily="50" charset="-127"/>
                <a:ea typeface="굴림" panose="020B0600000101010101" pitchFamily="50" charset="-127"/>
              </a:defRPr>
            </a:lvl3pPr>
            <a:lvl4pPr>
              <a:defRPr>
                <a:solidFill>
                  <a:schemeClr val="tx1"/>
                </a:solidFill>
                <a:latin typeface="굴림" panose="020B0600000101010101" pitchFamily="50" charset="-127"/>
                <a:ea typeface="굴림" panose="020B0600000101010101" pitchFamily="50" charset="-127"/>
              </a:defRPr>
            </a:lvl4pPr>
            <a:lvl5pPr>
              <a:defRPr>
                <a:solidFill>
                  <a:schemeClr val="tx1"/>
                </a:solidFill>
                <a:latin typeface="굴림" panose="020B0600000101010101" pitchFamily="50" charset="-127"/>
                <a:ea typeface="굴림" panose="020B0600000101010101" pitchFamily="50" charset="-127"/>
              </a:defRPr>
            </a:lvl5pPr>
            <a:lvl6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6pPr>
            <a:lvl7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7pPr>
            <a:lvl8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8pPr>
            <a:lvl9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9pPr>
          </a:lstStyle>
          <a:p>
            <a:pPr marL="0" marR="0" lvl="0" indent="0" algn="just" defTabSz="914400" eaLnBrk="1" fontAlgn="base" latinLnBrk="0" hangingPunct="1">
              <a:lnSpc>
                <a:spcPct val="100000"/>
              </a:lnSpc>
              <a:spcBef>
                <a:spcPct val="0"/>
              </a:spcBef>
              <a:spcAft>
                <a:spcPct val="0"/>
              </a:spcAft>
              <a:buClr>
                <a:srgbClr val="0000FF"/>
              </a:buClr>
              <a:buSzTx/>
              <a:buFontTx/>
              <a:buNone/>
              <a:tabLst/>
              <a:defRPr/>
            </a:pPr>
            <a:r>
              <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2000" b="1"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rPr>
              <a:t>이해일치가설</a:t>
            </a:r>
            <a:r>
              <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(convergence of interest) :</a:t>
            </a:r>
            <a:r>
              <a:rPr kumimoji="0" lang="en-US" altLang="ko-KR" sz="2000" b="1" i="0" u="none" strike="noStrike" kern="0" cap="none" spc="0" normalizeH="0" baseline="0" noProof="1" smtClean="0">
                <a:ln>
                  <a:noFill/>
                </a:ln>
                <a:solidFill>
                  <a:srgbClr val="3F3F3F"/>
                </a:solidFill>
                <a:effectLst/>
                <a:uLnTx/>
                <a:uFillTx/>
                <a:latin typeface="굴림체" charset="0"/>
                <a:ea typeface="굴림체" charset="0"/>
                <a:cs typeface="+mn-cs"/>
              </a:rPr>
              <a:t>Jensen </a:t>
            </a:r>
            <a:r>
              <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rPr>
              <a:t>&amp; </a:t>
            </a:r>
            <a:r>
              <a:rPr kumimoji="0" lang="en-US" altLang="ko-KR" sz="2000" b="1" i="0" u="none" strike="noStrike" kern="0" cap="none" spc="0" normalizeH="0" baseline="0" noProof="1" smtClean="0">
                <a:ln>
                  <a:noFill/>
                </a:ln>
                <a:solidFill>
                  <a:srgbClr val="3F3F3F"/>
                </a:solidFill>
                <a:effectLst/>
                <a:uLnTx/>
                <a:uFillTx/>
                <a:latin typeface="굴림체" charset="0"/>
                <a:ea typeface="굴림체" charset="0"/>
                <a:cs typeface="+mn-cs"/>
              </a:rPr>
              <a:t>Meckling(1976)</a:t>
            </a:r>
            <a:r>
              <a:rPr kumimoji="0" lang="ko-KR" altLang="en-US" sz="2000" b="1" i="0" u="none" strike="noStrike" kern="0" cap="none" spc="0" normalizeH="0" baseline="0" noProof="1" smtClean="0">
                <a:ln>
                  <a:noFill/>
                </a:ln>
                <a:solidFill>
                  <a:srgbClr val="3F3F3F"/>
                </a:solidFill>
                <a:effectLst/>
                <a:uLnTx/>
                <a:uFillTx/>
                <a:latin typeface="굴림체" charset="0"/>
                <a:ea typeface="굴림체" charset="0"/>
                <a:cs typeface="+mn-cs"/>
              </a:rPr>
              <a:t> </a:t>
            </a:r>
            <a:endParaRPr kumimoji="0" lang="ko-KR" altLang="en-US" sz="2000" b="1" i="0" u="none" strike="noStrike" kern="0" cap="none" spc="0" normalizeH="0" baseline="0" noProof="1">
              <a:ln>
                <a:noFill/>
              </a:ln>
              <a:solidFill>
                <a:srgbClr val="3F3F3F"/>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3F3F3F"/>
                </a:solidFill>
                <a:effectLst/>
                <a:uLnTx/>
                <a:uFillTx/>
                <a:latin typeface="굴림체" panose="020B0609000101010101" pitchFamily="49" charset="-127"/>
                <a:ea typeface="굴림체" panose="020B0609000101010101" pitchFamily="49" charset="-127"/>
                <a:cs typeface="+mn-cs"/>
              </a:rPr>
              <a:t>경영자가</a:t>
            </a:r>
            <a:r>
              <a:rPr kumimoji="0" lang="en-US" altLang="ko-KR" sz="1800" b="0" i="0" u="none" strike="noStrike" kern="0" cap="none" spc="0" normalizeH="0" baseline="0" noProof="1">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1">
                <a:ln>
                  <a:noFill/>
                </a:ln>
                <a:solidFill>
                  <a:srgbClr val="FF0000"/>
                </a:solidFill>
                <a:effectLst/>
                <a:uLnTx/>
                <a:uFillTx/>
                <a:latin typeface="굴림체" panose="020B0609000101010101" pitchFamily="49" charset="-127"/>
                <a:ea typeface="굴림체" panose="020B0609000101010101" pitchFamily="49" charset="-127"/>
                <a:cs typeface="+mn-cs"/>
              </a:rPr>
              <a:t>더 많은 지분을 소유</a:t>
            </a:r>
            <a:r>
              <a:rPr kumimoji="0" lang="ko-KR" altLang="en-US" sz="1800" b="0" i="0" u="none" strike="noStrike" kern="0" cap="none" spc="0" normalizeH="0" baseline="0" noProof="1">
                <a:ln>
                  <a:noFill/>
                </a:ln>
                <a:solidFill>
                  <a:srgbClr val="3F3F3F"/>
                </a:solidFill>
                <a:effectLst/>
                <a:uLnTx/>
                <a:uFillTx/>
                <a:latin typeface="굴림체" panose="020B0609000101010101" pitchFamily="49" charset="-127"/>
                <a:ea typeface="굴림체" panose="020B0609000101010101" pitchFamily="49" charset="-127"/>
                <a:cs typeface="+mn-cs"/>
              </a:rPr>
              <a:t>할수록 </a:t>
            </a:r>
            <a:r>
              <a:rPr kumimoji="0" lang="ko-KR" altLang="en-US" sz="1800" b="0" i="0" u="none" strike="noStrike" kern="0" cap="none" spc="0" normalizeH="0" baseline="0" noProof="1">
                <a:ln>
                  <a:noFill/>
                </a:ln>
                <a:solidFill>
                  <a:srgbClr val="FF0000"/>
                </a:solidFill>
                <a:effectLst/>
                <a:uLnTx/>
                <a:uFillTx/>
                <a:latin typeface="굴림체" panose="020B0609000101010101" pitchFamily="49" charset="-127"/>
                <a:ea typeface="굴림체" panose="020B0609000101010101" pitchFamily="49" charset="-127"/>
                <a:cs typeface="+mn-cs"/>
              </a:rPr>
              <a:t>주주의 이해와 일치</a:t>
            </a:r>
            <a:r>
              <a:rPr kumimoji="0" lang="ko-KR" altLang="en-US" sz="1800" b="0" i="0" u="none" strike="noStrike" kern="0" cap="none" spc="0" normalizeH="0" baseline="0" noProof="1">
                <a:ln>
                  <a:noFill/>
                </a:ln>
                <a:solidFill>
                  <a:srgbClr val="3F3F3F"/>
                </a:solidFill>
                <a:effectLst/>
                <a:uLnTx/>
                <a:uFillTx/>
                <a:latin typeface="굴림체" panose="020B0609000101010101" pitchFamily="49" charset="-127"/>
                <a:ea typeface="굴림체" panose="020B0609000101010101" pitchFamily="49" charset="-127"/>
                <a:cs typeface="+mn-cs"/>
              </a:rPr>
              <a:t>하여 </a:t>
            </a:r>
            <a:r>
              <a:rPr kumimoji="0" lang="ko-KR" altLang="en-US" sz="1800" b="0" i="0" u="none" strike="noStrike" kern="0" cap="none" spc="0" normalizeH="0" baseline="0" noProof="1">
                <a:ln>
                  <a:noFill/>
                </a:ln>
                <a:solidFill>
                  <a:srgbClr val="FF0000"/>
                </a:solidFill>
                <a:effectLst/>
                <a:uLnTx/>
                <a:uFillTx/>
                <a:latin typeface="굴림체" panose="020B0609000101010101" pitchFamily="49" charset="-127"/>
                <a:ea typeface="굴림체" panose="020B0609000101010101" pitchFamily="49" charset="-127"/>
                <a:cs typeface="+mn-cs"/>
              </a:rPr>
              <a:t>기업가치를 증대시킨다</a:t>
            </a:r>
            <a:r>
              <a:rPr kumimoji="0" lang="ko-KR" altLang="en-US" sz="1800" b="0" i="0" u="none" strike="noStrike" kern="0" cap="none" spc="0" normalizeH="0" baseline="0" noProof="1">
                <a:ln>
                  <a:noFill/>
                </a:ln>
                <a:solidFill>
                  <a:srgbClr val="3F3F3F"/>
                </a:solidFill>
                <a:effectLst/>
                <a:uLnTx/>
                <a:uFillTx/>
                <a:latin typeface="굴림체" panose="020B0609000101010101" pitchFamily="49" charset="-127"/>
                <a:ea typeface="굴림체" panose="020B0609000101010101" pitchFamily="49" charset="-127"/>
                <a:cs typeface="+mn-cs"/>
              </a:rPr>
              <a:t>는 학설</a:t>
            </a:r>
            <a:r>
              <a:rPr kumimoji="0" lang="en-US" altLang="ko-KR" sz="1800" b="0" i="0" u="none" strike="noStrike" kern="0" cap="none" spc="0" normalizeH="0" baseline="0" noProof="1">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1" smtClean="0">
                <a:ln>
                  <a:noFill/>
                </a:ln>
                <a:solidFill>
                  <a:srgbClr val="3F3F3F"/>
                </a:solidFill>
                <a:effectLst/>
                <a:uLnTx/>
                <a:uFillTx/>
                <a:latin typeface="굴림체" panose="020B0609000101010101" pitchFamily="49" charset="-127"/>
                <a:ea typeface="굴림체" panose="020B0609000101010101" pitchFamily="49" charset="-127"/>
                <a:cs typeface="+mn-cs"/>
              </a:rPr>
              <a:t>경영자의 지분은 주주의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부</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富</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에 정</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正</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의 영향을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미침</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a:t>
            </a:r>
          </a:p>
          <a:p>
            <a:pPr marL="106680" marR="0" lvl="0" indent="0" algn="just" defTabSz="914400" eaLnBrk="1" fontAlgn="base" latinLnBrk="0" hangingPunct="1">
              <a:lnSpc>
                <a:spcPct val="100000"/>
              </a:lnSpc>
              <a:spcBef>
                <a:spcPct val="0"/>
              </a:spcBef>
              <a:spcAft>
                <a:spcPct val="0"/>
              </a:spcAft>
              <a:buClr>
                <a:srgbClr val="0000FF"/>
              </a:buClr>
              <a:buSzTx/>
              <a:tabLst/>
              <a:defRPr/>
            </a:pPr>
            <a:endPar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rPr>
              <a:t>Demsetz &amp; Lehn(1985): </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rPr>
              <a:t>미국의 </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rPr>
              <a:t>511</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rPr>
              <a:t>개 대규모 기업을 대상으로 분석</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rPr>
              <a:t>대주주</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rPr>
              <a:t>지분율과 회계적 수익률 간 정</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rPr>
              <a:t>(+)</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rPr>
              <a:t>의 관련성을 발견</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rPr>
              <a:t>.</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rPr>
              <a:t> </a:t>
            </a:r>
            <a:endPar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rPr>
              <a:t>Andersen &amp; Reeb(2003): </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rPr>
              <a:t>미국 </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rPr>
              <a:t>S&amp;P 500</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rPr>
              <a:t>개 기업 가운데 약 </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rPr>
              <a:t>1/3</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rPr>
              <a:t>이 창업자 가족이 기업에 관여</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rPr>
              <a:t>즉 가족기업의 경영성과는 창업자 가족이 기업에 관여하지 않고 있는 기업보다 경영성과가 더 높게 나타났으며</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rPr>
              <a:t>부채비율은 더 낮은 것을 발견</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rPr>
              <a:t>.</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endParaRPr>
          </a:p>
          <a:p>
            <a:pPr lvl="0" algn="just" fontAlgn="base" latinLnBrk="0">
              <a:spcBef>
                <a:spcPct val="0"/>
              </a:spcBef>
              <a:spcAft>
                <a:spcPct val="0"/>
              </a:spcAft>
              <a:buClr>
                <a:srgbClr val="0000FF"/>
              </a:buClr>
              <a:buFont typeface="Wingdings" panose="05000000000000000000" pitchFamily="2" charset="2"/>
              <a:buChar char="p"/>
              <a:defRPr/>
            </a:pPr>
            <a:r>
              <a:rPr kumimoji="0" lang="ko-KR" altLang="en-US" sz="2000" b="1"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경영자안주가설</a:t>
            </a:r>
            <a:r>
              <a:rPr kumimoji="0" lang="en-US" altLang="ko-KR" sz="2000" b="1"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a:t>
            </a:r>
            <a:r>
              <a:rPr kumimoji="0" lang="ko-KR" altLang="en-US" sz="2000" b="1"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참호가설</a:t>
            </a:r>
            <a:r>
              <a:rPr kumimoji="0" lang="en-US" altLang="ko-KR" sz="2000" b="1"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a:t>
            </a:r>
            <a:r>
              <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(managerial entrenchment):</a:t>
            </a:r>
            <a:r>
              <a:rPr lang="en-US" altLang="ko-KR" sz="2000" kern="0" dirty="0">
                <a:solidFill>
                  <a:srgbClr val="3F3F3F"/>
                </a:solidFill>
                <a:latin typeface="굴림체" panose="020B0609000101010101" pitchFamily="49" charset="-127"/>
                <a:ea typeface="굴림체" panose="020B0609000101010101" pitchFamily="49" charset="-127"/>
                <a:sym typeface="Arial" panose="020B0604020202020204" pitchFamily="34" charset="0"/>
              </a:rPr>
              <a:t> Demsetz(1983)</a:t>
            </a:r>
            <a:r>
              <a:rPr lang="ko-KR" altLang="en-US" sz="2000" kern="0" dirty="0">
                <a:solidFill>
                  <a:srgbClr val="3F3F3F"/>
                </a:solidFill>
                <a:latin typeface="굴림체" panose="020B0609000101010101" pitchFamily="49" charset="-127"/>
                <a:ea typeface="굴림체" panose="020B0609000101010101" pitchFamily="49" charset="-127"/>
                <a:sym typeface="Arial" panose="020B0604020202020204" pitchFamily="34" charset="0"/>
              </a:rPr>
              <a:t>와 </a:t>
            </a:r>
            <a:r>
              <a:rPr lang="en-US" altLang="ko-KR" sz="2000" kern="0" dirty="0" err="1">
                <a:solidFill>
                  <a:srgbClr val="3F3F3F"/>
                </a:solidFill>
                <a:latin typeface="굴림체" panose="020B0609000101010101" pitchFamily="49" charset="-127"/>
                <a:ea typeface="굴림체" panose="020B0609000101010101" pitchFamily="49" charset="-127"/>
                <a:sym typeface="Arial" panose="020B0604020202020204" pitchFamily="34" charset="0"/>
              </a:rPr>
              <a:t>Fama</a:t>
            </a:r>
            <a:r>
              <a:rPr lang="en-US" altLang="ko-KR" sz="2000" kern="0" dirty="0">
                <a:solidFill>
                  <a:srgbClr val="3F3F3F"/>
                </a:solidFill>
                <a:latin typeface="굴림체" panose="020B0609000101010101" pitchFamily="49" charset="-127"/>
                <a:ea typeface="굴림체" panose="020B0609000101010101" pitchFamily="49" charset="-127"/>
                <a:sym typeface="Arial" panose="020B0604020202020204" pitchFamily="34" charset="0"/>
              </a:rPr>
              <a:t> &amp; Jensen(1983)</a:t>
            </a:r>
            <a:endPar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endParaRPr>
          </a:p>
          <a:p>
            <a:pPr marR="0" lvl="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en-US" sz="1800" b="0"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경영자의 </a:t>
            </a:r>
            <a:r>
              <a:rPr kumimoji="0" lang="ko-KR" altLang="en-US" sz="1800" b="1" i="0" u="none" strike="noStrike" kern="0" cap="none" spc="0" normalizeH="0" baseline="0" noProof="0" dirty="0" err="1"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지분율이</a:t>
            </a:r>
            <a:r>
              <a:rPr kumimoji="0" lang="ko-KR" altLang="en-US" sz="1800" b="1"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증가함에 따라 기업가치가 감소</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한다고 주장</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p>
          <a:p>
            <a:pPr marR="0" lvl="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Demsetz(1983),</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ko-KR"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Fama</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&amp; Jensen(1983)</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은 경영자 </a:t>
            </a:r>
            <a:r>
              <a:rPr kumimoji="0" lang="ko-KR" altLang="en-US"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지분율이</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낮을수록 시장유도기능</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ko-KR" altLang="en-US" sz="1800" b="0" i="0" u="none" strike="noStrike" kern="0" cap="none" spc="0" normalizeH="0" baseline="0" noProof="0" dirty="0" err="1"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경영자시장</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기업지배권시장 등의 역할로 경영자가 기업가치를 증대시키기 위하여 노력하나</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ko-KR" altLang="en-US" sz="1800" b="0" i="0" u="none" strike="noStrike" kern="0" cap="none" spc="0" normalizeH="0" baseline="0" noProof="0" dirty="0" err="1"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지분율이</a:t>
            </a:r>
            <a:r>
              <a:rPr kumimoji="0" lang="ko-KR" altLang="en-US" sz="1800" b="0"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높은 경영자</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는 의결권행사나 기업의 의사결정에 중대한 영향력을 미칠 수 있으므로</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기업의 가치와 달리 </a:t>
            </a:r>
            <a:r>
              <a:rPr kumimoji="0" lang="ko-KR" altLang="en-US" sz="1800" b="0"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개인적 </a:t>
            </a:r>
            <a:r>
              <a:rPr kumimoji="0" lang="ko-KR" altLang="en-US" sz="1800" b="0" i="0" u="none" strike="noStrike" kern="0" cap="none" spc="0" normalizeH="0" baseline="0" noProof="0" dirty="0" err="1"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효익을</a:t>
            </a:r>
            <a:r>
              <a:rPr kumimoji="0" lang="ko-KR" altLang="en-US" sz="1800" b="0"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극대화시키기 위한 의사결정</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을 할 수 있다</a:t>
            </a:r>
            <a:r>
              <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ko-KR" altLang="en-US"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endPar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None/>
              <a:tabLst/>
              <a:defRPr/>
            </a:pPr>
            <a:endParaRPr kumimoji="0" lang="en-US" altLang="ko-KR" sz="20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endPar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p:txBody>
      </p:sp>
    </p:spTree>
    <p:extLst>
      <p:ext uri="{BB962C8B-B14F-4D97-AF65-F5344CB8AC3E}">
        <p14:creationId xmlns:p14="http://schemas.microsoft.com/office/powerpoint/2010/main" val="41026030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smtClean="0"/>
              <a:t>2. </a:t>
            </a:r>
            <a:r>
              <a:rPr lang="ko-KR" altLang="en-US" sz="3200" dirty="0" err="1" smtClean="0"/>
              <a:t>대리인이론</a:t>
            </a:r>
            <a:endParaRPr lang="ko-KR" altLang="en-US" sz="3200" dirty="0"/>
          </a:p>
        </p:txBody>
      </p:sp>
      <p:sp>
        <p:nvSpPr>
          <p:cNvPr id="5" name="직사각형 4"/>
          <p:cNvSpPr/>
          <p:nvPr/>
        </p:nvSpPr>
        <p:spPr>
          <a:xfrm>
            <a:off x="194469" y="668708"/>
            <a:ext cx="3738524" cy="461665"/>
          </a:xfrm>
          <a:prstGeom prst="rect">
            <a:avLst/>
          </a:prstGeom>
        </p:spPr>
        <p:txBody>
          <a:bodyPr wrap="none">
            <a:spAutoFit/>
          </a:bodyPr>
          <a:lstStyle/>
          <a:p>
            <a:r>
              <a:rPr lang="en-US" altLang="ko-KR" sz="2400" b="1" dirty="0"/>
              <a:t>2</a:t>
            </a:r>
            <a:r>
              <a:rPr lang="en-US" altLang="ko-KR" sz="2400" b="1" dirty="0" smtClean="0"/>
              <a:t>. </a:t>
            </a:r>
            <a:r>
              <a:rPr lang="ko-KR" altLang="en-US" sz="2400" b="1" dirty="0" smtClean="0"/>
              <a:t>가족기업의 </a:t>
            </a:r>
            <a:r>
              <a:rPr lang="ko-KR" altLang="en-US" sz="2400" b="1" dirty="0" err="1" smtClean="0"/>
              <a:t>대리인이론</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sp>
        <p:nvSpPr>
          <p:cNvPr id="7" name="矩形 2"/>
          <p:cNvSpPr/>
          <p:nvPr/>
        </p:nvSpPr>
        <p:spPr>
          <a:xfrm>
            <a:off x="194469" y="2780928"/>
            <a:ext cx="8755062" cy="4819650"/>
          </a:xfrm>
          <a:prstGeom prst="rect">
            <a:avLst/>
          </a:prstGeom>
          <a:noFill/>
          <a:ln w="12700" cap="flat" cmpd="sng" algn="ctr">
            <a:noFill/>
            <a:prstDash val="solid"/>
            <a:miter lim="800000"/>
          </a:ln>
          <a:effectLst/>
        </p:spPr>
        <p:txBody>
          <a:bodyPr anchor="ctr"/>
          <a:lstStyle>
            <a:lvl1pPr marL="285750" indent="-285750">
              <a:defRPr>
                <a:solidFill>
                  <a:schemeClr val="tx1"/>
                </a:solidFill>
                <a:latin typeface="굴림" panose="020B0600000101010101" pitchFamily="50" charset="-127"/>
                <a:ea typeface="굴림" panose="020B0600000101010101" pitchFamily="50" charset="-127"/>
              </a:defRPr>
            </a:lvl1pPr>
            <a:lvl2pPr>
              <a:defRPr>
                <a:solidFill>
                  <a:schemeClr val="tx1"/>
                </a:solidFill>
                <a:latin typeface="굴림" panose="020B0600000101010101" pitchFamily="50" charset="-127"/>
                <a:ea typeface="굴림" panose="020B0600000101010101" pitchFamily="50" charset="-127"/>
              </a:defRPr>
            </a:lvl2pPr>
            <a:lvl3pPr>
              <a:defRPr>
                <a:solidFill>
                  <a:schemeClr val="tx1"/>
                </a:solidFill>
                <a:latin typeface="굴림" panose="020B0600000101010101" pitchFamily="50" charset="-127"/>
                <a:ea typeface="굴림" panose="020B0600000101010101" pitchFamily="50" charset="-127"/>
              </a:defRPr>
            </a:lvl3pPr>
            <a:lvl4pPr>
              <a:defRPr>
                <a:solidFill>
                  <a:schemeClr val="tx1"/>
                </a:solidFill>
                <a:latin typeface="굴림" panose="020B0600000101010101" pitchFamily="50" charset="-127"/>
                <a:ea typeface="굴림" panose="020B0600000101010101" pitchFamily="50" charset="-127"/>
              </a:defRPr>
            </a:lvl4pPr>
            <a:lvl5pPr>
              <a:defRPr>
                <a:solidFill>
                  <a:schemeClr val="tx1"/>
                </a:solidFill>
                <a:latin typeface="굴림" panose="020B0600000101010101" pitchFamily="50" charset="-127"/>
                <a:ea typeface="굴림" panose="020B0600000101010101" pitchFamily="50" charset="-127"/>
              </a:defRPr>
            </a:lvl5pPr>
            <a:lvl6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6pPr>
            <a:lvl7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7pPr>
            <a:lvl8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8pPr>
            <a:lvl9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9pPr>
          </a:lstStyle>
          <a:p>
            <a:pPr marL="0" marR="0" lvl="0" indent="0" algn="just" defTabSz="914400" eaLnBrk="1" fontAlgn="base" latinLnBrk="0" hangingPunct="1">
              <a:lnSpc>
                <a:spcPct val="100000"/>
              </a:lnSpc>
              <a:spcBef>
                <a:spcPct val="0"/>
              </a:spcBef>
              <a:spcAft>
                <a:spcPct val="0"/>
              </a:spcAft>
              <a:buClr>
                <a:srgbClr val="0000FF"/>
              </a:buClr>
              <a:buSzTx/>
              <a:buFontTx/>
              <a:buNone/>
              <a:tabLst/>
              <a:defRPr/>
            </a:pPr>
            <a:r>
              <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2400" b="1" i="0" u="none" strike="noStrike" kern="0" cap="none" spc="0" normalizeH="0" baseline="0" noProof="1">
                <a:ln>
                  <a:noFill/>
                </a:ln>
                <a:solidFill>
                  <a:srgbClr val="FF0000"/>
                </a:solidFill>
                <a:effectLst/>
                <a:uLnTx/>
                <a:uFillTx/>
                <a:latin typeface="굴림체" charset="0"/>
                <a:ea typeface="굴림체" charset="0"/>
                <a:cs typeface="+mn-cs"/>
              </a:rPr>
              <a:t>절충가설</a:t>
            </a:r>
            <a:r>
              <a:rPr kumimoji="0" lang="en-US" altLang="ko-KR" sz="2400" b="1"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기업가치는 경영자의 지분율에 따라 어느 한 방향으로 증가하기보다는 </a:t>
            </a:r>
            <a:r>
              <a:rPr kumimoji="0" lang="ko-KR" altLang="en-US" sz="2000" b="0" i="0" u="none" strike="noStrike" kern="0" cap="none" spc="0" normalizeH="0" baseline="0" noProof="1">
                <a:ln>
                  <a:noFill/>
                </a:ln>
                <a:solidFill>
                  <a:srgbClr val="FF0000"/>
                </a:solidFill>
                <a:effectLst/>
                <a:uLnTx/>
                <a:uFillTx/>
                <a:latin typeface="굴림체" charset="0"/>
                <a:ea typeface="굴림체" charset="0"/>
                <a:cs typeface="+mn-cs"/>
              </a:rPr>
              <a:t>지분율 정도에 따라 상이하게 나타난다는 이론</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이다</a:t>
            </a:r>
            <a:r>
              <a:rPr kumimoji="0" lang="en-US" altLang="ko-KR" sz="2000" b="0" i="0" u="none" strike="noStrike" kern="0" cap="none" spc="0" normalizeH="0" baseline="0" noProof="1" smtClean="0">
                <a:ln>
                  <a:noFill/>
                </a:ln>
                <a:solidFill>
                  <a:srgbClr val="3F3F3F"/>
                </a:solidFill>
                <a:effectLst/>
                <a:uLnTx/>
                <a:uFillTx/>
                <a:latin typeface="굴림체" charset="0"/>
                <a:ea typeface="굴림체" charset="0"/>
                <a:cs typeface="+mn-cs"/>
              </a:rPr>
              <a:t>.</a:t>
            </a: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0" i="0" u="none" strike="noStrike" kern="0" cap="none" spc="0" normalizeH="0" baseline="0" noProof="1" smtClean="0">
              <a:ln>
                <a:noFill/>
              </a:ln>
              <a:solidFill>
                <a:srgbClr val="3F3F3F"/>
              </a:solidFill>
              <a:effectLst/>
              <a:uLnTx/>
              <a:uFillTx/>
              <a:latin typeface="굴림체" charset="0"/>
              <a:ea typeface="굴림체" charset="0"/>
              <a:cs typeface="+mn-cs"/>
            </a:endParaRPr>
          </a:p>
          <a:p>
            <a:pPr marL="342900" marR="0" lvl="0" indent="-34290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lang="ko-KR" altLang="en-US" sz="2000" kern="0" noProof="1" smtClean="0">
                <a:solidFill>
                  <a:srgbClr val="3F3F3F"/>
                </a:solidFill>
                <a:latin typeface="굴림체" charset="0"/>
                <a:ea typeface="굴림체" charset="0"/>
              </a:rPr>
              <a:t>절충가설은 개인적 효익과 기업가치 간의 목표일치성을 가지려는 경영자와 기업의 자원을 이용하여 개인적 효익을 증가시키려는 경영자로 구분</a:t>
            </a:r>
            <a:r>
              <a:rPr lang="en-US" altLang="ko-KR" sz="2000" kern="0" noProof="1" smtClean="0">
                <a:solidFill>
                  <a:srgbClr val="3F3F3F"/>
                </a:solidFill>
                <a:latin typeface="굴림체" charset="0"/>
                <a:ea typeface="굴림체" charset="0"/>
              </a:rPr>
              <a:t>, </a:t>
            </a:r>
            <a:r>
              <a:rPr lang="ko-KR" altLang="en-US" sz="2000" kern="0" noProof="1" smtClean="0">
                <a:solidFill>
                  <a:srgbClr val="FF0000"/>
                </a:solidFill>
                <a:latin typeface="굴림체" charset="0"/>
                <a:ea typeface="굴림체" charset="0"/>
              </a:rPr>
              <a:t>경영자 지분율에 따라 이러한 성향의 차이를 가질 수 있다고 여김</a:t>
            </a:r>
            <a:r>
              <a:rPr lang="en-US" altLang="ko-KR" sz="2000" kern="0" noProof="1" smtClean="0">
                <a:solidFill>
                  <a:srgbClr val="3F3F3F"/>
                </a:solidFill>
                <a:latin typeface="굴림체" charset="0"/>
                <a:ea typeface="굴림체" charset="0"/>
              </a:rPr>
              <a:t>. </a:t>
            </a:r>
            <a:r>
              <a:rPr lang="ko-KR" altLang="en-US" sz="2000" kern="0" noProof="1" smtClean="0">
                <a:solidFill>
                  <a:srgbClr val="3F3F3F"/>
                </a:solidFill>
                <a:latin typeface="굴림체" charset="0"/>
                <a:ea typeface="굴림체" charset="0"/>
              </a:rPr>
              <a:t>이는 각국의 자본시장과 기업제도</a:t>
            </a:r>
            <a:r>
              <a:rPr lang="en-US" altLang="ko-KR" sz="2000" kern="0" noProof="1" smtClean="0">
                <a:solidFill>
                  <a:srgbClr val="3F3F3F"/>
                </a:solidFill>
                <a:latin typeface="굴림체" charset="0"/>
                <a:ea typeface="굴림체" charset="0"/>
              </a:rPr>
              <a:t>, </a:t>
            </a:r>
            <a:r>
              <a:rPr lang="ko-KR" altLang="en-US" sz="2000" kern="0" noProof="1" smtClean="0">
                <a:solidFill>
                  <a:srgbClr val="3F3F3F"/>
                </a:solidFill>
                <a:latin typeface="굴림체" charset="0"/>
                <a:ea typeface="굴림체" charset="0"/>
              </a:rPr>
              <a:t>특히 기업지배권 시장의 효율성 여부에 따라 달라질 수 있다</a:t>
            </a:r>
            <a:r>
              <a:rPr lang="en-US" altLang="ko-KR" sz="2000" kern="0" noProof="1" smtClean="0">
                <a:solidFill>
                  <a:srgbClr val="3F3F3F"/>
                </a:solidFill>
                <a:latin typeface="굴림체" charset="0"/>
                <a:ea typeface="굴림체" charset="0"/>
              </a:rPr>
              <a:t>. </a:t>
            </a:r>
            <a:r>
              <a:rPr lang="ko-KR" altLang="en-US" sz="2000" kern="0" noProof="1" smtClean="0">
                <a:solidFill>
                  <a:srgbClr val="3F3F3F"/>
                </a:solidFill>
                <a:latin typeface="굴림체" charset="0"/>
                <a:ea typeface="굴림체" charset="0"/>
              </a:rPr>
              <a:t> </a:t>
            </a:r>
            <a:r>
              <a:rPr lang="en-US" altLang="ko-KR" sz="2000" kern="0" noProof="1" smtClean="0">
                <a:solidFill>
                  <a:srgbClr val="3F3F3F"/>
                </a:solidFill>
                <a:latin typeface="굴림체" charset="0"/>
                <a:ea typeface="굴림체" charset="0"/>
              </a:rPr>
              <a:t>  </a:t>
            </a:r>
            <a:endParaRPr lang="en-US" altLang="ko-KR" sz="2000" kern="0" noProof="1">
              <a:solidFill>
                <a:srgbClr val="3F3F3F"/>
              </a:solidFill>
              <a:latin typeface="굴림체" charset="0"/>
              <a:ea typeface="굴림체" charset="0"/>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en-US" altLang="ko-KR" sz="2000" b="0" i="0" u="none" strike="noStrike" kern="0" cap="none" spc="0" normalizeH="0" baseline="0" noProof="1" smtClean="0">
                <a:ln>
                  <a:noFill/>
                </a:ln>
                <a:solidFill>
                  <a:srgbClr val="3F3F3F"/>
                </a:solidFill>
                <a:effectLst/>
                <a:uLnTx/>
                <a:uFillTx/>
                <a:latin typeface="굴림체" charset="0"/>
                <a:ea typeface="굴림체" charset="0"/>
                <a:cs typeface="+mn-cs"/>
              </a:rPr>
              <a:t>Morck </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등</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(1988)</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은 경영자의 지분율을 </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0~5%, 5~25%, 25%</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이상의 세가지로 나누어 고찰</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 0~5% </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영역과 </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25% </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영역 이상에서는 </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Jensen &amp; Meckling(1976)</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의 이해일치가설을 지지한다는 결과를 보이고</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 5~25% </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영역에서는 경영자는 자신의 권한을 강화하고 개인적 효익을 위하여 기업가치를 극대화하지않는 행동을 할 수 있으므로</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기업가치는 감소한다고 주장하였다</a:t>
            </a:r>
            <a:r>
              <a:rPr kumimoji="0" lang="en-US" altLang="ko-KR" sz="2000" b="0" i="0" u="none" strike="noStrike" kern="0" cap="none" spc="0" normalizeH="0" baseline="0" noProof="1" smtClean="0">
                <a:ln>
                  <a:noFill/>
                </a:ln>
                <a:solidFill>
                  <a:srgbClr val="3F3F3F"/>
                </a:solidFill>
                <a:effectLst/>
                <a:uLnTx/>
                <a:uFillTx/>
                <a:latin typeface="굴림체" charset="0"/>
                <a:ea typeface="굴림체" charset="0"/>
                <a:cs typeface="+mn-cs"/>
              </a:rPr>
              <a:t>.</a:t>
            </a:r>
          </a:p>
          <a:p>
            <a:pPr marL="269875" marR="0" lvl="0" indent="-34290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lang="en-US" altLang="ko-KR" sz="2000" kern="0" noProof="1" smtClean="0">
                <a:solidFill>
                  <a:srgbClr val="3F3F3F"/>
                </a:solidFill>
                <a:latin typeface="굴림체" charset="0"/>
                <a:ea typeface="굴림체" charset="0"/>
              </a:rPr>
              <a:t>McConnell &amp; Servaes(1990)</a:t>
            </a:r>
            <a:r>
              <a:rPr lang="ko-KR" altLang="en-US" sz="2000" kern="0" noProof="1" smtClean="0">
                <a:solidFill>
                  <a:srgbClr val="3F3F3F"/>
                </a:solidFill>
                <a:latin typeface="굴림체" charset="0"/>
                <a:ea typeface="굴림체" charset="0"/>
              </a:rPr>
              <a:t>는 내부지분율</a:t>
            </a:r>
            <a:r>
              <a:rPr lang="en-US" altLang="ko-KR" sz="2000" kern="0" noProof="1" smtClean="0">
                <a:solidFill>
                  <a:srgbClr val="3F3F3F"/>
                </a:solidFill>
                <a:latin typeface="굴림체" charset="0"/>
                <a:ea typeface="굴림체" charset="0"/>
              </a:rPr>
              <a:t>(</a:t>
            </a:r>
            <a:r>
              <a:rPr lang="ko-KR" altLang="en-US" sz="2000" kern="0" noProof="1" smtClean="0">
                <a:solidFill>
                  <a:srgbClr val="3F3F3F"/>
                </a:solidFill>
                <a:latin typeface="굴림체" charset="0"/>
                <a:ea typeface="굴림체" charset="0"/>
              </a:rPr>
              <a:t>증가</a:t>
            </a:r>
            <a:r>
              <a:rPr lang="en-US" altLang="ko-KR" sz="2000" kern="0" noProof="1" smtClean="0">
                <a:solidFill>
                  <a:srgbClr val="3F3F3F"/>
                </a:solidFill>
                <a:latin typeface="굴림체" charset="0"/>
                <a:ea typeface="굴림체" charset="0"/>
              </a:rPr>
              <a:t>)</a:t>
            </a:r>
            <a:r>
              <a:rPr lang="ko-KR" altLang="en-US" sz="2000" kern="0" noProof="1" smtClean="0">
                <a:solidFill>
                  <a:srgbClr val="3F3F3F"/>
                </a:solidFill>
                <a:latin typeface="굴림체" charset="0"/>
                <a:ea typeface="굴림체" charset="0"/>
              </a:rPr>
              <a:t>과 기업가치 간 회귀분석한 결과</a:t>
            </a:r>
            <a:r>
              <a:rPr lang="en-US" altLang="ko-KR" sz="2000" kern="0" noProof="1" smtClean="0">
                <a:solidFill>
                  <a:srgbClr val="3F3F3F"/>
                </a:solidFill>
                <a:latin typeface="굴림체" charset="0"/>
                <a:ea typeface="굴림체" charset="0"/>
              </a:rPr>
              <a:t>, </a:t>
            </a:r>
            <a:r>
              <a:rPr lang="ko-KR" altLang="en-US" sz="2000" kern="0" noProof="1" smtClean="0">
                <a:solidFill>
                  <a:srgbClr val="3F3F3F"/>
                </a:solidFill>
                <a:latin typeface="굴림체" charset="0"/>
                <a:ea typeface="굴림체" charset="0"/>
              </a:rPr>
              <a:t>내부지분율이 </a:t>
            </a:r>
            <a:r>
              <a:rPr lang="en-US" altLang="ko-KR" sz="2000" kern="0" noProof="1" smtClean="0">
                <a:solidFill>
                  <a:srgbClr val="3F3F3F"/>
                </a:solidFill>
                <a:latin typeface="굴림체" charset="0"/>
                <a:ea typeface="굴림체" charset="0"/>
              </a:rPr>
              <a:t>40%~50% </a:t>
            </a:r>
            <a:r>
              <a:rPr lang="ko-KR" altLang="en-US" sz="2000" kern="0" noProof="1" smtClean="0">
                <a:solidFill>
                  <a:srgbClr val="3F3F3F"/>
                </a:solidFill>
                <a:latin typeface="굴림체" charset="0"/>
                <a:ea typeface="굴림체" charset="0"/>
              </a:rPr>
              <a:t>영역에서는 기업가치가 증가하다가</a:t>
            </a:r>
            <a:r>
              <a:rPr lang="en-US" altLang="ko-KR" sz="2000" kern="0" noProof="1" smtClean="0">
                <a:solidFill>
                  <a:srgbClr val="3F3F3F"/>
                </a:solidFill>
                <a:latin typeface="굴림체" charset="0"/>
                <a:ea typeface="굴림체" charset="0"/>
              </a:rPr>
              <a:t>, 50% </a:t>
            </a:r>
            <a:r>
              <a:rPr lang="ko-KR" altLang="en-US" sz="2000" kern="0" noProof="1" smtClean="0">
                <a:solidFill>
                  <a:srgbClr val="3F3F3F"/>
                </a:solidFill>
                <a:latin typeface="굴림체" charset="0"/>
                <a:ea typeface="굴림체" charset="0"/>
              </a:rPr>
              <a:t>이상의 영역에서는 기업가치가 하락한다고 주장</a:t>
            </a:r>
            <a:r>
              <a:rPr lang="en-US" altLang="ko-KR" sz="2000" kern="0" noProof="1" smtClean="0">
                <a:solidFill>
                  <a:srgbClr val="3F3F3F"/>
                </a:solidFill>
                <a:latin typeface="굴림체" charset="0"/>
                <a:ea typeface="굴림체" charset="0"/>
              </a:rPr>
              <a:t>, </a:t>
            </a:r>
            <a:r>
              <a:rPr lang="ko-KR" altLang="en-US" sz="2000" kern="0" noProof="1" smtClean="0">
                <a:solidFill>
                  <a:srgbClr val="3F3F3F"/>
                </a:solidFill>
                <a:latin typeface="굴림체" charset="0"/>
                <a:ea typeface="굴림체" charset="0"/>
              </a:rPr>
              <a:t>즉 내부지분율과 기업가치 간에는 곡선관계를 주장</a:t>
            </a:r>
            <a:r>
              <a:rPr lang="en-US" altLang="ko-KR" sz="2000" kern="0" noProof="1" smtClean="0">
                <a:solidFill>
                  <a:srgbClr val="3F3F3F"/>
                </a:solidFill>
                <a:latin typeface="굴림체" charset="0"/>
                <a:ea typeface="굴림체" charset="0"/>
              </a:rPr>
              <a:t>.</a:t>
            </a:r>
            <a:endParaRPr kumimoji="0" lang="en-US" altLang="ko-KR" sz="2000" b="0" i="0" u="none" strike="noStrike" kern="0" cap="none" spc="0" normalizeH="0" baseline="0" noProof="1" smtClean="0">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smtClean="0">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smtClean="0">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smtClean="0">
              <a:ln>
                <a:noFill/>
              </a:ln>
              <a:solidFill>
                <a:srgbClr val="3F3F3F"/>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None/>
              <a:tabLst/>
              <a:defRPr/>
            </a:pPr>
            <a:endParaRPr kumimoji="0" lang="en-US" altLang="ko-KR" sz="20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endParaRPr kumimoji="0" lang="en-US" altLang="ko-KR" sz="18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endParaRPr>
          </a:p>
        </p:txBody>
      </p:sp>
    </p:spTree>
    <p:extLst>
      <p:ext uri="{BB962C8B-B14F-4D97-AF65-F5344CB8AC3E}">
        <p14:creationId xmlns:p14="http://schemas.microsoft.com/office/powerpoint/2010/main" val="15594416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smtClean="0"/>
              <a:t>3. </a:t>
            </a:r>
            <a:r>
              <a:rPr lang="ko-KR" altLang="en-US" sz="3200" dirty="0" err="1" smtClean="0"/>
              <a:t>집사이론</a:t>
            </a:r>
            <a:endParaRPr lang="ko-KR" altLang="en-US" sz="3200" dirty="0"/>
          </a:p>
        </p:txBody>
      </p:sp>
      <p:sp>
        <p:nvSpPr>
          <p:cNvPr id="5" name="직사각형 4"/>
          <p:cNvSpPr/>
          <p:nvPr/>
        </p:nvSpPr>
        <p:spPr>
          <a:xfrm>
            <a:off x="256365" y="801965"/>
            <a:ext cx="3847528" cy="461665"/>
          </a:xfrm>
          <a:prstGeom prst="rect">
            <a:avLst/>
          </a:prstGeom>
        </p:spPr>
        <p:txBody>
          <a:bodyPr wrap="none">
            <a:spAutoFit/>
          </a:bodyPr>
          <a:lstStyle/>
          <a:p>
            <a:r>
              <a:rPr lang="en-US" altLang="ko-KR" sz="2400" b="1" dirty="0" smtClean="0"/>
              <a:t>1. </a:t>
            </a:r>
            <a:r>
              <a:rPr lang="ko-KR" altLang="en-US" sz="2400" b="1" dirty="0" err="1" smtClean="0"/>
              <a:t>집사이론의</a:t>
            </a:r>
            <a:r>
              <a:rPr lang="ko-KR" altLang="en-US" sz="2400" b="1" dirty="0" smtClean="0"/>
              <a:t> 배경과 성격</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sp>
        <p:nvSpPr>
          <p:cNvPr id="7" name="矩形 2"/>
          <p:cNvSpPr/>
          <p:nvPr/>
        </p:nvSpPr>
        <p:spPr>
          <a:xfrm>
            <a:off x="288131" y="1029330"/>
            <a:ext cx="8567738" cy="4657725"/>
          </a:xfrm>
          <a:prstGeom prst="rect">
            <a:avLst/>
          </a:prstGeom>
          <a:noFill/>
          <a:ln w="12700" cap="flat" cmpd="sng" algn="ctr">
            <a:noFill/>
            <a:prstDash val="solid"/>
            <a:miter lim="800000"/>
          </a:ln>
          <a:effectLst/>
        </p:spPr>
        <p:txBody>
          <a:bodyPr anchor="ctr"/>
          <a:lstStyle/>
          <a:p>
            <a:pPr marL="0" marR="0" lvl="0" indent="0" algn="just" defTabSz="914400" eaLnBrk="1" fontAlgn="base" latinLnBrk="0" hangingPunct="1">
              <a:lnSpc>
                <a:spcPct val="100000"/>
              </a:lnSpc>
              <a:spcBef>
                <a:spcPct val="0"/>
              </a:spcBef>
              <a:spcAft>
                <a:spcPct val="0"/>
              </a:spcAft>
              <a:buClr>
                <a:srgbClr val="0000FF"/>
              </a:buClr>
              <a:buSzTx/>
              <a:buFont typeface="Wingdings" charset="0"/>
              <a:buNone/>
              <a:tabLst/>
              <a:defRPr/>
            </a:pPr>
            <a:endParaRPr kumimoji="0" lang="ko-KR" altLang="en-US" sz="1800" b="1" i="0" u="none" strike="noStrike" kern="0" cap="none" spc="0" normalizeH="0" baseline="0" noProof="1">
              <a:ln>
                <a:noFill/>
              </a:ln>
              <a:solidFill>
                <a:srgbClr val="3F3F3F"/>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2000" b="1" i="0" u="none" strike="noStrike" kern="0" cap="none" spc="0" normalizeH="0" baseline="0" noProof="1">
                <a:ln>
                  <a:noFill/>
                </a:ln>
                <a:solidFill>
                  <a:srgbClr val="3F3F3F"/>
                </a:solidFill>
                <a:effectLst/>
                <a:uLnTx/>
                <a:uFillTx/>
                <a:latin typeface="굴림체" charset="0"/>
                <a:ea typeface="굴림체" charset="0"/>
                <a:cs typeface="+mn-cs"/>
                <a:sym typeface="+mn-ea"/>
              </a:rPr>
              <a:t>집사이론(stewardship theory)</a:t>
            </a:r>
            <a:r>
              <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rPr>
              <a:t>:</a:t>
            </a:r>
            <a:r>
              <a:rPr kumimoji="0" lang="ko-KR" altLang="en-US" sz="2000" b="1" i="0" u="none" strike="noStrike" kern="0" cap="none" spc="0" normalizeH="0" baseline="0" noProof="1">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청지기이론 혹은 책사이론</a:t>
            </a:r>
            <a:r>
              <a:rPr kumimoji="0" lang="zh-CN"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endParaRPr kumimoji="0" lang="en-US" altLang="zh-CN" sz="1800" b="0"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sz="1800" b="0" i="0" u="none" strike="noStrike" kern="0" cap="none" spc="0" normalizeH="0" baseline="0" noProof="1">
                <a:ln>
                  <a:noFill/>
                </a:ln>
                <a:solidFill>
                  <a:srgbClr val="3F3F3F"/>
                </a:solidFill>
                <a:effectLst/>
                <a:uLnTx/>
                <a:uFillTx/>
                <a:latin typeface="굴림체" charset="0"/>
                <a:ea typeface="굴림체" charset="0"/>
                <a:cs typeface="+mn-cs"/>
              </a:rPr>
              <a:t>경영자는 오너의 이익에 헌신할 정도로 행동</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경영자와 오너는 갈등관계가 아니라 </a:t>
            </a:r>
            <a:r>
              <a:rPr kumimoji="0" sz="1800" b="0" i="0" u="none" strike="noStrike" kern="0" cap="none" spc="0" normalizeH="0" baseline="0" noProof="1">
                <a:ln>
                  <a:noFill/>
                </a:ln>
                <a:solidFill>
                  <a:srgbClr val="FF0000"/>
                </a:solidFill>
                <a:effectLst/>
                <a:uLnTx/>
                <a:uFillTx/>
                <a:latin typeface="굴림체" charset="0"/>
                <a:ea typeface="굴림체" charset="0"/>
                <a:cs typeface="+mn-cs"/>
              </a:rPr>
              <a:t>상호협력적인 행동</a:t>
            </a:r>
            <a:r>
              <a:rPr kumimoji="0" sz="1800" b="0" i="0" u="none" strike="noStrike" kern="0" cap="none" spc="0" normalizeH="0" baseline="0" noProof="1">
                <a:ln>
                  <a:noFill/>
                </a:ln>
                <a:solidFill>
                  <a:srgbClr val="3F3F3F"/>
                </a:solidFill>
                <a:effectLst/>
                <a:uLnTx/>
                <a:uFillTx/>
                <a:latin typeface="굴림체" charset="0"/>
                <a:ea typeface="굴림체" charset="0"/>
                <a:cs typeface="+mn-cs"/>
              </a:rPr>
              <a:t>을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함 </a:t>
            </a: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sz="1800" b="0" i="0" u="none" strike="noStrike" kern="0" cap="none" spc="0" normalizeH="0" baseline="0" noProof="1">
                <a:ln>
                  <a:noFill/>
                </a:ln>
                <a:solidFill>
                  <a:srgbClr val="3F3F3F"/>
                </a:solidFill>
                <a:effectLst/>
                <a:uLnTx/>
                <a:uFillTx/>
                <a:latin typeface="굴림체" charset="0"/>
                <a:ea typeface="굴림체" charset="0"/>
                <a:cs typeface="+mn-cs"/>
              </a:rPr>
              <a:t>기업의 부(富) 즉 재산은 미래의 후세에게 물려주어야 될 공동 재산</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으로 인식</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가족기업은 개인의 소유가 아니라 공동의 소유로 인식</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a:t>
            </a:r>
          </a:p>
          <a:p>
            <a:pPr marL="10668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 </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가족구성원으로 하여금 기업에서 의미 있는 경력을 쌓을 기회를 제공</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가족구성원은 값어치 있는 생각과 심리적인 충족감과 자아실현 욕구를 달성할 능력을 얻음</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10668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 </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다음 세대에게 가족이 해야 할 일</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미래 세대에게 소득</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경력</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명성 등을 제공할 기업을 건강하게 발전</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장기적인 의사결정을 할 때 직면하는 불확실성을 극복하는데 도움이 됨</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(Le Breton-Miller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외</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2009)</a:t>
            </a:r>
          </a:p>
          <a:p>
            <a:pPr marL="10668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endPar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endParaRPr>
          </a:p>
          <a:p>
            <a:pPr marL="106680" marR="0" lvl="0" indent="0" algn="just" defTabSz="914400" eaLnBrk="1" fontAlgn="base" latinLnBrk="0" hangingPunct="1">
              <a:lnSpc>
                <a:spcPct val="100000"/>
              </a:lnSpc>
              <a:spcBef>
                <a:spcPct val="0"/>
              </a:spcBef>
              <a:spcAft>
                <a:spcPct val="0"/>
              </a:spcAft>
              <a:buClr>
                <a:srgbClr val="0000FF"/>
              </a:buClr>
              <a:buSzTx/>
              <a:buFont typeface="Wingdings" charset="0"/>
              <a:buNone/>
              <a:tabLst/>
              <a:defRPr/>
            </a:pPr>
            <a:endPar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endParaRPr>
          </a:p>
          <a:p>
            <a:pPr marL="273685"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28448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p:txBody>
      </p:sp>
    </p:spTree>
    <p:extLst>
      <p:ext uri="{BB962C8B-B14F-4D97-AF65-F5344CB8AC3E}">
        <p14:creationId xmlns:p14="http://schemas.microsoft.com/office/powerpoint/2010/main" val="31227059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smtClean="0"/>
              <a:t>3. </a:t>
            </a:r>
            <a:r>
              <a:rPr lang="ko-KR" altLang="en-US" sz="3200" dirty="0" err="1" smtClean="0"/>
              <a:t>집사이론</a:t>
            </a:r>
            <a:endParaRPr lang="ko-KR" altLang="en-US" sz="3200" dirty="0"/>
          </a:p>
        </p:txBody>
      </p:sp>
      <p:sp>
        <p:nvSpPr>
          <p:cNvPr id="5" name="직사각형 4"/>
          <p:cNvSpPr/>
          <p:nvPr/>
        </p:nvSpPr>
        <p:spPr>
          <a:xfrm>
            <a:off x="256365" y="801965"/>
            <a:ext cx="3847528" cy="461665"/>
          </a:xfrm>
          <a:prstGeom prst="rect">
            <a:avLst/>
          </a:prstGeom>
        </p:spPr>
        <p:txBody>
          <a:bodyPr wrap="none">
            <a:spAutoFit/>
          </a:bodyPr>
          <a:lstStyle/>
          <a:p>
            <a:r>
              <a:rPr lang="en-US" altLang="ko-KR" sz="2400" b="1" dirty="0" smtClean="0"/>
              <a:t>1. </a:t>
            </a:r>
            <a:r>
              <a:rPr lang="ko-KR" altLang="en-US" sz="2400" b="1" dirty="0" err="1" smtClean="0"/>
              <a:t>집사이론의</a:t>
            </a:r>
            <a:r>
              <a:rPr lang="ko-KR" altLang="en-US" sz="2400" b="1" dirty="0" smtClean="0"/>
              <a:t> 배경과 성격</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sp>
        <p:nvSpPr>
          <p:cNvPr id="4" name="TextBox 3"/>
          <p:cNvSpPr txBox="1"/>
          <p:nvPr/>
        </p:nvSpPr>
        <p:spPr>
          <a:xfrm>
            <a:off x="863589" y="1397258"/>
            <a:ext cx="3960440" cy="400110"/>
          </a:xfrm>
          <a:prstGeom prst="rect">
            <a:avLst/>
          </a:prstGeom>
          <a:noFill/>
        </p:spPr>
        <p:txBody>
          <a:bodyPr wrap="square" rtlCol="0">
            <a:spAutoFit/>
          </a:bodyPr>
          <a:lstStyle/>
          <a:p>
            <a:pPr marL="285750" indent="-285750">
              <a:buFont typeface="Wingdings" panose="05000000000000000000" pitchFamily="2" charset="2"/>
              <a:buChar char="Ø"/>
            </a:pPr>
            <a:r>
              <a:rPr lang="ko-KR" altLang="en-US" sz="2000" b="1" dirty="0" smtClean="0"/>
              <a:t>가정과 전제조건</a:t>
            </a:r>
            <a:endParaRPr lang="ko-KR" altLang="en-US" sz="2000" b="1" dirty="0"/>
          </a:p>
        </p:txBody>
      </p:sp>
      <p:sp>
        <p:nvSpPr>
          <p:cNvPr id="8" name="矩形 2"/>
          <p:cNvSpPr/>
          <p:nvPr/>
        </p:nvSpPr>
        <p:spPr>
          <a:xfrm>
            <a:off x="230981" y="1881187"/>
            <a:ext cx="8682037" cy="4657725"/>
          </a:xfrm>
          <a:prstGeom prst="rect">
            <a:avLst/>
          </a:prstGeom>
          <a:noFill/>
          <a:ln w="12700" cap="flat" cmpd="sng" algn="ctr">
            <a:noFill/>
            <a:prstDash val="solid"/>
            <a:miter lim="800000"/>
          </a:ln>
          <a:effectLst/>
        </p:spPr>
        <p:txBody>
          <a:bodyPr anchor="ctr"/>
          <a:lstStyle/>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2000" b="1" i="0" u="none" strike="noStrike" kern="0" cap="none" spc="0" normalizeH="0" baseline="0" noProof="1">
                <a:ln>
                  <a:noFill/>
                </a:ln>
                <a:solidFill>
                  <a:srgbClr val="3F3F3F"/>
                </a:solidFill>
                <a:effectLst/>
                <a:uLnTx/>
                <a:uFillTx/>
                <a:latin typeface="굴림체" charset="0"/>
                <a:ea typeface="굴림체" charset="0"/>
                <a:cs typeface="+mn-cs"/>
                <a:sym typeface="+mn-ea"/>
              </a:rPr>
              <a:t>집사의 원천</a:t>
            </a:r>
            <a:r>
              <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기업의 목표에 개인의 목표 종속</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비재무적인 목표의 중요성</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가족기업 오너와 경영자 간의 계약 등</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기업은 가족의 집단적인 </a:t>
            </a: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sym typeface="+mn-ea"/>
              </a:rPr>
              <a:t>세습재산</a:t>
            </a:r>
            <a:r>
              <a:rPr kumimoji="0" lang="en-US" altLang="ko-KR" sz="1800" b="0" i="0" u="none" strike="noStrike" kern="0" cap="none" spc="0" normalizeH="0" baseline="0" noProof="1" smtClean="0">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기업에 대한 가족의 사회감성적 관여 제안</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집사이론은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sym typeface="+mn-ea"/>
              </a:rPr>
              <a:t>사회적 자본의 선구자</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인 집단적 견고함</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신뢰</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로열티를 잉태</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sz="1800" b="0"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sz="2000" b="1" i="0" u="none" strike="noStrike" kern="0" cap="none" spc="0" normalizeH="0" baseline="0" noProof="1" smtClean="0">
                <a:ln>
                  <a:noFill/>
                </a:ln>
                <a:solidFill>
                  <a:srgbClr val="FF0000"/>
                </a:solidFill>
                <a:effectLst/>
                <a:uLnTx/>
                <a:uFillTx/>
                <a:latin typeface="굴림체" charset="0"/>
                <a:ea typeface="굴림체" charset="0"/>
                <a:cs typeface="+mn-cs"/>
                <a:sym typeface="+mn-ea"/>
              </a:rPr>
              <a:t>가족</a:t>
            </a:r>
            <a:r>
              <a:rPr kumimoji="0" lang="ko-KR" altLang="en-US" sz="2000" b="1" i="0" u="none" strike="noStrike" kern="0" cap="none" spc="0" normalizeH="0" baseline="0" noProof="1" smtClean="0">
                <a:ln>
                  <a:noFill/>
                </a:ln>
                <a:solidFill>
                  <a:srgbClr val="FF0000"/>
                </a:solidFill>
                <a:effectLst/>
                <a:uLnTx/>
                <a:uFillTx/>
                <a:latin typeface="굴림체" charset="0"/>
                <a:ea typeface="굴림체" charset="0"/>
                <a:cs typeface="+mn-cs"/>
                <a:sym typeface="+mn-ea"/>
              </a:rPr>
              <a:t>기업</a:t>
            </a:r>
            <a:r>
              <a:rPr kumimoji="0" sz="2000" b="1" i="0" u="none" strike="noStrike" kern="0" cap="none" spc="0" normalizeH="0" baseline="0" noProof="1" smtClean="0">
                <a:ln>
                  <a:noFill/>
                </a:ln>
                <a:solidFill>
                  <a:srgbClr val="FF0000"/>
                </a:solidFill>
                <a:effectLst/>
                <a:uLnTx/>
                <a:uFillTx/>
                <a:latin typeface="굴림체" charset="0"/>
                <a:ea typeface="굴림체" charset="0"/>
                <a:cs typeface="+mn-cs"/>
                <a:sym typeface="+mn-ea"/>
              </a:rPr>
              <a:t> </a:t>
            </a:r>
            <a:r>
              <a:rPr kumimoji="0" sz="2000" b="1" i="0" u="none" strike="noStrike" kern="0" cap="none" spc="0" normalizeH="0" baseline="0" noProof="1">
                <a:ln>
                  <a:noFill/>
                </a:ln>
                <a:solidFill>
                  <a:srgbClr val="FF0000"/>
                </a:solidFill>
                <a:effectLst/>
                <a:uLnTx/>
                <a:uFillTx/>
                <a:latin typeface="굴림체" charset="0"/>
                <a:ea typeface="굴림체" charset="0"/>
                <a:cs typeface="+mn-cs"/>
                <a:sym typeface="+mn-ea"/>
              </a:rPr>
              <a:t>경영자와 </a:t>
            </a:r>
            <a:r>
              <a:rPr kumimoji="0" sz="2000" b="1" i="0" u="none" strike="noStrike" kern="0" cap="none" spc="0" normalizeH="0" baseline="0" noProof="1" smtClean="0">
                <a:ln>
                  <a:noFill/>
                </a:ln>
                <a:solidFill>
                  <a:srgbClr val="FF0000"/>
                </a:solidFill>
                <a:effectLst/>
                <a:uLnTx/>
                <a:uFillTx/>
                <a:latin typeface="굴림체" charset="0"/>
                <a:ea typeface="굴림체" charset="0"/>
                <a:cs typeface="+mn-cs"/>
                <a:sym typeface="+mn-ea"/>
              </a:rPr>
              <a:t>오너의 </a:t>
            </a:r>
            <a:r>
              <a:rPr kumimoji="0" sz="2000" b="1" i="0" u="none" strike="noStrike" kern="0" cap="none" spc="0" normalizeH="0" baseline="0" noProof="1">
                <a:ln>
                  <a:noFill/>
                </a:ln>
                <a:solidFill>
                  <a:srgbClr val="FF0000"/>
                </a:solidFill>
                <a:effectLst/>
                <a:uLnTx/>
                <a:uFillTx/>
                <a:latin typeface="굴림체" charset="0"/>
                <a:ea typeface="굴림체" charset="0"/>
                <a:cs typeface="+mn-cs"/>
                <a:sym typeface="+mn-ea"/>
              </a:rPr>
              <a:t>관심</a:t>
            </a:r>
            <a:r>
              <a:rPr kumimoji="0" lang="ko-KR" altLang="en-US" sz="2000" b="1" i="0" u="none" strike="noStrike" kern="0" cap="none" spc="0" normalizeH="0" baseline="0" noProof="1">
                <a:ln>
                  <a:noFill/>
                </a:ln>
                <a:solidFill>
                  <a:srgbClr val="FF0000"/>
                </a:solidFill>
                <a:effectLst/>
                <a:uLnTx/>
                <a:uFillTx/>
                <a:latin typeface="굴림체" charset="0"/>
                <a:ea typeface="굴림체" charset="0"/>
                <a:cs typeface="+mn-cs"/>
                <a:sym typeface="+mn-ea"/>
              </a:rPr>
              <a:t>이</a:t>
            </a:r>
            <a:r>
              <a:rPr kumimoji="0" sz="2000" b="1" i="0" u="none" strike="noStrike" kern="0" cap="none" spc="0" normalizeH="0" baseline="0" noProof="1">
                <a:ln>
                  <a:noFill/>
                </a:ln>
                <a:solidFill>
                  <a:srgbClr val="FF0000"/>
                </a:solidFill>
                <a:effectLst/>
                <a:uLnTx/>
                <a:uFillTx/>
                <a:latin typeface="굴림체" charset="0"/>
                <a:ea typeface="굴림체" charset="0"/>
                <a:cs typeface="+mn-cs"/>
                <a:sym typeface="+mn-ea"/>
              </a:rPr>
              <a:t> </a:t>
            </a:r>
            <a:r>
              <a:rPr kumimoji="0" lang="ko-KR" altLang="en-US" sz="2000" b="1" i="0" u="none" strike="noStrike" kern="0" cap="none" spc="0" normalizeH="0" baseline="0" noProof="1">
                <a:ln>
                  <a:noFill/>
                </a:ln>
                <a:solidFill>
                  <a:srgbClr val="FF0000"/>
                </a:solidFill>
                <a:effectLst/>
                <a:uLnTx/>
                <a:uFillTx/>
                <a:latin typeface="굴림체" charset="0"/>
                <a:ea typeface="굴림체" charset="0"/>
                <a:cs typeface="+mn-cs"/>
                <a:sym typeface="+mn-ea"/>
              </a:rPr>
              <a:t>같을</a:t>
            </a:r>
            <a:r>
              <a:rPr kumimoji="0" sz="2000" b="1" i="0" u="none" strike="noStrike" kern="0" cap="none" spc="0" normalizeH="0" baseline="0" noProof="1">
                <a:ln>
                  <a:noFill/>
                </a:ln>
                <a:solidFill>
                  <a:srgbClr val="FF0000"/>
                </a:solidFill>
                <a:effectLst/>
                <a:uLnTx/>
                <a:uFillTx/>
                <a:latin typeface="굴림체" charset="0"/>
                <a:ea typeface="굴림체" charset="0"/>
                <a:cs typeface="+mn-cs"/>
                <a:sym typeface="+mn-ea"/>
              </a:rPr>
              <a:t> 경우</a:t>
            </a:r>
            <a:r>
              <a:rPr kumimoji="0" lang="en-US" sz="2000" b="1" i="0" u="none" strike="noStrike" kern="0" cap="none" spc="0" normalizeH="0" baseline="0" noProof="1">
                <a:ln>
                  <a:noFill/>
                </a:ln>
                <a:solidFill>
                  <a:srgbClr val="FF0000"/>
                </a:solidFill>
                <a:effectLst/>
                <a:uLnTx/>
                <a:uFillTx/>
                <a:latin typeface="굴림체" charset="0"/>
                <a:ea typeface="굴림체" charset="0"/>
                <a:cs typeface="+mn-cs"/>
                <a:sym typeface="+mn-ea"/>
              </a:rPr>
              <a:t>:</a:t>
            </a:r>
            <a:r>
              <a:rPr kumimoji="0" sz="2000" b="1" i="0" u="none" strike="noStrike" kern="0" cap="none" spc="0" normalizeH="0" baseline="0" noProof="1">
                <a:ln>
                  <a:noFill/>
                </a:ln>
                <a:solidFill>
                  <a:srgbClr val="FF0000"/>
                </a:solidFill>
                <a:effectLst/>
                <a:uLnTx/>
                <a:uFillTx/>
                <a:latin typeface="굴림체" charset="0"/>
                <a:ea typeface="굴림체" charset="0"/>
                <a:cs typeface="+mn-cs"/>
                <a:sym typeface="+mn-ea"/>
              </a:rPr>
              <a:t> </a:t>
            </a:r>
            <a:r>
              <a:rPr kumimoji="0" lang="ko-KR" altLang="en-US" sz="1800" b="1" i="0" u="none" strike="noStrike" kern="0" cap="none" spc="0" normalizeH="0" baseline="0" noProof="1">
                <a:ln>
                  <a:noFill/>
                </a:ln>
                <a:solidFill>
                  <a:srgbClr val="FF0000"/>
                </a:solidFill>
                <a:effectLst/>
                <a:uLnTx/>
                <a:uFillTx/>
                <a:latin typeface="굴림체" charset="0"/>
                <a:ea typeface="굴림체" charset="0"/>
                <a:cs typeface="+mn-cs"/>
                <a:sym typeface="+mn-ea"/>
              </a:rPr>
              <a:t>대리인 비용 없음 </a:t>
            </a: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sz="1800" b="0" i="0" u="none" strike="noStrike" kern="0" cap="none" spc="0" normalizeH="0" baseline="0" noProof="1">
                <a:ln>
                  <a:noFill/>
                </a:ln>
                <a:solidFill>
                  <a:srgbClr val="3F3F3F"/>
                </a:solidFill>
                <a:effectLst/>
                <a:uLnTx/>
                <a:uFillTx/>
                <a:latin typeface="굴림체" charset="0"/>
                <a:ea typeface="굴림체" charset="0"/>
                <a:cs typeface="+mn-cs"/>
                <a:sym typeface="+mn-ea"/>
              </a:rPr>
              <a:t>가족경영자가 본능적으로 오너의 이익을 추구하려고 할 때</a:t>
            </a: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sz="1800" b="0" i="0" u="none" strike="noStrike" kern="0" cap="none" spc="0" normalizeH="0" baseline="0" noProof="1">
                <a:ln>
                  <a:noFill/>
                </a:ln>
                <a:solidFill>
                  <a:srgbClr val="3F3F3F"/>
                </a:solidFill>
                <a:effectLst/>
                <a:uLnTx/>
                <a:uFillTx/>
                <a:latin typeface="굴림체" charset="0"/>
                <a:ea typeface="굴림체" charset="0"/>
                <a:cs typeface="+mn-cs"/>
                <a:sym typeface="+mn-ea"/>
              </a:rPr>
              <a:t>비재무적인 목표가 가족기업 오너와 경영자 모두에게 같거나 중요할 때</a:t>
            </a: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sz="1800" b="0" i="0" u="none" strike="noStrike" kern="0" cap="none" spc="0" normalizeH="0" baseline="0" noProof="1">
                <a:ln>
                  <a:noFill/>
                </a:ln>
                <a:solidFill>
                  <a:srgbClr val="3F3F3F"/>
                </a:solidFill>
                <a:effectLst/>
                <a:uLnTx/>
                <a:uFillTx/>
                <a:latin typeface="굴림체" charset="0"/>
                <a:ea typeface="굴림체" charset="0"/>
                <a:cs typeface="+mn-cs"/>
                <a:sym typeface="+mn-ea"/>
              </a:rPr>
              <a:t>가족기업 오너와 경영자의 관계가 오래 지속되고 이를 감정적으로 고민할 때</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10668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가족구성원들이 가족경영자의 대리인 비용에 따라 행동할 때 대리인 비용은 가족경영자에게도 적용되며, 그 결과 기업의 성과는 감소할 것</a:t>
            </a: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1800" b="0" i="0" u="none" strike="noStrike" kern="0" cap="none" spc="0" normalizeH="0" baseline="0" noProof="1" smtClean="0">
                <a:ln>
                  <a:noFill/>
                </a:ln>
                <a:solidFill>
                  <a:srgbClr val="3F3F3F"/>
                </a:solidFill>
                <a:effectLst/>
                <a:uLnTx/>
                <a:uFillTx/>
                <a:latin typeface="굴림체" charset="0"/>
                <a:ea typeface="굴림체" charset="0"/>
                <a:cs typeface="+mn-cs"/>
              </a:rPr>
              <a:t>가족기업의 경영자가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좀 더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집사의 관점에 따라 행동</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한다면,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대리인비용 뿐만 아니라, 성과에도 부정적인 관계는 나타나지 않을 것</a:t>
            </a:r>
          </a:p>
          <a:p>
            <a:pPr marL="106680" marR="0" lvl="0" indent="0" algn="just" defTabSz="914400" eaLnBrk="1" fontAlgn="base" latinLnBrk="0" hangingPunct="1">
              <a:lnSpc>
                <a:spcPct val="100000"/>
              </a:lnSpc>
              <a:spcBef>
                <a:spcPct val="0"/>
              </a:spcBef>
              <a:spcAft>
                <a:spcPct val="0"/>
              </a:spcAft>
              <a:buClr>
                <a:srgbClr val="0000FF"/>
              </a:buClr>
              <a:buSzTx/>
              <a:buFont typeface="Wingdings" charset="0"/>
              <a:buNone/>
              <a:tabLst/>
              <a:defRPr/>
            </a:pPr>
            <a:endPar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endParaRPr>
          </a:p>
          <a:p>
            <a:pPr marL="273685"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28448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p:txBody>
      </p:sp>
    </p:spTree>
    <p:extLst>
      <p:ext uri="{BB962C8B-B14F-4D97-AF65-F5344CB8AC3E}">
        <p14:creationId xmlns:p14="http://schemas.microsoft.com/office/powerpoint/2010/main" val="17569486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smtClean="0"/>
              <a:t>3. </a:t>
            </a:r>
            <a:r>
              <a:rPr lang="ko-KR" altLang="en-US" sz="3200" dirty="0" err="1" smtClean="0"/>
              <a:t>집사이론</a:t>
            </a:r>
            <a:endParaRPr lang="ko-KR" altLang="en-US" sz="3200" dirty="0"/>
          </a:p>
        </p:txBody>
      </p:sp>
      <p:sp>
        <p:nvSpPr>
          <p:cNvPr id="5" name="직사각형 4"/>
          <p:cNvSpPr/>
          <p:nvPr/>
        </p:nvSpPr>
        <p:spPr>
          <a:xfrm>
            <a:off x="256365" y="801965"/>
            <a:ext cx="6535764" cy="461665"/>
          </a:xfrm>
          <a:prstGeom prst="rect">
            <a:avLst/>
          </a:prstGeom>
        </p:spPr>
        <p:txBody>
          <a:bodyPr wrap="none">
            <a:spAutoFit/>
          </a:bodyPr>
          <a:lstStyle/>
          <a:p>
            <a:r>
              <a:rPr lang="en-US" altLang="ko-KR" sz="2400" b="1" dirty="0" smtClean="0"/>
              <a:t>2. </a:t>
            </a:r>
            <a:r>
              <a:rPr lang="ko-KR" altLang="en-US" sz="2400" b="1" dirty="0" err="1" smtClean="0"/>
              <a:t>집사이론과</a:t>
            </a:r>
            <a:r>
              <a:rPr lang="ko-KR" altLang="en-US" sz="2400" b="1" dirty="0" smtClean="0"/>
              <a:t> 대리인이론의 비교</a:t>
            </a:r>
            <a:r>
              <a:rPr lang="en-US" altLang="ko-KR" sz="2000" b="1" dirty="0" smtClean="0"/>
              <a:t>(p.187, </a:t>
            </a:r>
            <a:r>
              <a:rPr lang="ko-KR" altLang="en-US" sz="2000" b="1" dirty="0" smtClean="0"/>
              <a:t>표</a:t>
            </a:r>
            <a:r>
              <a:rPr lang="en-US" altLang="ko-KR" sz="2000" b="1" dirty="0" smtClean="0"/>
              <a:t> 5-1)</a:t>
            </a:r>
            <a:endParaRPr lang="en-US" altLang="ko-KR" sz="20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graphicFrame>
        <p:nvGraphicFramePr>
          <p:cNvPr id="9" name="Group 6"/>
          <p:cNvGraphicFramePr>
            <a:graphicFrameLocks noGrp="1"/>
          </p:cNvGraphicFramePr>
          <p:nvPr>
            <p:extLst>
              <p:ext uri="{D42A27DB-BD31-4B8C-83A1-F6EECF244321}">
                <p14:modId xmlns:p14="http://schemas.microsoft.com/office/powerpoint/2010/main" val="3782870500"/>
              </p:ext>
            </p:extLst>
          </p:nvPr>
        </p:nvGraphicFramePr>
        <p:xfrm>
          <a:off x="179512" y="1368748"/>
          <a:ext cx="8784976" cy="5324492"/>
        </p:xfrm>
        <a:graphic>
          <a:graphicData uri="http://schemas.openxmlformats.org/drawingml/2006/table">
            <a:tbl>
              <a:tblPr/>
              <a:tblGrid>
                <a:gridCol w="1368870">
                  <a:extLst>
                    <a:ext uri="{9D8B030D-6E8A-4147-A177-3AD203B41FA5}">
                      <a16:colId xmlns:a16="http://schemas.microsoft.com/office/drawing/2014/main" val="20000"/>
                    </a:ext>
                  </a:extLst>
                </a:gridCol>
                <a:gridCol w="3760870">
                  <a:extLst>
                    <a:ext uri="{9D8B030D-6E8A-4147-A177-3AD203B41FA5}">
                      <a16:colId xmlns:a16="http://schemas.microsoft.com/office/drawing/2014/main" val="20001"/>
                    </a:ext>
                  </a:extLst>
                </a:gridCol>
                <a:gridCol w="3655236">
                  <a:extLst>
                    <a:ext uri="{9D8B030D-6E8A-4147-A177-3AD203B41FA5}">
                      <a16:colId xmlns:a16="http://schemas.microsoft.com/office/drawing/2014/main" val="20002"/>
                    </a:ext>
                  </a:extLst>
                </a:gridCol>
              </a:tblGrid>
              <a:tr h="542399">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smtClean="0">
                          <a:ln>
                            <a:noFill/>
                          </a:ln>
                          <a:solidFill>
                            <a:srgbClr val="000000"/>
                          </a:solidFill>
                          <a:effectLst/>
                          <a:latin typeface="굴림" pitchFamily="50" charset="-127"/>
                          <a:ea typeface="굴림" pitchFamily="50" charset="-127"/>
                        </a:rPr>
                        <a:t>구분 </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smtClean="0">
                          <a:ln>
                            <a:noFill/>
                          </a:ln>
                          <a:solidFill>
                            <a:srgbClr val="000000"/>
                          </a:solidFill>
                          <a:effectLst/>
                          <a:latin typeface="굴림" pitchFamily="50" charset="-127"/>
                          <a:ea typeface="굴림" pitchFamily="50" charset="-127"/>
                        </a:rPr>
                        <a:t> </a:t>
                      </a:r>
                      <a:r>
                        <a:rPr kumimoji="1" lang="ko-KR" altLang="en-US" sz="1600" b="1" dirty="0" smtClean="0">
                          <a:ln>
                            <a:noFill/>
                          </a:ln>
                          <a:solidFill>
                            <a:srgbClr val="000000"/>
                          </a:solidFill>
                          <a:latin typeface="굴림" pitchFamily="50" charset="-127"/>
                          <a:ea typeface="굴림" pitchFamily="50" charset="-127"/>
                          <a:sym typeface="+mn-ea"/>
                        </a:rPr>
                        <a:t>대리인 이론</a:t>
                      </a:r>
                      <a:endParaRPr kumimoji="1" lang="ko-KR" altLang="en-US" sz="1600" b="1" i="0" u="none" strike="noStrike" cap="none" normalizeH="0" baseline="0" dirty="0" smtClean="0">
                        <a:ln>
                          <a:noFill/>
                        </a:ln>
                        <a:solidFill>
                          <a:srgbClr val="000000"/>
                        </a:solidFill>
                        <a:effectLst/>
                        <a:latin typeface="굴림" pitchFamily="50" charset="-127"/>
                        <a:ea typeface="굴림" pitchFamily="50" charset="-127"/>
                        <a:sym typeface="+mn-ea"/>
                      </a:endParaRP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smtClean="0">
                          <a:ln>
                            <a:noFill/>
                          </a:ln>
                          <a:solidFill>
                            <a:srgbClr val="000000"/>
                          </a:solidFill>
                          <a:effectLst/>
                          <a:latin typeface="굴림" pitchFamily="50" charset="-127"/>
                          <a:ea typeface="굴림" pitchFamily="50" charset="-127"/>
                        </a:rPr>
                        <a:t> </a:t>
                      </a:r>
                      <a:r>
                        <a:rPr kumimoji="1" lang="ko-KR" altLang="en-US" sz="1600" b="1" dirty="0" smtClean="0">
                          <a:ln>
                            <a:noFill/>
                          </a:ln>
                          <a:solidFill>
                            <a:srgbClr val="000000"/>
                          </a:solidFill>
                          <a:latin typeface="굴림" pitchFamily="50" charset="-127"/>
                          <a:ea typeface="굴림" pitchFamily="50" charset="-127"/>
                          <a:sym typeface="+mn-ea"/>
                        </a:rPr>
                        <a:t>집사 이론</a:t>
                      </a:r>
                      <a:endParaRPr kumimoji="1" lang="ko-KR" altLang="en-US" sz="1600" b="1" i="0" u="none" strike="noStrike" cap="none" normalizeH="0" baseline="0" dirty="0" smtClean="0">
                        <a:ln>
                          <a:noFill/>
                        </a:ln>
                        <a:solidFill>
                          <a:srgbClr val="000000"/>
                        </a:solidFill>
                        <a:effectLst/>
                        <a:latin typeface="굴림" pitchFamily="50" charset="-127"/>
                        <a:ea typeface="굴림" pitchFamily="50" charset="-127"/>
                        <a:sym typeface="+mn-ea"/>
                      </a:endParaRP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0000"/>
                  </a:ext>
                </a:extLst>
              </a:tr>
              <a:tr h="639991">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200" b="1" i="0" u="none" strike="noStrike" cap="none" normalizeH="0" baseline="0" smtClean="0">
                          <a:ln>
                            <a:noFill/>
                          </a:ln>
                          <a:solidFill>
                            <a:srgbClr val="000000"/>
                          </a:solidFill>
                          <a:effectLst/>
                          <a:latin typeface="굴림체" charset="0"/>
                          <a:ea typeface="굴림체" charset="0"/>
                        </a:rPr>
                        <a:t>기본 가정 </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FF0000"/>
                          </a:solidFill>
                          <a:effectLst/>
                          <a:latin typeface="굴림체" charset="0"/>
                          <a:ea typeface="굴림체" charset="0"/>
                        </a:rPr>
                        <a:t>경제적 인간</a:t>
                      </a: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자기이익중심적(self-serving) 인간</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FF0000"/>
                          </a:solidFill>
                          <a:effectLst/>
                          <a:latin typeface="굴림체" charset="0"/>
                          <a:ea typeface="굴림체" charset="0"/>
                        </a:rPr>
                        <a:t>자아실현의 인간</a:t>
                      </a: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집단적 삶 속에서 상호이익지향적(collective serving) 인간 </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1"/>
                  </a:ext>
                </a:extLst>
              </a:tr>
              <a:tr h="490060">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200" b="1" i="0" u="none" strike="noStrike" cap="none" normalizeH="0" baseline="0" smtClean="0">
                          <a:ln>
                            <a:noFill/>
                          </a:ln>
                          <a:solidFill>
                            <a:srgbClr val="000000"/>
                          </a:solidFill>
                          <a:effectLst/>
                          <a:latin typeface="굴림체" charset="0"/>
                          <a:ea typeface="굴림체" charset="0"/>
                        </a:rPr>
                        <a:t>신규창업 </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smtClean="0">
                          <a:ln>
                            <a:noFill/>
                          </a:ln>
                          <a:solidFill>
                            <a:srgbClr val="000000"/>
                          </a:solidFill>
                          <a:effectLst/>
                          <a:latin typeface="굴림체" charset="0"/>
                          <a:ea typeface="굴림체" charset="0"/>
                        </a:rPr>
                        <a:t>경제학</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smtClean="0">
                          <a:ln>
                            <a:noFill/>
                          </a:ln>
                          <a:solidFill>
                            <a:srgbClr val="FF0000"/>
                          </a:solidFill>
                          <a:effectLst/>
                          <a:latin typeface="굴림체" charset="0"/>
                          <a:ea typeface="굴림체" charset="0"/>
                        </a:rPr>
                        <a:t>심리학</a:t>
                      </a:r>
                      <a:r>
                        <a:rPr kumimoji="1" lang="en-US" altLang="ko-KR" sz="1200" b="1" i="0" u="none" strike="noStrike" cap="none" normalizeH="0" baseline="0" dirty="0" smtClean="0">
                          <a:ln>
                            <a:noFill/>
                          </a:ln>
                          <a:solidFill>
                            <a:srgbClr val="FF0000"/>
                          </a:solidFill>
                          <a:effectLst/>
                          <a:latin typeface="굴림체" charset="0"/>
                          <a:ea typeface="굴림체" charset="0"/>
                        </a:rPr>
                        <a:t>,</a:t>
                      </a:r>
                      <a:r>
                        <a:rPr kumimoji="1" lang="ko-KR" altLang="en-US" sz="1200" b="1" i="0" u="none" strike="noStrike" cap="none" normalizeH="0" baseline="0" dirty="0" smtClean="0">
                          <a:ln>
                            <a:noFill/>
                          </a:ln>
                          <a:solidFill>
                            <a:srgbClr val="000000"/>
                          </a:solidFill>
                          <a:effectLst/>
                          <a:latin typeface="굴림체" charset="0"/>
                          <a:ea typeface="굴림체" charset="0"/>
                        </a:rPr>
                        <a:t> 사회학 </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2"/>
                  </a:ext>
                </a:extLst>
              </a:tr>
              <a:tr h="1554387">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smtClean="0">
                          <a:ln>
                            <a:noFill/>
                          </a:ln>
                          <a:solidFill>
                            <a:srgbClr val="000000"/>
                          </a:solidFill>
                          <a:effectLst/>
                          <a:latin typeface="굴림체" charset="0"/>
                          <a:ea typeface="굴림체" charset="0"/>
                        </a:rPr>
                        <a:t>심리적</a:t>
                      </a:r>
                    </a:p>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smtClean="0">
                          <a:ln>
                            <a:noFill/>
                          </a:ln>
                          <a:solidFill>
                            <a:srgbClr val="000000"/>
                          </a:solidFill>
                          <a:effectLst/>
                          <a:latin typeface="굴림체" charset="0"/>
                          <a:ea typeface="굴림체" charset="0"/>
                        </a:rPr>
                        <a:t>메커니즘</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동기부여</a:t>
                      </a:r>
                    </a:p>
                    <a:p>
                      <a:pPr marR="0" lvl="0" indent="0" algn="l" defTabSz="914400" rtl="0" eaLnBrk="1" fontAlgn="base" latinLnBrk="1" hangingPunct="1">
                        <a:spcBef>
                          <a:spcPct val="20000"/>
                        </a:spcBef>
                        <a:spcAft>
                          <a:spcPct val="0"/>
                        </a:spcAft>
                        <a:buClrTx/>
                        <a:buSzTx/>
                        <a:buFont typeface="Arial" charset="0"/>
                        <a:buNone/>
                      </a:pPr>
                      <a:r>
                        <a:rPr kumimoji="1" lang="ko-KR" altLang="en-US"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FF0000"/>
                          </a:solidFill>
                          <a:effectLst/>
                          <a:latin typeface="굴림체" charset="0"/>
                          <a:ea typeface="굴림체" charset="0"/>
                        </a:rPr>
                        <a:t>낮은 단계의 욕구충족</a:t>
                      </a:r>
                      <a:r>
                        <a:rPr kumimoji="1" lang="ko-KR" altLang="en-US" sz="1200" b="1" i="0" u="none" strike="noStrike" cap="none" normalizeH="0" baseline="0" dirty="0" smtClean="0">
                          <a:ln>
                            <a:noFill/>
                          </a:ln>
                          <a:solidFill>
                            <a:srgbClr val="000000"/>
                          </a:solidFill>
                          <a:effectLst/>
                          <a:latin typeface="굴림체" charset="0"/>
                          <a:ea typeface="굴림체" charset="0"/>
                        </a:rPr>
                        <a:t>(생리적, 안전, 경제    적 욕구)</a:t>
                      </a:r>
                    </a:p>
                    <a:p>
                      <a:pPr marR="0" lvl="0" indent="0" algn="l" defTabSz="914400" rtl="0" eaLnBrk="1" fontAlgn="base" latinLnBrk="1" hangingPunct="1">
                        <a:spcBef>
                          <a:spcPct val="20000"/>
                        </a:spcBef>
                        <a:spcAft>
                          <a:spcPct val="0"/>
                        </a:spcAft>
                        <a:buClrTx/>
                        <a:buSzTx/>
                        <a:buFont typeface="Arial" charset="0"/>
                        <a:buNone/>
                      </a:pPr>
                      <a:r>
                        <a:rPr kumimoji="1" lang="ko-KR" altLang="en-US" sz="1200" b="1" i="0" u="none" strike="noStrike" cap="none" normalizeH="0" baseline="0" dirty="0" smtClean="0">
                          <a:ln>
                            <a:noFill/>
                          </a:ln>
                          <a:solidFill>
                            <a:srgbClr val="000000"/>
                          </a:solidFill>
                          <a:effectLst/>
                          <a:latin typeface="굴림체" charset="0"/>
                          <a:ea typeface="굴림체" charset="0"/>
                        </a:rPr>
                        <a:t>   </a:t>
                      </a:r>
                      <a:r>
                        <a:rPr kumimoji="1" lang="en-US" altLang="ko-KR" sz="1200" b="1" i="0" u="none" strike="noStrike" cap="none" normalizeH="0" baseline="0" dirty="0" smtClean="0">
                          <a:ln>
                            <a:noFill/>
                          </a:ln>
                          <a:solidFill>
                            <a:srgbClr val="000000"/>
                          </a:solidFill>
                          <a:effectLst/>
                          <a:latin typeface="굴림체" charset="0"/>
                          <a:ea typeface="굴림체" charset="0"/>
                        </a:rPr>
                        <a:t>-</a:t>
                      </a:r>
                      <a:r>
                        <a:rPr kumimoji="1" lang="ko-KR" altLang="en-US" sz="1200" b="1" i="0" u="none" strike="noStrike" cap="none" normalizeH="0" baseline="0" dirty="0" smtClean="0">
                          <a:ln>
                            <a:noFill/>
                          </a:ln>
                          <a:solidFill>
                            <a:srgbClr val="000000"/>
                          </a:solidFill>
                          <a:effectLst/>
                          <a:latin typeface="굴림체" charset="0"/>
                          <a:ea typeface="굴림체" charset="0"/>
                        </a:rPr>
                        <a:t>외재적 보상에만 반응</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사회적 비교의 대상: 다른 경영자들</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권력, 힘의 원천</a:t>
                      </a:r>
                    </a:p>
                    <a:p>
                      <a:pPr marR="0" lvl="0" indent="0" algn="l" defTabSz="914400" rtl="0" eaLnBrk="1" fontAlgn="base" latinLnBrk="1" hangingPunct="1">
                        <a:spcBef>
                          <a:spcPct val="20000"/>
                        </a:spcBef>
                        <a:spcAft>
                          <a:spcPct val="0"/>
                        </a:spcAft>
                        <a:buClrTx/>
                        <a:buSzTx/>
                        <a:buFont typeface="Arial" charset="0"/>
                        <a:buNone/>
                      </a:pPr>
                      <a:r>
                        <a:rPr kumimoji="1" lang="ko-KR" altLang="en-US" sz="1200" b="1" i="0" u="none" strike="noStrike" cap="none" normalizeH="0" baseline="0" dirty="0" smtClean="0">
                          <a:ln>
                            <a:noFill/>
                          </a:ln>
                          <a:solidFill>
                            <a:srgbClr val="000000"/>
                          </a:solidFill>
                          <a:effectLst/>
                          <a:latin typeface="굴림체" charset="0"/>
                          <a:ea typeface="굴림체" charset="0"/>
                        </a:rPr>
                        <a:t>   </a:t>
                      </a:r>
                      <a:r>
                        <a:rPr kumimoji="1" lang="en-US" altLang="ko-KR" sz="1200" b="1" i="0" u="none" strike="noStrike" cap="none" normalizeH="0" baseline="0" dirty="0" smtClean="0">
                          <a:ln>
                            <a:noFill/>
                          </a:ln>
                          <a:solidFill>
                            <a:srgbClr val="000000"/>
                          </a:solidFill>
                          <a:effectLst/>
                          <a:latin typeface="굴림체" charset="0"/>
                          <a:ea typeface="굴림체" charset="0"/>
                        </a:rPr>
                        <a:t>-</a:t>
                      </a:r>
                      <a:r>
                        <a:rPr kumimoji="1" lang="ko-KR" altLang="en-US" sz="1200" b="1" i="0" u="none" strike="noStrike" cap="none" normalizeH="0" baseline="0" dirty="0" smtClean="0">
                          <a:ln>
                            <a:noFill/>
                          </a:ln>
                          <a:solidFill>
                            <a:srgbClr val="000000"/>
                          </a:solidFill>
                          <a:effectLst/>
                          <a:latin typeface="굴림체" charset="0"/>
                          <a:ea typeface="굴림체" charset="0"/>
                        </a:rPr>
                        <a:t>합법적, 강압적 보상에 의한 권력</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동기부여</a:t>
                      </a:r>
                    </a:p>
                    <a:p>
                      <a:pPr marR="0" lvl="0" indent="0" algn="l" defTabSz="914400" rtl="0" eaLnBrk="1" fontAlgn="base" latinLnBrk="1" hangingPunct="1">
                        <a:spcBef>
                          <a:spcPct val="20000"/>
                        </a:spcBef>
                        <a:spcAft>
                          <a:spcPct val="0"/>
                        </a:spcAft>
                        <a:buClrTx/>
                        <a:buSzTx/>
                        <a:buNone/>
                      </a:pPr>
                      <a:r>
                        <a:rPr kumimoji="1" lang="ko-KR" altLang="en-US" sz="1200" b="1" i="0" u="none" strike="noStrike" cap="none" normalizeH="0" baseline="0" dirty="0" smtClean="0">
                          <a:ln>
                            <a:noFill/>
                          </a:ln>
                          <a:solidFill>
                            <a:srgbClr val="000000"/>
                          </a:solidFill>
                          <a:effectLst/>
                          <a:latin typeface="굴림체" charset="0"/>
                          <a:ea typeface="굴림체" charset="0"/>
                        </a:rPr>
                        <a:t>    -</a:t>
                      </a:r>
                      <a:r>
                        <a:rPr kumimoji="1" lang="ko-KR" altLang="en-US" sz="1200" b="1" i="0" u="none" strike="noStrike" cap="none" normalizeH="0" baseline="0" dirty="0" smtClean="0">
                          <a:ln>
                            <a:noFill/>
                          </a:ln>
                          <a:solidFill>
                            <a:srgbClr val="FF0000"/>
                          </a:solidFill>
                          <a:effectLst/>
                          <a:latin typeface="굴림체" charset="0"/>
                          <a:ea typeface="굴림체" charset="0"/>
                        </a:rPr>
                        <a:t>높은 단계의 욕구충족</a:t>
                      </a:r>
                      <a:r>
                        <a:rPr kumimoji="1" lang="ko-KR" altLang="en-US" sz="1200" b="1" i="0" u="none" strike="noStrike" cap="none" normalizeH="0" baseline="0" dirty="0" smtClean="0">
                          <a:ln>
                            <a:noFill/>
                          </a:ln>
                          <a:solidFill>
                            <a:srgbClr val="000000"/>
                          </a:solidFill>
                          <a:effectLst/>
                          <a:latin typeface="굴림체" charset="0"/>
                          <a:ea typeface="굴림체" charset="0"/>
                        </a:rPr>
                        <a:t>(자아실현욕구)</a:t>
                      </a:r>
                    </a:p>
                    <a:p>
                      <a:pPr marR="0" lvl="0" indent="0" algn="l" defTabSz="914400" rtl="0" eaLnBrk="1" fontAlgn="base" latinLnBrk="1" hangingPunct="1">
                        <a:spcBef>
                          <a:spcPct val="20000"/>
                        </a:spcBef>
                        <a:spcAft>
                          <a:spcPct val="0"/>
                        </a:spcAft>
                        <a:buClrTx/>
                        <a:buSzTx/>
                        <a:buNone/>
                      </a:pPr>
                      <a:r>
                        <a:rPr kumimoji="1" lang="ko-KR" altLang="en-US" sz="1200" b="1" i="0" u="none" strike="noStrike" cap="none" normalizeH="0" baseline="0" dirty="0" smtClean="0">
                          <a:ln>
                            <a:noFill/>
                          </a:ln>
                          <a:solidFill>
                            <a:srgbClr val="000000"/>
                          </a:solidFill>
                          <a:effectLst/>
                          <a:latin typeface="굴림체" charset="0"/>
                          <a:ea typeface="굴림체" charset="0"/>
                        </a:rPr>
                        <a:t>    -내재적 보상에만 반응</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dirty="0" smtClean="0">
                          <a:ln>
                            <a:noFill/>
                          </a:ln>
                          <a:solidFill>
                            <a:srgbClr val="000000"/>
                          </a:solidFill>
                          <a:latin typeface="굴림체" charset="0"/>
                          <a:ea typeface="굴림체" charset="0"/>
                          <a:sym typeface="+mn-ea"/>
                        </a:rPr>
                        <a:t>사회적 비교의 대상: 주주, 주인</a:t>
                      </a:r>
                      <a:endParaRPr kumimoji="1" lang="ko-KR" altLang="en-US" sz="1200" b="1" i="0" u="none" strike="noStrike" cap="none" normalizeH="0" baseline="0" dirty="0" smtClean="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권력, 힘의 원천</a:t>
                      </a:r>
                    </a:p>
                    <a:p>
                      <a:pPr marR="0" lvl="0" indent="0" algn="l" defTabSz="914400" rtl="0" eaLnBrk="1" fontAlgn="base" latinLnBrk="1" hangingPunct="1">
                        <a:spcBef>
                          <a:spcPct val="20000"/>
                        </a:spcBef>
                        <a:spcAft>
                          <a:spcPct val="0"/>
                        </a:spcAft>
                        <a:buClrTx/>
                        <a:buSzTx/>
                        <a:buNone/>
                      </a:pPr>
                      <a:r>
                        <a:rPr kumimoji="1" lang="ko-KR" altLang="en-US" sz="1200" b="1" i="0" u="none" strike="noStrike" cap="none" normalizeH="0" baseline="0" dirty="0" smtClean="0">
                          <a:ln>
                            <a:noFill/>
                          </a:ln>
                          <a:solidFill>
                            <a:srgbClr val="000000"/>
                          </a:solidFill>
                          <a:effectLst/>
                          <a:latin typeface="굴림체" charset="0"/>
                          <a:ea typeface="굴림체" charset="0"/>
                        </a:rPr>
                        <a:t>    -전문가적</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3"/>
                  </a:ext>
                </a:extLst>
              </a:tr>
              <a:tr h="932598">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smtClean="0">
                          <a:ln>
                            <a:noFill/>
                          </a:ln>
                          <a:solidFill>
                            <a:srgbClr val="000000"/>
                          </a:solidFill>
                          <a:effectLst/>
                          <a:latin typeface="굴림체" charset="0"/>
                          <a:ea typeface="굴림체" charset="0"/>
                        </a:rPr>
                        <a:t>상황적</a:t>
                      </a:r>
                    </a:p>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smtClean="0">
                          <a:ln>
                            <a:noFill/>
                          </a:ln>
                          <a:solidFill>
                            <a:srgbClr val="000000"/>
                          </a:solidFill>
                          <a:effectLst/>
                          <a:latin typeface="굴림체" charset="0"/>
                          <a:ea typeface="굴림체" charset="0"/>
                        </a:rPr>
                        <a:t>메커니즘</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통제 지향적</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단기 지향적</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원가의 통제목적</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개인주의와 높은 권력격차</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참여 지향적</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장기 지향적</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성과를 증진시키려는 목적</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집단주의와 낮은 권력격차</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4"/>
                  </a:ext>
                </a:extLst>
              </a:tr>
              <a:tr h="488473">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smtClean="0">
                          <a:ln>
                            <a:noFill/>
                          </a:ln>
                          <a:solidFill>
                            <a:srgbClr val="000000"/>
                          </a:solidFill>
                          <a:effectLst/>
                          <a:latin typeface="굴림체" charset="0"/>
                          <a:ea typeface="굴림체" charset="0"/>
                        </a:rPr>
                        <a:t>기대효과 </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적절한 통제수단 및 보상시스템을 통해 각각의 이익관계를 설명하는데 유용</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en-US" altLang="ko-KR" sz="1200" b="1" i="0" u="none" strike="noStrike" cap="none" normalizeH="0" baseline="0" dirty="0" smtClean="0">
                          <a:ln>
                            <a:noFill/>
                          </a:ln>
                          <a:solidFill>
                            <a:srgbClr val="000000"/>
                          </a:solidFill>
                          <a:effectLst/>
                          <a:latin typeface="굴림체" charset="0"/>
                          <a:ea typeface="굴림체" charset="0"/>
                        </a:rPr>
                        <a:t>자율적 책임경영과 권한위임을 통해 내재화된 상위욕구를 설명하는데 유용</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5"/>
                  </a:ext>
                </a:extLst>
              </a:tr>
              <a:tr h="676567">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smtClean="0">
                          <a:ln>
                            <a:noFill/>
                          </a:ln>
                          <a:solidFill>
                            <a:srgbClr val="000000"/>
                          </a:solidFill>
                          <a:effectLst/>
                          <a:latin typeface="굴림체" charset="0"/>
                          <a:ea typeface="굴림체" charset="0"/>
                        </a:rPr>
                        <a:t>한계점 </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인간에 대한 가정이 수학적이고, 사람의 행동에 대한 비현실적 기술</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smtClean="0">
                          <a:ln>
                            <a:noFill/>
                          </a:ln>
                          <a:solidFill>
                            <a:srgbClr val="000000"/>
                          </a:solidFill>
                          <a:effectLst/>
                          <a:latin typeface="굴림체" charset="0"/>
                          <a:ea typeface="굴림체" charset="0"/>
                        </a:rPr>
                        <a:t>사회적 존재로써의 인간을 설명하지 못함</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en-US" altLang="ko-KR" sz="1200" b="1" i="0" u="none" strike="noStrike" cap="none" normalizeH="0" baseline="0" dirty="0" smtClean="0">
                          <a:ln>
                            <a:noFill/>
                          </a:ln>
                          <a:solidFill>
                            <a:srgbClr val="000000"/>
                          </a:solidFill>
                          <a:effectLst/>
                          <a:latin typeface="굴림체" charset="0"/>
                          <a:ea typeface="굴림체" charset="0"/>
                        </a:rPr>
                        <a:t>이론을 뒷받침할 수 있는 모델수립의 어려움</a:t>
                      </a:r>
                    </a:p>
                    <a:p>
                      <a:pPr marL="285750" marR="0" lvl="0" indent="-285750" algn="l" defTabSz="914400" rtl="0" eaLnBrk="1" fontAlgn="base" latinLnBrk="1" hangingPunct="1">
                        <a:spcBef>
                          <a:spcPct val="20000"/>
                        </a:spcBef>
                        <a:spcAft>
                          <a:spcPct val="0"/>
                        </a:spcAft>
                        <a:buClrTx/>
                        <a:buSzTx/>
                        <a:buFont typeface="Arial" charset="0"/>
                        <a:buChar char="•"/>
                      </a:pPr>
                      <a:r>
                        <a:rPr kumimoji="1" lang="en-US" altLang="ko-KR" sz="1200" b="1" i="0" u="none" strike="noStrike" cap="none" normalizeH="0" baseline="0" dirty="0" smtClean="0">
                          <a:ln>
                            <a:noFill/>
                          </a:ln>
                          <a:solidFill>
                            <a:srgbClr val="000000"/>
                          </a:solidFill>
                          <a:effectLst/>
                          <a:latin typeface="굴림체" charset="0"/>
                          <a:ea typeface="굴림체" charset="0"/>
                        </a:rPr>
                        <a:t>환원주의적 처방적 제시의 어려움</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616539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smtClean="0"/>
              <a:t>4. </a:t>
            </a:r>
            <a:r>
              <a:rPr lang="ko-KR" altLang="en-US" sz="3200" dirty="0" smtClean="0"/>
              <a:t>자원기준이론</a:t>
            </a:r>
            <a:endParaRPr lang="ko-KR" altLang="en-US" sz="3200" dirty="0"/>
          </a:p>
        </p:txBody>
      </p:sp>
      <p:sp>
        <p:nvSpPr>
          <p:cNvPr id="5" name="직사각형 4"/>
          <p:cNvSpPr/>
          <p:nvPr/>
        </p:nvSpPr>
        <p:spPr>
          <a:xfrm>
            <a:off x="256365" y="801965"/>
            <a:ext cx="4573688" cy="461665"/>
          </a:xfrm>
          <a:prstGeom prst="rect">
            <a:avLst/>
          </a:prstGeom>
        </p:spPr>
        <p:txBody>
          <a:bodyPr wrap="none">
            <a:spAutoFit/>
          </a:bodyPr>
          <a:lstStyle/>
          <a:p>
            <a:r>
              <a:rPr lang="en-US" altLang="ko-KR" sz="2400" b="1" dirty="0"/>
              <a:t>1</a:t>
            </a:r>
            <a:r>
              <a:rPr lang="en-US" altLang="ko-KR" sz="2400" b="1" dirty="0" smtClean="0"/>
              <a:t>. </a:t>
            </a:r>
            <a:r>
              <a:rPr lang="ko-KR" altLang="en-US" sz="2400" b="1" dirty="0" smtClean="0"/>
              <a:t>자원기준이론의 배경과 가정</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sp>
        <p:nvSpPr>
          <p:cNvPr id="6" name="矩形 3"/>
          <p:cNvSpPr/>
          <p:nvPr/>
        </p:nvSpPr>
        <p:spPr>
          <a:xfrm>
            <a:off x="260462" y="1412957"/>
            <a:ext cx="8560010" cy="5011738"/>
          </a:xfrm>
          <a:prstGeom prst="rect">
            <a:avLst/>
          </a:prstGeom>
          <a:noFill/>
          <a:ln w="12700" cap="flat" cmpd="sng" algn="ctr">
            <a:noFill/>
            <a:prstDash val="solid"/>
            <a:miter lim="800000"/>
          </a:ln>
          <a:effectLst/>
        </p:spPr>
        <p:txBody>
          <a:bodyPr anchor="ctr"/>
          <a:lstStyle/>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lang="ko-KR" altLang="en-US" sz="1800" b="1" i="0" u="none" strike="noStrike" kern="0" cap="none" spc="0" normalizeH="0" baseline="0" noProof="1">
                <a:ln>
                  <a:noFill/>
                </a:ln>
                <a:solidFill>
                  <a:srgbClr val="000000"/>
                </a:solidFill>
                <a:effectLst/>
                <a:uLnTx/>
                <a:uFillTx/>
                <a:latin typeface="굴림체" charset="0"/>
                <a:ea typeface="굴림체" charset="0"/>
                <a:cs typeface="+mn-cs"/>
              </a:rPr>
              <a:t>배경</a:t>
            </a:r>
            <a:r>
              <a:rPr kumimoji="0" lang="en-US" sz="1800" b="1" i="0" u="none" strike="noStrike" kern="0" cap="none" spc="0" normalizeH="0" baseline="0" noProof="1">
                <a:ln>
                  <a:noFill/>
                </a:ln>
                <a:solidFill>
                  <a:srgbClr val="000000"/>
                </a:solidFill>
                <a:effectLst/>
                <a:uLnTx/>
                <a:uFillTx/>
                <a:latin typeface="굴림체" charset="0"/>
                <a:ea typeface="굴림체" charset="0"/>
                <a:cs typeface="+mn-cs"/>
              </a:rPr>
              <a:t>:</a:t>
            </a: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rPr>
              <a:t> 1980년대 말부터 나타난 </a:t>
            </a: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sym typeface="+mn-ea"/>
              </a:rPr>
              <a:t>기업의 경쟁우위를 분석하는 방법</a:t>
            </a:r>
            <a:endPar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sz="1800" b="1" i="0" u="none" strike="noStrike" kern="0" cap="none" spc="0" normalizeH="0" baseline="0" noProof="1">
                <a:ln>
                  <a:noFill/>
                </a:ln>
                <a:solidFill>
                  <a:srgbClr val="000000"/>
                </a:solidFill>
                <a:effectLst/>
                <a:uLnTx/>
                <a:uFillTx/>
                <a:latin typeface="굴림체" charset="0"/>
                <a:ea typeface="굴림체" charset="0"/>
                <a:cs typeface="+mn-cs"/>
                <a:sym typeface="+mn-ea"/>
              </a:rPr>
              <a:t>자원기준이론(resource-based theory)</a:t>
            </a:r>
            <a:r>
              <a:rPr kumimoji="0" lang="en-US" altLang="zh-CN" sz="1800" b="1" i="0" u="none" strike="noStrike" kern="0" cap="none" spc="0" normalizeH="0" baseline="0" noProof="1">
                <a:ln>
                  <a:noFill/>
                </a:ln>
                <a:solidFill>
                  <a:srgbClr val="000000"/>
                </a:solidFill>
                <a:effectLst/>
                <a:uLnTx/>
                <a:uFillTx/>
                <a:latin typeface="굴림체" charset="0"/>
                <a:ea typeface="굴림체" charset="0"/>
                <a:cs typeface="+mn-cs"/>
              </a:rPr>
              <a:t>:</a:t>
            </a: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rPr>
              <a:t> 기업이 보유한 </a:t>
            </a:r>
            <a:r>
              <a:rPr kumimoji="0" lang="en-US" altLang="zh-CN" sz="1800" b="0" i="0" u="none" strike="noStrike" kern="0" cap="none" spc="0" normalizeH="0" baseline="0" noProof="1">
                <a:ln>
                  <a:noFill/>
                </a:ln>
                <a:solidFill>
                  <a:srgbClr val="FF0000"/>
                </a:solidFill>
                <a:effectLst/>
                <a:uLnTx/>
                <a:uFillTx/>
                <a:latin typeface="굴림체" charset="0"/>
                <a:ea typeface="굴림체" charset="0"/>
                <a:cs typeface="+mn-cs"/>
              </a:rPr>
              <a:t>자원에 의해 경쟁력</a:t>
            </a: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rPr>
              <a:t>이 결정된다고 보는 이론</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rPr>
              <a:t>기업의 경영자원에는 유형자원, 무형자원, 인적자원 등으로 구분</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rPr>
              <a:t>기업에 의해 통제되는 정보, 지식 등과 기업과 개인의 스킬, 조직과정, 물리적 자산, 무형자산, 능력, 기능, 기타 등등 모든 자원을 포함</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sz="1800" b="1" i="0" u="none" strike="noStrike" kern="0" cap="none" spc="0" normalizeH="0" baseline="0" noProof="1">
                <a:ln>
                  <a:noFill/>
                </a:ln>
                <a:solidFill>
                  <a:srgbClr val="000000"/>
                </a:solidFill>
                <a:effectLst/>
                <a:uLnTx/>
                <a:uFillTx/>
                <a:latin typeface="굴림체" charset="0"/>
                <a:ea typeface="굴림체" charset="0"/>
                <a:cs typeface="+mn-cs"/>
              </a:rPr>
              <a:t>지속가능한 경쟁우위를 얻</a:t>
            </a:r>
            <a:r>
              <a:rPr kumimoji="0" lang="ko-KR" altLang="en-US" sz="1800" b="1" i="0" u="none" strike="noStrike" kern="0" cap="none" spc="0" normalizeH="0" baseline="0" noProof="1">
                <a:ln>
                  <a:noFill/>
                </a:ln>
                <a:solidFill>
                  <a:srgbClr val="000000"/>
                </a:solidFill>
                <a:effectLst/>
                <a:uLnTx/>
                <a:uFillTx/>
                <a:latin typeface="굴림체" charset="0"/>
                <a:ea typeface="굴림체" charset="0"/>
                <a:cs typeface="+mn-cs"/>
              </a:rPr>
              <a:t>게 될 수 있는 자</a:t>
            </a:r>
            <a:r>
              <a:rPr kumimoji="0" sz="1800" b="1" i="0" u="none" strike="noStrike" kern="0" cap="none" spc="0" normalizeH="0" baseline="0" noProof="1">
                <a:ln>
                  <a:noFill/>
                </a:ln>
                <a:solidFill>
                  <a:srgbClr val="000000"/>
                </a:solidFill>
                <a:effectLst/>
                <a:uLnTx/>
                <a:uFillTx/>
                <a:latin typeface="굴림체" charset="0"/>
                <a:ea typeface="굴림체" charset="0"/>
                <a:cs typeface="+mn-cs"/>
              </a:rPr>
              <a:t>원(</a:t>
            </a:r>
            <a:r>
              <a:rPr kumimoji="0" sz="1800" b="1" i="0" u="none" strike="noStrike" kern="0" cap="none" spc="0" normalizeH="0" baseline="0" noProof="1">
                <a:ln>
                  <a:noFill/>
                </a:ln>
                <a:solidFill>
                  <a:srgbClr val="FF0000"/>
                </a:solidFill>
                <a:effectLst/>
                <a:uLnTx/>
                <a:uFillTx/>
                <a:latin typeface="굴림체" charset="0"/>
                <a:ea typeface="굴림체" charset="0"/>
                <a:cs typeface="+mn-cs"/>
              </a:rPr>
              <a:t>VRIN</a:t>
            </a:r>
            <a:r>
              <a:rPr kumimoji="0" sz="1800" b="1" i="0" u="none" strike="noStrike" kern="0" cap="none" spc="0" normalizeH="0" baseline="0" noProof="1">
                <a:ln>
                  <a:noFill/>
                </a:ln>
                <a:solidFill>
                  <a:srgbClr val="000000"/>
                </a:solidFill>
                <a:effectLst/>
                <a:uLnTx/>
                <a:uFillTx/>
                <a:latin typeface="굴림체" charset="0"/>
                <a:ea typeface="굴림체" charset="0"/>
                <a:cs typeface="+mn-cs"/>
              </a:rPr>
              <a:t>)</a:t>
            </a:r>
            <a:r>
              <a:rPr kumimoji="0" lang="ko-KR" altLang="en-US" sz="1800" b="1" i="0" u="none" strike="noStrike" kern="0" cap="none" spc="0" normalizeH="0" baseline="0" noProof="1">
                <a:ln>
                  <a:noFill/>
                </a:ln>
                <a:solidFill>
                  <a:srgbClr val="000000"/>
                </a:solidFill>
                <a:effectLst/>
                <a:uLnTx/>
                <a:uFillTx/>
                <a:latin typeface="굴림체" charset="0"/>
                <a:ea typeface="굴림체" charset="0"/>
                <a:cs typeface="+mn-cs"/>
              </a:rPr>
              <a:t>의 특성</a:t>
            </a:r>
            <a:r>
              <a:rPr kumimoji="0" lang="en-US" altLang="ko-KR" sz="1800" b="1" i="0" u="none" strike="noStrike" kern="0" cap="none" spc="0" normalizeH="0" baseline="0" noProof="1">
                <a:ln>
                  <a:noFill/>
                </a:ln>
                <a:solidFill>
                  <a:srgbClr val="000000"/>
                </a:solidFill>
                <a:effectLst/>
                <a:uLnTx/>
                <a:uFillTx/>
                <a:latin typeface="굴림체" charset="0"/>
                <a:ea typeface="굴림체" charset="0"/>
                <a:cs typeface="+mn-cs"/>
              </a:rPr>
              <a:t>: </a:t>
            </a:r>
            <a:r>
              <a:rPr kumimoji="0" lang="en-US" altLang="ko-KR" sz="1800" i="0" u="none" strike="noStrike" kern="0" cap="none" spc="0" normalizeH="0" baseline="0" noProof="1" smtClean="0">
                <a:ln>
                  <a:noFill/>
                </a:ln>
                <a:solidFill>
                  <a:srgbClr val="000000"/>
                </a:solidFill>
                <a:effectLst/>
                <a:uLnTx/>
                <a:uFillTx/>
                <a:latin typeface="굴림체" charset="0"/>
                <a:ea typeface="굴림체" charset="0"/>
                <a:cs typeface="+mn-cs"/>
              </a:rPr>
              <a:t>Barney(1991)</a:t>
            </a:r>
          </a:p>
          <a:p>
            <a:pPr marR="0" lvl="0" algn="just" defTabSz="914400" eaLnBrk="1" fontAlgn="base" latinLnBrk="0" hangingPunct="1">
              <a:lnSpc>
                <a:spcPct val="100000"/>
              </a:lnSpc>
              <a:spcBef>
                <a:spcPct val="0"/>
              </a:spcBef>
              <a:spcAft>
                <a:spcPct val="0"/>
              </a:spcAft>
              <a:buClr>
                <a:srgbClr val="0000FF"/>
              </a:buClr>
              <a:buSzPct val="100000"/>
              <a:tabLst/>
              <a:defRPr/>
            </a:pPr>
            <a:r>
              <a:rPr lang="en-US" altLang="ko-KR" b="1" kern="0" noProof="1" smtClean="0">
                <a:solidFill>
                  <a:srgbClr val="000000"/>
                </a:solidFill>
                <a:latin typeface="굴림체" charset="0"/>
                <a:ea typeface="굴림체" charset="0"/>
              </a:rPr>
              <a:t>   </a:t>
            </a:r>
            <a:r>
              <a:rPr kumimoji="0" lang="en-US" altLang="ko-KR" sz="1800" b="0" i="0" u="none" strike="noStrike" kern="0" cap="none" spc="0" normalizeH="0" baseline="0" noProof="1" smtClean="0">
                <a:ln>
                  <a:noFill/>
                </a:ln>
                <a:solidFill>
                  <a:srgbClr val="000000"/>
                </a:solidFill>
                <a:effectLst/>
                <a:uLnTx/>
                <a:uFillTx/>
                <a:latin typeface="굴림체" charset="0"/>
                <a:ea typeface="굴림체" charset="0"/>
                <a:cs typeface="+mn-cs"/>
              </a:rPr>
              <a:t>가치</a:t>
            </a:r>
            <a:r>
              <a:rPr kumimoji="0" lang="ko-KR" altLang="en-US" sz="1800" b="0" i="0" u="none" strike="noStrike" kern="0" cap="none" spc="0" normalizeH="0" baseline="0" noProof="1" smtClean="0">
                <a:ln>
                  <a:noFill/>
                </a:ln>
                <a:solidFill>
                  <a:srgbClr val="000000"/>
                </a:solidFill>
                <a:effectLst/>
                <a:uLnTx/>
                <a:uFillTx/>
                <a:latin typeface="굴림체" charset="0"/>
                <a:ea typeface="굴림체" charset="0"/>
                <a:cs typeface="+mn-cs"/>
              </a:rPr>
              <a:t>있음</a:t>
            </a:r>
            <a:r>
              <a:rPr kumimoji="0" lang="en-US" altLang="ko-KR" sz="1800" b="0" i="0" u="none" strike="noStrike" kern="0" cap="none" spc="0" normalizeH="0" baseline="0" noProof="1" smtClean="0">
                <a:ln>
                  <a:noFill/>
                </a:ln>
                <a:solidFill>
                  <a:srgbClr val="000000"/>
                </a:solidFill>
                <a:effectLst/>
                <a:uLnTx/>
                <a:uFillTx/>
                <a:latin typeface="굴림체" charset="0"/>
                <a:ea typeface="굴림체" charset="0"/>
                <a:cs typeface="+mn-cs"/>
              </a:rPr>
              <a:t>, </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희귀</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함</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모방하기 어려</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움</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lang="en-US" altLang="ko-KR" sz="1800" b="0" i="0" u="none" strike="noStrike" kern="0" cap="none" spc="0" normalizeH="0" baseline="0" noProof="1" smtClean="0">
                <a:ln>
                  <a:noFill/>
                </a:ln>
                <a:solidFill>
                  <a:srgbClr val="000000"/>
                </a:solidFill>
                <a:effectLst/>
                <a:uLnTx/>
                <a:uFillTx/>
                <a:latin typeface="굴림체" charset="0"/>
                <a:ea typeface="굴림체" charset="0"/>
                <a:cs typeface="+mn-cs"/>
              </a:rPr>
              <a:t>대체하기 곤란</a:t>
            </a:r>
            <a:r>
              <a:rPr kumimoji="0" lang="ko-KR" altLang="en-US" sz="1800" b="0" i="0" u="none" strike="noStrike" kern="0" cap="none" spc="0" normalizeH="0" baseline="0" noProof="1" smtClean="0">
                <a:ln>
                  <a:noFill/>
                </a:ln>
                <a:solidFill>
                  <a:srgbClr val="000000"/>
                </a:solidFill>
                <a:effectLst/>
                <a:uLnTx/>
                <a:uFillTx/>
                <a:latin typeface="굴림체" charset="0"/>
                <a:ea typeface="굴림체" charset="0"/>
                <a:cs typeface="+mn-cs"/>
              </a:rPr>
              <a:t>한 자원 </a:t>
            </a:r>
            <a:r>
              <a:rPr kumimoji="0" lang="en-US" altLang="ko-KR" sz="1800" b="0" i="0" u="none" strike="noStrike" kern="0" cap="none" spc="0" normalizeH="0" baseline="0" noProof="1" smtClean="0">
                <a:ln>
                  <a:noFill/>
                </a:ln>
                <a:solidFill>
                  <a:srgbClr val="000000"/>
                </a:solidFill>
                <a:effectLst/>
                <a:uLnTx/>
                <a:uFillTx/>
                <a:latin typeface="굴림체" charset="0"/>
                <a:ea typeface="굴림체" charset="0"/>
                <a:cs typeface="+mn-cs"/>
              </a:rPr>
              <a:t>---</a:t>
            </a:r>
            <a:r>
              <a:rPr kumimoji="0" lang="ko-KR" altLang="en-US" sz="1800" b="0" i="0" u="none" strike="noStrike" kern="0" cap="none" spc="0" normalizeH="0" baseline="0" noProof="1" smtClean="0">
                <a:ln>
                  <a:noFill/>
                </a:ln>
                <a:solidFill>
                  <a:srgbClr val="FF0000"/>
                </a:solidFill>
                <a:effectLst/>
                <a:uLnTx/>
                <a:uFillTx/>
                <a:latin typeface="굴림체" charset="0"/>
                <a:ea typeface="굴림체" charset="0"/>
                <a:cs typeface="+mn-cs"/>
              </a:rPr>
              <a:t>핵심역량</a:t>
            </a:r>
            <a:r>
              <a:rPr kumimoji="0" lang="ko-KR" altLang="en-US" sz="1800" b="0" i="0" u="none" strike="noStrike" kern="0" cap="none" spc="0" normalizeH="0" baseline="0" noProof="1" smtClean="0">
                <a:ln>
                  <a:noFill/>
                </a:ln>
                <a:solidFill>
                  <a:srgbClr val="000000"/>
                </a:solidFill>
                <a:effectLst/>
                <a:uLnTx/>
                <a:uFillTx/>
                <a:latin typeface="굴림체" charset="0"/>
                <a:ea typeface="굴림체" charset="0"/>
                <a:cs typeface="+mn-cs"/>
              </a:rPr>
              <a:t> </a:t>
            </a:r>
            <a:r>
              <a:rPr kumimoji="0" lang="en-US" altLang="ko-KR" sz="1800" b="0" i="0" u="none" strike="noStrike" kern="0" cap="none" spc="0" normalizeH="0" baseline="0" noProof="1" smtClean="0">
                <a:ln>
                  <a:noFill/>
                </a:ln>
                <a:solidFill>
                  <a:srgbClr val="000000"/>
                </a:solidFill>
                <a:effectLst/>
                <a:uLnTx/>
                <a:uFillTx/>
                <a:latin typeface="굴림체" charset="0"/>
                <a:ea typeface="굴림체" charset="0"/>
                <a:cs typeface="+mn-cs"/>
              </a:rPr>
              <a:t> </a:t>
            </a:r>
            <a:endPar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lang="ko-KR" altLang="en-US" sz="1800" b="1" i="0" u="none" strike="noStrike" kern="0" cap="none" spc="0" normalizeH="0" baseline="0" noProof="1">
                <a:ln>
                  <a:noFill/>
                </a:ln>
                <a:solidFill>
                  <a:srgbClr val="000000"/>
                </a:solidFill>
                <a:effectLst/>
                <a:uLnTx/>
                <a:uFillTx/>
                <a:latin typeface="굴림체" charset="0"/>
                <a:ea typeface="굴림체" charset="0"/>
                <a:cs typeface="+mn-cs"/>
              </a:rPr>
              <a:t>기본 가정</a:t>
            </a:r>
            <a:r>
              <a:rPr kumimoji="0" lang="en-US" altLang="ko-KR" sz="1800" b="1" i="0" u="none" strike="noStrike" kern="0" cap="none" spc="0" normalizeH="0" baseline="0" noProof="1">
                <a:ln>
                  <a:noFill/>
                </a:ln>
                <a:solidFill>
                  <a:srgbClr val="000000"/>
                </a:solidFill>
                <a:effectLst/>
                <a:uLnTx/>
                <a:uFillTx/>
                <a:latin typeface="굴림체" charset="0"/>
                <a:ea typeface="굴림체" charset="0"/>
                <a:cs typeface="+mn-cs"/>
              </a:rPr>
              <a:t>:</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모든 기업은 자원에 대한 출발점이 다르며(resource heterogeneity), 다른 기업은 우리 기업이 가진 자원을 가질 수 없</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음</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(resource immobility)</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 </a:t>
            </a: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endParaRPr>
          </a:p>
          <a:p>
            <a:pPr marL="0" marR="0" lvl="0" indent="0" algn="just" defTabSz="914400" eaLnBrk="1" fontAlgn="base" latinLnBrk="0" hangingPunct="1">
              <a:lnSpc>
                <a:spcPct val="100000"/>
              </a:lnSpc>
              <a:spcBef>
                <a:spcPct val="0"/>
              </a:spcBef>
              <a:spcAft>
                <a:spcPct val="0"/>
              </a:spcAft>
              <a:buClr>
                <a:srgbClr val="0000FF"/>
              </a:buClr>
              <a:buSzPct val="100000"/>
              <a:buFont typeface="Arial" panose="020B0604020202020204" pitchFamily="34" charset="0"/>
              <a:buNone/>
              <a:tabLst/>
              <a:defRPr/>
            </a:pP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p>
        </p:txBody>
      </p:sp>
    </p:spTree>
    <p:extLst>
      <p:ext uri="{BB962C8B-B14F-4D97-AF65-F5344CB8AC3E}">
        <p14:creationId xmlns:p14="http://schemas.microsoft.com/office/powerpoint/2010/main" val="1319078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smtClean="0"/>
              <a:t>4. </a:t>
            </a:r>
            <a:r>
              <a:rPr lang="ko-KR" altLang="en-US" sz="3200" dirty="0" smtClean="0"/>
              <a:t>자원기준이론</a:t>
            </a:r>
            <a:endParaRPr lang="ko-KR" altLang="en-US" sz="3200" dirty="0"/>
          </a:p>
        </p:txBody>
      </p:sp>
      <p:sp>
        <p:nvSpPr>
          <p:cNvPr id="5" name="직사각형 4"/>
          <p:cNvSpPr/>
          <p:nvPr/>
        </p:nvSpPr>
        <p:spPr>
          <a:xfrm>
            <a:off x="256365" y="801965"/>
            <a:ext cx="4046301" cy="461665"/>
          </a:xfrm>
          <a:prstGeom prst="rect">
            <a:avLst/>
          </a:prstGeom>
        </p:spPr>
        <p:txBody>
          <a:bodyPr wrap="none">
            <a:spAutoFit/>
          </a:bodyPr>
          <a:lstStyle/>
          <a:p>
            <a:r>
              <a:rPr lang="en-US" altLang="ko-KR" sz="2400" b="1" dirty="0" smtClean="0"/>
              <a:t>2. </a:t>
            </a:r>
            <a:r>
              <a:rPr lang="ko-KR" altLang="en-US" sz="2400" b="1" dirty="0" smtClean="0"/>
              <a:t>가족기업의 자원기준이론</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sp>
        <p:nvSpPr>
          <p:cNvPr id="7" name="矩形 3"/>
          <p:cNvSpPr/>
          <p:nvPr/>
        </p:nvSpPr>
        <p:spPr>
          <a:xfrm>
            <a:off x="256365" y="1525587"/>
            <a:ext cx="8567737" cy="5013325"/>
          </a:xfrm>
          <a:prstGeom prst="rect">
            <a:avLst/>
          </a:prstGeom>
          <a:noFill/>
          <a:ln w="12700" cap="flat" cmpd="sng" algn="ctr">
            <a:noFill/>
            <a:prstDash val="solid"/>
            <a:miter lim="800000"/>
          </a:ln>
          <a:effectLst/>
        </p:spPr>
        <p:txBody>
          <a:bodyPr anchor="ctr"/>
          <a:lstStyle>
            <a:lvl1pPr marL="285750" indent="-285750">
              <a:defRPr>
                <a:solidFill>
                  <a:schemeClr val="tx1"/>
                </a:solidFill>
                <a:latin typeface="굴림" panose="020B0600000101010101" pitchFamily="50" charset="-127"/>
                <a:ea typeface="굴림" panose="020B0600000101010101" pitchFamily="50" charset="-127"/>
              </a:defRPr>
            </a:lvl1pPr>
            <a:lvl2pPr>
              <a:defRPr>
                <a:solidFill>
                  <a:schemeClr val="tx1"/>
                </a:solidFill>
                <a:latin typeface="굴림" panose="020B0600000101010101" pitchFamily="50" charset="-127"/>
                <a:ea typeface="굴림" panose="020B0600000101010101" pitchFamily="50" charset="-127"/>
              </a:defRPr>
            </a:lvl2pPr>
            <a:lvl3pPr>
              <a:defRPr>
                <a:solidFill>
                  <a:schemeClr val="tx1"/>
                </a:solidFill>
                <a:latin typeface="굴림" panose="020B0600000101010101" pitchFamily="50" charset="-127"/>
                <a:ea typeface="굴림" panose="020B0600000101010101" pitchFamily="50" charset="-127"/>
              </a:defRPr>
            </a:lvl3pPr>
            <a:lvl4pPr>
              <a:defRPr>
                <a:solidFill>
                  <a:schemeClr val="tx1"/>
                </a:solidFill>
                <a:latin typeface="굴림" panose="020B0600000101010101" pitchFamily="50" charset="-127"/>
                <a:ea typeface="굴림" panose="020B0600000101010101" pitchFamily="50" charset="-127"/>
              </a:defRPr>
            </a:lvl4pPr>
            <a:lvl5pPr>
              <a:defRPr>
                <a:solidFill>
                  <a:schemeClr val="tx1"/>
                </a:solidFill>
                <a:latin typeface="굴림" panose="020B0600000101010101" pitchFamily="50" charset="-127"/>
                <a:ea typeface="굴림" panose="020B0600000101010101" pitchFamily="50" charset="-127"/>
              </a:defRPr>
            </a:lvl5pPr>
            <a:lvl6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6pPr>
            <a:lvl7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7pPr>
            <a:lvl8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8pPr>
            <a:lvl9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9pPr>
          </a:lstStyle>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panose="05000000000000000000" pitchFamily="2" charset="2"/>
              <a:buChar char="p"/>
              <a:tabLst/>
              <a:defRPr/>
            </a:pPr>
            <a:r>
              <a:rPr kumimoji="0" lang="ko-KR" altLang="en-US" sz="1800" b="1"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성격</a:t>
            </a:r>
            <a:r>
              <a:rPr kumimoji="0" lang="en-US" altLang="en-US" sz="1800" b="1"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경쟁우위를</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유지하거나</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바꿀</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수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있는</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특이한</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역량이나</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자원을</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강조</a:t>
            </a:r>
            <a:endPar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rPr>
              <a:t>자원은</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rPr>
              <a:t>자주</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rPr>
              <a:t>조직역량과</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rPr>
              <a:t>관련</a:t>
            </a:r>
            <a:endPar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rPr>
              <a:t>특이한</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rPr>
              <a:t>우위인</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rPr>
              <a:t>가족기업의</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rPr>
              <a:t>능력은</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smtClean="0">
                <a:ln>
                  <a:noFill/>
                </a:ln>
                <a:solidFill>
                  <a:srgbClr val="FF0000"/>
                </a:solidFill>
                <a:effectLst/>
                <a:uLnTx/>
                <a:uFillTx/>
                <a:latin typeface="굴림체" panose="020B0609000101010101" pitchFamily="49" charset="-127"/>
                <a:ea typeface="굴림체" panose="020B0609000101010101" pitchFamily="49" charset="-127"/>
                <a:cs typeface="+mn-cs"/>
              </a:rPr>
              <a:t>기업</a:t>
            </a:r>
            <a:r>
              <a:rPr kumimoji="0" lang="en-US" altLang="zh-CN" sz="1800" b="0"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rPr>
              <a:t> 과 </a:t>
            </a:r>
            <a:r>
              <a:rPr kumimoji="0" lang="en-US" altLang="zh-CN" sz="1800" b="0" i="0" u="none" strike="noStrike" kern="0" cap="none" spc="0" normalizeH="0" baseline="0" noProof="0" dirty="0" err="1" smtClean="0">
                <a:ln>
                  <a:noFill/>
                </a:ln>
                <a:solidFill>
                  <a:srgbClr val="FF0000"/>
                </a:solidFill>
                <a:effectLst/>
                <a:uLnTx/>
                <a:uFillTx/>
                <a:latin typeface="굴림체" panose="020B0609000101010101" pitchFamily="49" charset="-127"/>
                <a:ea typeface="굴림체" panose="020B0609000101010101" pitchFamily="49" charset="-127"/>
                <a:cs typeface="+mn-cs"/>
              </a:rPr>
              <a:t>가족</a:t>
            </a:r>
            <a:r>
              <a:rPr kumimoji="0" lang="en-US" altLang="zh-CN" sz="1800" b="0"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smtClean="0">
                <a:ln>
                  <a:noFill/>
                </a:ln>
                <a:solidFill>
                  <a:srgbClr val="FF0000"/>
                </a:solidFill>
                <a:effectLst/>
                <a:uLnTx/>
                <a:uFillTx/>
                <a:latin typeface="굴림체" panose="020B0609000101010101" pitchFamily="49" charset="-127"/>
                <a:ea typeface="굴림체" panose="020B0609000101010101" pitchFamily="49" charset="-127"/>
                <a:cs typeface="+mn-cs"/>
              </a:rPr>
              <a:t>간의</a:t>
            </a:r>
            <a:r>
              <a:rPr kumimoji="0" lang="en-US" altLang="zh-CN" sz="1800" b="0"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smtClean="0">
                <a:ln>
                  <a:noFill/>
                </a:ln>
                <a:solidFill>
                  <a:srgbClr val="FF0000"/>
                </a:solidFill>
                <a:effectLst/>
                <a:uLnTx/>
                <a:uFillTx/>
                <a:latin typeface="굴림체" panose="020B0609000101010101" pitchFamily="49" charset="-127"/>
                <a:ea typeface="굴림체" panose="020B0609000101010101" pitchFamily="49" charset="-127"/>
                <a:cs typeface="+mn-cs"/>
              </a:rPr>
              <a:t>상호</a:t>
            </a:r>
            <a:r>
              <a:rPr kumimoji="0" lang="en-US" altLang="zh-CN" sz="1800" b="0"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smtClean="0">
                <a:ln>
                  <a:noFill/>
                </a:ln>
                <a:solidFill>
                  <a:srgbClr val="FF0000"/>
                </a:solidFill>
                <a:effectLst/>
                <a:uLnTx/>
                <a:uFillTx/>
                <a:latin typeface="굴림체" panose="020B0609000101010101" pitchFamily="49" charset="-127"/>
                <a:ea typeface="굴림체" panose="020B0609000101010101" pitchFamily="49" charset="-127"/>
                <a:cs typeface="+mn-cs"/>
              </a:rPr>
              <a:t>행동의</a:t>
            </a:r>
            <a:r>
              <a:rPr kumimoji="0" lang="en-US" altLang="zh-CN" sz="1800" b="0"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rPr>
              <a:t> 질</a:t>
            </a:r>
            <a:r>
              <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(quality)에 </a:t>
            </a:r>
            <a:r>
              <a:rPr kumimoji="0" lang="en-US" altLang="zh-CN"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rPr>
              <a:t>달려있</a:t>
            </a:r>
            <a:r>
              <a:rPr kumimoji="0" lang="ko-KR" altLang="en-US"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음</a:t>
            </a:r>
            <a:r>
              <a:rPr kumimoji="0" lang="en-US" altLang="ko-KR"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 </a:t>
            </a:r>
            <a:endParaRPr kumimoji="0" lang="en-US" altLang="ko-KR"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endParaRPr kumimoji="0" lang="ko-KR" altLang="en-US"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en-US" sz="1800" b="0" i="0" u="none" strike="noStrike" kern="0" cap="none" spc="0" normalizeH="0" baseline="0" noProof="0" dirty="0" smtClean="0">
                <a:ln>
                  <a:noFill/>
                </a:ln>
                <a:solidFill>
                  <a:srgbClr val="FF0000"/>
                </a:solidFill>
                <a:effectLst/>
                <a:uLnTx/>
                <a:uFillTx/>
                <a:latin typeface="굴림체" panose="020B0609000101010101" pitchFamily="49" charset="-127"/>
                <a:ea typeface="굴림체" panose="020B0609000101010101" pitchFamily="49" charset="-127"/>
                <a:cs typeface="+mn-cs"/>
              </a:rPr>
              <a:t>가족의 관여(family involvement), 공유된 가치관, 문화, 믿음, 명성 </a:t>
            </a:r>
            <a:r>
              <a:rPr kumimoji="0" lang="ko-KR" altLang="en-US"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등은 가족이란 변수가 경쟁우위가 되어 기업에 전략적 자원과 역량(capabilities)을 제공</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endParaRPr kumimoji="0" lang="en-US" altLang="zh-CN"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panose="05000000000000000000" pitchFamily="2" charset="2"/>
              <a:buChar char="p"/>
              <a:tabLst/>
              <a:defRPr/>
            </a:pPr>
            <a:r>
              <a:rPr kumimoji="0" lang="ko-KR" altLang="ko-KR" sz="1800" b="1"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가족기업의 특이한 자원: 경쟁우위</a:t>
            </a:r>
            <a:r>
              <a:rPr kumimoji="0" lang="en-US" altLang="ko-KR" sz="1800" b="1"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(Poza, 2007)</a:t>
            </a:r>
            <a:endParaRPr kumimoji="0" lang="ko-KR" altLang="ko-KR" sz="1800" b="1"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시장에 신속히 반응</a:t>
            </a: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err="1" smtClean="0">
                <a:ln>
                  <a:noFill/>
                </a:ln>
                <a:solidFill>
                  <a:srgbClr val="000000"/>
                </a:solidFill>
                <a:effectLst/>
                <a:uLnTx/>
                <a:uFillTx/>
                <a:latin typeface="굴림체" panose="020B0609000101010101" pitchFamily="49" charset="-127"/>
                <a:ea typeface="굴림체" panose="020B0609000101010101" pitchFamily="49" charset="-127"/>
                <a:cs typeface="+mn-cs"/>
              </a:rPr>
              <a:t>니치에</a:t>
            </a:r>
            <a:r>
              <a:rPr kumimoji="0" lang="ko-KR" altLang="ko-KR"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 초점을 맞추는 전략</a:t>
            </a: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소유권 중심</a:t>
            </a: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품질과 ROI 중시</a:t>
            </a: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인내자본(patient capital)과 장기지향적</a:t>
            </a: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총비용(자본비용과 관리비용)이 낮음</a:t>
            </a: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민첩성과 융통성</a:t>
            </a:r>
            <a:r>
              <a:rPr kumimoji="0" lang="ko-KR" altLang="en-US"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rPr>
              <a:t> </a:t>
            </a: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panose="05000000000000000000" pitchFamily="2" charset="2"/>
              <a:buChar char="p"/>
              <a:tabLst/>
              <a:defRPr/>
            </a:pPr>
            <a:endParaRPr kumimoji="0" lang="en-US" altLang="ko-KR"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panose="05000000000000000000" pitchFamily="2" charset="2"/>
              <a:buChar char="p"/>
              <a:tabLst/>
              <a:defRPr/>
            </a:pPr>
            <a:endParaRPr kumimoji="0" lang="en-US" altLang="ko-KR"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0" marR="0" lvl="0" indent="0" algn="just" defTabSz="914400" eaLnBrk="1" fontAlgn="base" latinLnBrk="0" hangingPunct="1">
              <a:lnSpc>
                <a:spcPct val="100000"/>
              </a:lnSpc>
              <a:spcBef>
                <a:spcPct val="0"/>
              </a:spcBef>
              <a:spcAft>
                <a:spcPct val="0"/>
              </a:spcAft>
              <a:buClr>
                <a:srgbClr val="0000FF"/>
              </a:buClr>
              <a:buSzPct val="100000"/>
              <a:tabLst/>
              <a:defRPr/>
            </a:pPr>
            <a:endParaRPr kumimoji="0" lang="en-US" altLang="ko-KR" sz="1800" b="0" i="0" u="none" strike="noStrike" kern="0" cap="none" spc="0" normalizeH="0" baseline="0" noProof="0" dirty="0" smtClean="0">
              <a:ln>
                <a:noFill/>
              </a:ln>
              <a:solidFill>
                <a:srgbClr val="000000"/>
              </a:solidFill>
              <a:effectLst/>
              <a:uLnTx/>
              <a:uFillTx/>
              <a:latin typeface="굴림체" panose="020B0609000101010101" pitchFamily="49" charset="-127"/>
              <a:ea typeface="굴림체" panose="020B0609000101010101" pitchFamily="49" charset="-127"/>
              <a:cs typeface="+mn-cs"/>
            </a:endParaRPr>
          </a:p>
        </p:txBody>
      </p:sp>
    </p:spTree>
    <p:extLst>
      <p:ext uri="{BB962C8B-B14F-4D97-AF65-F5344CB8AC3E}">
        <p14:creationId xmlns:p14="http://schemas.microsoft.com/office/powerpoint/2010/main" val="34884678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smtClean="0"/>
              <a:t>4. </a:t>
            </a:r>
            <a:r>
              <a:rPr lang="ko-KR" altLang="en-US" sz="3200" dirty="0" smtClean="0"/>
              <a:t>자원기준이론</a:t>
            </a:r>
            <a:endParaRPr lang="ko-KR" altLang="en-US" sz="3200" dirty="0"/>
          </a:p>
        </p:txBody>
      </p:sp>
      <p:sp>
        <p:nvSpPr>
          <p:cNvPr id="5" name="직사각형 4"/>
          <p:cNvSpPr/>
          <p:nvPr/>
        </p:nvSpPr>
        <p:spPr>
          <a:xfrm>
            <a:off x="256365" y="801965"/>
            <a:ext cx="4046301" cy="461665"/>
          </a:xfrm>
          <a:prstGeom prst="rect">
            <a:avLst/>
          </a:prstGeom>
        </p:spPr>
        <p:txBody>
          <a:bodyPr wrap="none">
            <a:spAutoFit/>
          </a:bodyPr>
          <a:lstStyle/>
          <a:p>
            <a:r>
              <a:rPr lang="en-US" altLang="ko-KR" sz="2400" b="1" dirty="0" smtClean="0"/>
              <a:t>2. </a:t>
            </a:r>
            <a:r>
              <a:rPr lang="ko-KR" altLang="en-US" sz="2400" b="1" dirty="0" smtClean="0"/>
              <a:t>가족기업의 자원기준이론</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sp>
        <p:nvSpPr>
          <p:cNvPr id="6" name="矩形 3"/>
          <p:cNvSpPr/>
          <p:nvPr/>
        </p:nvSpPr>
        <p:spPr>
          <a:xfrm>
            <a:off x="215900" y="2132856"/>
            <a:ext cx="8712200" cy="5013325"/>
          </a:xfrm>
          <a:prstGeom prst="rect">
            <a:avLst/>
          </a:prstGeom>
          <a:noFill/>
          <a:ln w="12700" cap="flat" cmpd="sng" algn="ctr">
            <a:noFill/>
            <a:prstDash val="solid"/>
            <a:miter lim="800000"/>
          </a:ln>
          <a:effectLst/>
        </p:spPr>
        <p:txBody>
          <a:bodyPr anchor="ctr"/>
          <a:lstStyle/>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lang="ko-KR" altLang="en-US" sz="1800" b="1" i="0" u="none" strike="noStrike" kern="0" cap="none" spc="0" normalizeH="0" baseline="0" noProof="1">
                <a:ln>
                  <a:noFill/>
                </a:ln>
                <a:solidFill>
                  <a:srgbClr val="000000"/>
                </a:solidFill>
                <a:effectLst/>
                <a:uLnTx/>
                <a:uFillTx/>
                <a:latin typeface="굴림체" charset="0"/>
                <a:ea typeface="굴림체" charset="0"/>
                <a:cs typeface="+mn-cs"/>
                <a:sym typeface="+mn-ea"/>
              </a:rPr>
              <a:t>가족기업의 경쟁우위와 가족다움</a:t>
            </a:r>
            <a:r>
              <a:rPr kumimoji="0" lang="en-US" sz="1800" b="1" i="0" u="none" strike="noStrike" kern="0" cap="none" spc="0" normalizeH="0" baseline="0" noProof="1">
                <a:ln>
                  <a:noFill/>
                </a:ln>
                <a:solidFill>
                  <a:srgbClr val="000000"/>
                </a:solidFill>
                <a:effectLst/>
                <a:uLnTx/>
                <a:uFillTx/>
                <a:latin typeface="굴림체" charset="0"/>
                <a:ea typeface="굴림체" charset="0"/>
                <a:cs typeface="+mn-cs"/>
                <a:sym typeface="+mn-ea"/>
              </a:rPr>
              <a:t>:</a:t>
            </a:r>
            <a:endPar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en-US" altLang="zh-CN" sz="1800" b="0" i="0" u="none" strike="noStrike" kern="0" cap="none" spc="0" normalizeH="0" baseline="0" noProof="1">
                <a:ln>
                  <a:noFill/>
                </a:ln>
                <a:solidFill>
                  <a:srgbClr val="FF0000"/>
                </a:solidFill>
                <a:effectLst/>
                <a:uLnTx/>
                <a:uFillTx/>
                <a:latin typeface="굴림체" charset="0"/>
                <a:ea typeface="굴림체" charset="0"/>
                <a:cs typeface="+mn-cs"/>
              </a:rPr>
              <a:t>가족다움(familiness)</a:t>
            </a: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rPr>
              <a:t>: 우리 가족만이 갖고 있는 특이한 전통을 알아내고 이를 생활에 적용시키려 노력하거나, 이 전통을 즐기며, 나아가 이 전통이 양심적인지, 지적으로 겸손한지 등을 의미</a:t>
            </a:r>
            <a:r>
              <a:rPr kumimoji="0" lang="en-US" altLang="zh-CN" sz="1400" b="1" i="0" u="none" strike="noStrike" kern="0" cap="none" spc="0" normalizeH="0" baseline="0" noProof="1">
                <a:ln>
                  <a:noFill/>
                </a:ln>
                <a:solidFill>
                  <a:srgbClr val="000000"/>
                </a:solidFill>
                <a:effectLst/>
                <a:uLnTx/>
                <a:uFillTx/>
                <a:latin typeface="굴림체" charset="0"/>
                <a:ea typeface="굴림체" charset="0"/>
                <a:cs typeface="+mn-cs"/>
              </a:rPr>
              <a:t>(H</a:t>
            </a:r>
            <a:r>
              <a:rPr kumimoji="0" lang="en-US" altLang="ko-KR" sz="1400" b="1" i="0" u="none" strike="noStrike" kern="0" cap="none" spc="0" normalizeH="0" baseline="0" noProof="1">
                <a:ln>
                  <a:noFill/>
                </a:ln>
                <a:solidFill>
                  <a:srgbClr val="000000"/>
                </a:solidFill>
                <a:effectLst/>
                <a:uLnTx/>
                <a:uFillTx/>
                <a:latin typeface="굴림체" charset="0"/>
                <a:ea typeface="굴림체" charset="0"/>
                <a:cs typeface="+mn-cs"/>
              </a:rPr>
              <a:t>abbershon &amp; Williamsons)</a:t>
            </a:r>
            <a:r>
              <a:rPr kumimoji="0" lang="ko-KR" altLang="en-US" sz="1400" b="1" i="0" u="none" strike="noStrike" kern="0" cap="none" spc="0" normalizeH="0" baseline="0" noProof="1">
                <a:ln>
                  <a:noFill/>
                </a:ln>
                <a:solidFill>
                  <a:srgbClr val="000000"/>
                </a:solidFill>
                <a:effectLst/>
                <a:uLnTx/>
                <a:uFillTx/>
                <a:latin typeface="굴림체" charset="0"/>
                <a:ea typeface="굴림체" charset="0"/>
                <a:cs typeface="+mn-cs"/>
              </a:rPr>
              <a:t> </a:t>
            </a:r>
            <a:endParaRPr kumimoji="0" lang="en-US" altLang="zh-CN" sz="1400" b="1"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경쟁우위</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sz="1800" b="0" i="0" u="none" strike="noStrike" kern="0" cap="none" spc="0" normalizeH="0" baseline="0" noProof="1">
                <a:ln>
                  <a:noFill/>
                </a:ln>
                <a:solidFill>
                  <a:srgbClr val="000000"/>
                </a:solidFill>
                <a:effectLst/>
                <a:uLnTx/>
                <a:uFillTx/>
                <a:latin typeface="굴림체" charset="0"/>
                <a:ea typeface="굴림체" charset="0"/>
                <a:cs typeface="+mn-cs"/>
              </a:rPr>
              <a:t>소비자로부터 신뢰 증진, 종업원의 헌신과 관여의 고조, 장기적인 의사결정의 영역 확대, 인내자본의 생성, 어려운 환경에서도 극도의 절약</a:t>
            </a:r>
            <a:r>
              <a:rPr kumimoji="0" sz="1800" b="0" i="0" u="none" strike="noStrike" kern="0" cap="none" spc="0" normalizeH="0" baseline="0" noProof="1">
                <a:ln>
                  <a:noFill/>
                </a:ln>
                <a:solidFill>
                  <a:srgbClr val="000000"/>
                </a:solidFill>
                <a:effectLst/>
                <a:uLnTx/>
                <a:uFillTx/>
                <a:latin typeface="굴림체" charset="0"/>
                <a:ea typeface="굴림체" charset="0"/>
                <a:cs typeface="+mn-cs"/>
                <a:sym typeface="+mn-ea"/>
              </a:rPr>
              <a:t>(</a:t>
            </a:r>
            <a:r>
              <a:rPr kumimoji="0" sz="1800" b="0" i="0" u="none" strike="noStrike" kern="0" cap="none" spc="0" normalizeH="0" baseline="0" noProof="1">
                <a:ln>
                  <a:noFill/>
                </a:ln>
                <a:solidFill>
                  <a:srgbClr val="000000"/>
                </a:solidFill>
                <a:effectLst/>
                <a:uLnTx/>
                <a:uFillTx/>
                <a:latin typeface="굴림체" charset="0"/>
                <a:ea typeface="굴림체" charset="0"/>
                <a:cs typeface="+mn-cs"/>
              </a:rPr>
              <a:t>Tokarczyk 등</a:t>
            </a:r>
            <a:r>
              <a:rPr kumimoji="0" lang="en-US"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sz="1800" b="0" i="0" u="none" strike="noStrike" kern="0" cap="none" spc="0" normalizeH="0" baseline="0" noProof="1">
                <a:ln>
                  <a:noFill/>
                </a:ln>
                <a:solidFill>
                  <a:srgbClr val="000000"/>
                </a:solidFill>
                <a:effectLst/>
                <a:uLnTx/>
                <a:uFillTx/>
                <a:latin typeface="굴림체" charset="0"/>
                <a:ea typeface="굴림체" charset="0"/>
                <a:cs typeface="+mn-cs"/>
              </a:rPr>
              <a:t>2007)</a:t>
            </a:r>
            <a:endParaRPr kumimoji="0" lang="en-US" sz="1800" b="0"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sz="1800" b="0"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sz="1800" b="1" i="0" u="none" strike="noStrike" kern="0" cap="none" spc="0" normalizeH="0" baseline="0" noProof="1">
                <a:ln>
                  <a:noFill/>
                </a:ln>
                <a:solidFill>
                  <a:srgbClr val="000000"/>
                </a:solidFill>
                <a:effectLst/>
                <a:uLnTx/>
                <a:uFillTx/>
                <a:latin typeface="굴림체" charset="0"/>
                <a:ea typeface="굴림체" charset="0"/>
                <a:cs typeface="+mn-cs"/>
              </a:rPr>
              <a:t>가족기업의 </a:t>
            </a:r>
            <a:r>
              <a:rPr kumimoji="0" lang="ko-KR" altLang="en-US" sz="1800" b="1" i="0" u="none" strike="noStrike" kern="0" cap="none" spc="0" normalizeH="0" baseline="0" noProof="1">
                <a:ln>
                  <a:noFill/>
                </a:ln>
                <a:solidFill>
                  <a:srgbClr val="000000"/>
                </a:solidFill>
                <a:effectLst/>
                <a:uLnTx/>
                <a:uFillTx/>
                <a:latin typeface="굴림체" charset="0"/>
                <a:ea typeface="굴림체" charset="0"/>
                <a:cs typeface="+mn-cs"/>
              </a:rPr>
              <a:t>자원기준이론</a:t>
            </a:r>
            <a:endParaRPr kumimoji="0" sz="1800" b="1"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sz="1800" b="1" i="0" u="none" strike="noStrike" kern="0" cap="none" spc="0" normalizeH="0" baseline="0" noProof="1">
                <a:ln>
                  <a:noFill/>
                </a:ln>
                <a:solidFill>
                  <a:srgbClr val="000000"/>
                </a:solidFill>
                <a:effectLst/>
                <a:uLnTx/>
                <a:uFillTx/>
                <a:latin typeface="굴림체" charset="0"/>
                <a:ea typeface="굴림체" charset="0"/>
                <a:cs typeface="+mn-cs"/>
              </a:rPr>
              <a:t>역할행동(role behavior)</a:t>
            </a:r>
            <a:r>
              <a:rPr kumimoji="0" lang="en-US" sz="1800" b="1" i="0" u="none" strike="noStrike" kern="0" cap="none" spc="0" normalizeH="0" baseline="0" noProof="1">
                <a:ln>
                  <a:noFill/>
                </a:ln>
                <a:solidFill>
                  <a:srgbClr val="000000"/>
                </a:solidFill>
                <a:effectLst/>
                <a:uLnTx/>
                <a:uFillTx/>
                <a:latin typeface="굴림체" charset="0"/>
                <a:ea typeface="굴림체" charset="0"/>
                <a:cs typeface="+mn-cs"/>
              </a:rPr>
              <a:t>:</a:t>
            </a:r>
            <a:r>
              <a:rPr kumimoji="0" sz="1800" b="0" i="0" u="none" strike="noStrike" kern="0" cap="none" spc="0" normalizeH="0" baseline="0" noProof="1">
                <a:ln>
                  <a:noFill/>
                </a:ln>
                <a:solidFill>
                  <a:srgbClr val="000000"/>
                </a:solidFill>
                <a:effectLst/>
                <a:uLnTx/>
                <a:uFillTx/>
                <a:latin typeface="굴림체" charset="0"/>
                <a:ea typeface="굴림체" charset="0"/>
                <a:cs typeface="+mn-cs"/>
              </a:rPr>
              <a:t> 한 개인이 다른 사람의 행동을 이해할 수 있고, 자신의 역할을 원활하게 수행할 수 있는 </a:t>
            </a:r>
            <a:r>
              <a:rPr kumimoji="0" sz="1800" b="0" i="0" u="none" strike="noStrike" kern="0" cap="none" spc="0" normalizeH="0" baseline="0" noProof="1" smtClean="0">
                <a:ln>
                  <a:noFill/>
                </a:ln>
                <a:solidFill>
                  <a:srgbClr val="000000"/>
                </a:solidFill>
                <a:effectLst/>
                <a:uLnTx/>
                <a:uFillTx/>
                <a:latin typeface="굴림체" charset="0"/>
                <a:ea typeface="굴림체" charset="0"/>
                <a:cs typeface="+mn-cs"/>
              </a:rPr>
              <a:t>과정</a:t>
            </a:r>
            <a:r>
              <a:rPr kumimoji="0" lang="en-US" sz="1800" b="0" i="0" u="none" strike="noStrike" kern="0" cap="none" spc="0" normalizeH="0" baseline="0" noProof="1" smtClean="0">
                <a:ln>
                  <a:noFill/>
                </a:ln>
                <a:solidFill>
                  <a:srgbClr val="000000"/>
                </a:solidFill>
                <a:effectLst/>
                <a:uLnTx/>
                <a:uFillTx/>
                <a:latin typeface="굴림체" charset="0"/>
                <a:ea typeface="굴림체" charset="0"/>
                <a:cs typeface="+mn-cs"/>
              </a:rPr>
              <a:t>, </a:t>
            </a:r>
          </a:p>
          <a:p>
            <a:pPr marL="106680" marR="0" lvl="0" algn="just" defTabSz="914400" eaLnBrk="1" fontAlgn="base" latinLnBrk="0" hangingPunct="1">
              <a:lnSpc>
                <a:spcPct val="100000"/>
              </a:lnSpc>
              <a:spcBef>
                <a:spcPct val="0"/>
              </a:spcBef>
              <a:spcAft>
                <a:spcPct val="0"/>
              </a:spcAft>
              <a:buClr>
                <a:srgbClr val="0000FF"/>
              </a:buClr>
              <a:buSzPct val="100000"/>
              <a:tabLst/>
              <a:defRPr/>
            </a:pPr>
            <a:r>
              <a:rPr lang="en-US" altLang="ko-KR" kern="0" noProof="1">
                <a:solidFill>
                  <a:srgbClr val="000000"/>
                </a:solidFill>
                <a:latin typeface="굴림체" charset="0"/>
                <a:ea typeface="굴림체" charset="0"/>
              </a:rPr>
              <a:t> </a:t>
            </a:r>
            <a:r>
              <a:rPr lang="en-US" altLang="ko-KR" kern="0" noProof="1" smtClean="0">
                <a:solidFill>
                  <a:srgbClr val="000000"/>
                </a:solidFill>
                <a:latin typeface="굴림체" charset="0"/>
                <a:ea typeface="굴림체" charset="0"/>
              </a:rPr>
              <a:t>  </a:t>
            </a:r>
            <a:r>
              <a:rPr kumimoji="0" lang="ko-KR" altLang="en-US" sz="1800" b="0" i="0" u="none" strike="noStrike" kern="0" cap="none" spc="0" normalizeH="0" baseline="0" noProof="1" smtClean="0">
                <a:ln>
                  <a:noFill/>
                </a:ln>
                <a:solidFill>
                  <a:srgbClr val="FF0000"/>
                </a:solidFill>
                <a:effectLst/>
                <a:uLnTx/>
                <a:uFillTx/>
                <a:latin typeface="굴림체" charset="0"/>
                <a:ea typeface="굴림체" charset="0"/>
                <a:cs typeface="+mn-cs"/>
              </a:rPr>
              <a:t>서로의</a:t>
            </a:r>
            <a:r>
              <a:rPr kumimoji="0" lang="en-US" sz="1800" b="0" i="0" u="none" strike="noStrike" kern="0" cap="none" spc="0" normalizeH="0" baseline="0" noProof="1" smtClean="0">
                <a:ln>
                  <a:noFill/>
                </a:ln>
                <a:solidFill>
                  <a:srgbClr val="FF0000"/>
                </a:solidFill>
                <a:effectLst/>
                <a:uLnTx/>
                <a:uFillTx/>
                <a:latin typeface="굴림체" charset="0"/>
                <a:ea typeface="굴림체" charset="0"/>
                <a:cs typeface="+mn-cs"/>
              </a:rPr>
              <a:t> </a:t>
            </a:r>
            <a:r>
              <a:rPr kumimoji="0" lang="ko-KR" altLang="en-US" sz="1800" b="0" i="0" u="none" strike="noStrike" kern="0" cap="none" spc="0" normalizeH="0" baseline="0" noProof="1" smtClean="0">
                <a:ln>
                  <a:noFill/>
                </a:ln>
                <a:solidFill>
                  <a:srgbClr val="FF0000"/>
                </a:solidFill>
                <a:effectLst/>
                <a:uLnTx/>
                <a:uFillTx/>
                <a:latin typeface="굴림체" charset="0"/>
                <a:ea typeface="굴림체" charset="0"/>
                <a:cs typeface="+mn-cs"/>
              </a:rPr>
              <a:t>역할에 대한 이해가 절대적으로 필요</a:t>
            </a:r>
            <a:r>
              <a:rPr kumimoji="0" lang="en-US" altLang="ko-KR" sz="1800" b="0" i="0" u="none" strike="noStrike" kern="0" cap="none" spc="0" normalizeH="0" baseline="0" noProof="1" smtClean="0">
                <a:ln>
                  <a:noFill/>
                </a:ln>
                <a:solidFill>
                  <a:srgbClr val="000000"/>
                </a:solidFill>
                <a:effectLst/>
                <a:uLnTx/>
                <a:uFillTx/>
                <a:latin typeface="굴림체" charset="0"/>
                <a:ea typeface="굴림체" charset="0"/>
                <a:cs typeface="+mn-cs"/>
              </a:rPr>
              <a:t>.</a:t>
            </a:r>
          </a:p>
          <a:p>
            <a:pPr marL="106680" marR="0" lvl="0" algn="just" defTabSz="914400" eaLnBrk="1" fontAlgn="base" latinLnBrk="0" hangingPunct="1">
              <a:lnSpc>
                <a:spcPct val="100000"/>
              </a:lnSpc>
              <a:spcBef>
                <a:spcPct val="0"/>
              </a:spcBef>
              <a:spcAft>
                <a:spcPct val="0"/>
              </a:spcAft>
              <a:buClr>
                <a:srgbClr val="0000FF"/>
              </a:buClr>
              <a:buSzPct val="100000"/>
              <a:tabLst/>
              <a:defRPr/>
            </a:pPr>
            <a:endParaRPr kumimoji="0" sz="1800" b="0"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sz="1800" b="1" i="0" u="none" strike="noStrike" kern="0" cap="none" spc="0" normalizeH="0" baseline="0" noProof="1">
                <a:ln>
                  <a:noFill/>
                </a:ln>
                <a:solidFill>
                  <a:srgbClr val="000000"/>
                </a:solidFill>
                <a:effectLst/>
                <a:uLnTx/>
                <a:uFillTx/>
                <a:latin typeface="굴림체" charset="0"/>
                <a:ea typeface="굴림체" charset="0"/>
                <a:cs typeface="+mn-cs"/>
              </a:rPr>
              <a:t>암묵지(tacit knowledge)</a:t>
            </a:r>
            <a:r>
              <a:rPr kumimoji="0" lang="en-US" sz="1800" b="1" i="0" u="none" strike="noStrike" kern="0" cap="none" spc="0" normalizeH="0" baseline="0" noProof="1">
                <a:ln>
                  <a:noFill/>
                </a:ln>
                <a:solidFill>
                  <a:srgbClr val="000000"/>
                </a:solidFill>
                <a:effectLst/>
                <a:uLnTx/>
                <a:uFillTx/>
                <a:latin typeface="굴림체" charset="0"/>
                <a:ea typeface="굴림체" charset="0"/>
                <a:cs typeface="+mn-cs"/>
              </a:rPr>
              <a:t>:</a:t>
            </a:r>
            <a:r>
              <a:rPr kumimoji="0" lang="en-US" sz="1800" b="0" i="0" u="none" strike="noStrike" kern="0" cap="none" spc="0" normalizeH="0" baseline="0" noProof="1">
                <a:ln>
                  <a:noFill/>
                </a:ln>
                <a:solidFill>
                  <a:srgbClr val="000000"/>
                </a:solidFill>
                <a:effectLst/>
                <a:uLnTx/>
                <a:uFillTx/>
                <a:latin typeface="굴림체" charset="0"/>
                <a:ea typeface="굴림체" charset="0"/>
                <a:cs typeface="+mn-cs"/>
              </a:rPr>
              <a:t> 가족기업이 지속적으로 성공하기 위해서는 후계자의 특이한 경험에 주로 의존하기 때문</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에</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암묵지의 이전은 경쟁우위를 유지하고 확장시키는데 매우 중요</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함</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이론과 사실에 근거를 둔 명시지(explicit knowledge)보다 이전이 </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더 어려움</a:t>
            </a: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endPar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endPar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None/>
              <a:tabLst/>
              <a:defRPr/>
            </a:pP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 </a:t>
            </a: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p>
        </p:txBody>
      </p:sp>
    </p:spTree>
    <p:extLst>
      <p:ext uri="{BB962C8B-B14F-4D97-AF65-F5344CB8AC3E}">
        <p14:creationId xmlns:p14="http://schemas.microsoft.com/office/powerpoint/2010/main" val="39448105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smtClean="0"/>
              <a:t>5. </a:t>
            </a:r>
            <a:r>
              <a:rPr lang="ko-KR" altLang="en-US" sz="3200" dirty="0" err="1" smtClean="0"/>
              <a:t>사회정서적</a:t>
            </a:r>
            <a:r>
              <a:rPr lang="ko-KR" altLang="en-US" sz="3200" dirty="0" smtClean="0"/>
              <a:t> 가치</a:t>
            </a:r>
            <a:r>
              <a:rPr lang="en-US" altLang="ko-KR" sz="3200" dirty="0" smtClean="0"/>
              <a:t>(SEW)</a:t>
            </a:r>
            <a:endParaRPr lang="ko-KR" altLang="en-US" sz="3200" dirty="0"/>
          </a:p>
        </p:txBody>
      </p:sp>
      <p:sp>
        <p:nvSpPr>
          <p:cNvPr id="5" name="직사각형 4"/>
          <p:cNvSpPr/>
          <p:nvPr/>
        </p:nvSpPr>
        <p:spPr>
          <a:xfrm>
            <a:off x="256365" y="801965"/>
            <a:ext cx="7056740" cy="461665"/>
          </a:xfrm>
          <a:prstGeom prst="rect">
            <a:avLst/>
          </a:prstGeom>
        </p:spPr>
        <p:txBody>
          <a:bodyPr wrap="none">
            <a:spAutoFit/>
          </a:bodyPr>
          <a:lstStyle/>
          <a:p>
            <a:r>
              <a:rPr lang="en-US" altLang="ko-KR" sz="2400" b="1" dirty="0"/>
              <a:t>1</a:t>
            </a:r>
            <a:r>
              <a:rPr lang="en-US" altLang="ko-KR" sz="2400" b="1" dirty="0" smtClean="0"/>
              <a:t>. </a:t>
            </a:r>
            <a:r>
              <a:rPr lang="ko-KR" altLang="en-US" sz="2400" b="1" dirty="0" err="1" smtClean="0"/>
              <a:t>사회정서적</a:t>
            </a:r>
            <a:r>
              <a:rPr lang="ko-KR" altLang="en-US" sz="2400" b="1" dirty="0" smtClean="0"/>
              <a:t> 가치</a:t>
            </a:r>
            <a:r>
              <a:rPr lang="en-US" altLang="ko-KR" sz="2400" b="1" dirty="0" smtClean="0"/>
              <a:t>(</a:t>
            </a:r>
            <a:r>
              <a:rPr lang="ko-KR" altLang="en-US" sz="2400" b="1" dirty="0" err="1" smtClean="0"/>
              <a:t>사회감성적</a:t>
            </a:r>
            <a:r>
              <a:rPr lang="ko-KR" altLang="en-US" sz="2400" b="1" dirty="0" smtClean="0"/>
              <a:t> 부</a:t>
            </a:r>
            <a:r>
              <a:rPr lang="en-US" altLang="ko-KR" sz="2400" b="1" dirty="0" smtClean="0"/>
              <a:t>)</a:t>
            </a:r>
            <a:r>
              <a:rPr lang="ko-KR" altLang="en-US" sz="2400" b="1" dirty="0" smtClean="0"/>
              <a:t>의 배경과 성격</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sp>
        <p:nvSpPr>
          <p:cNvPr id="7" name="矩形 3"/>
          <p:cNvSpPr/>
          <p:nvPr/>
        </p:nvSpPr>
        <p:spPr>
          <a:xfrm>
            <a:off x="158750" y="1304121"/>
            <a:ext cx="8826500" cy="5011737"/>
          </a:xfrm>
          <a:prstGeom prst="rect">
            <a:avLst/>
          </a:prstGeom>
          <a:noFill/>
          <a:ln w="12700" cap="flat" cmpd="sng" algn="ctr">
            <a:noFill/>
            <a:prstDash val="solid"/>
            <a:miter lim="800000"/>
          </a:ln>
          <a:effectLst/>
        </p:spPr>
        <p:txBody>
          <a:bodyPr anchor="ctr"/>
          <a:lstStyle/>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sz="2000" b="1" i="0" u="none" strike="noStrike" kern="0" cap="none" spc="0" normalizeH="0" baseline="0" noProof="1">
                <a:ln>
                  <a:noFill/>
                </a:ln>
                <a:solidFill>
                  <a:srgbClr val="000000"/>
                </a:solidFill>
                <a:effectLst/>
                <a:uLnTx/>
                <a:uFillTx/>
                <a:latin typeface="굴림체" charset="0"/>
                <a:ea typeface="굴림체" charset="0"/>
                <a:cs typeface="+mn-cs"/>
              </a:rPr>
              <a:t>가족의 부(富) 시스템</a:t>
            </a: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가족의 자산은 가족 구성원과 그들의 관계, 꿈, 희망, 관습에 의해 만들어진 것</a:t>
            </a:r>
            <a:r>
              <a:rPr kumimoji="0" lang="ko-KR" alt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으로</a:t>
            </a:r>
            <a:r>
              <a:rPr kumimoji="0" 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ko-KR" alt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각 구성 부분의 단순한 합 이상으로 복잡한 시스템</a:t>
            </a:r>
            <a:r>
              <a:rPr kumimoji="0" 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 가족을 이해하는 것은 가족 부의 이전 계획에 불가결</a:t>
            </a:r>
          </a:p>
          <a:p>
            <a:pPr marL="392430" lvl="0" indent="-285750" algn="just" fontAlgn="base" latinLnBrk="0">
              <a:spcBef>
                <a:spcPct val="0"/>
              </a:spcBef>
              <a:spcAft>
                <a:spcPct val="0"/>
              </a:spcAft>
              <a:buClr>
                <a:srgbClr val="0000FF"/>
              </a:buClr>
              <a:buSzPct val="100000"/>
              <a:buFont typeface="Wingdings" charset="0"/>
              <a:buChar char="Ø"/>
              <a:defRPr/>
            </a:pPr>
            <a:r>
              <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가족 부</a:t>
            </a:r>
            <a:r>
              <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富</a:t>
            </a:r>
            <a:r>
              <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의 시스템은 </a:t>
            </a:r>
            <a:r>
              <a:rPr kumimoji="0" lang="ko-KR" altLang="en-US" sz="16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수많은 </a:t>
            </a:r>
            <a:r>
              <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유형</a:t>
            </a:r>
            <a:r>
              <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무형의 요소로 이루어짐</a:t>
            </a:r>
            <a:r>
              <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600" b="0" i="0" u="none" strike="noStrike" kern="0" cap="none" spc="0" normalizeH="0" baseline="0" noProof="0" dirty="0" smtClean="0">
                <a:ln>
                  <a:noFill/>
                </a:ln>
                <a:solidFill>
                  <a:srgbClr val="3F3F3F"/>
                </a:solidFill>
                <a:effectLst/>
                <a:uLnTx/>
                <a:uFillTx/>
                <a:latin typeface="굴림체" panose="020B0609000101010101" pitchFamily="49" charset="-127"/>
                <a:ea typeface="굴림체" panose="020B0609000101010101" pitchFamily="49" charset="-127"/>
                <a:cs typeface="+mn-cs"/>
              </a:rPr>
              <a:t>즉 </a:t>
            </a:r>
            <a:r>
              <a:rPr lang="ko-KR" altLang="en-US" sz="1600" kern="0" dirty="0" smtClean="0">
                <a:solidFill>
                  <a:srgbClr val="FF0000"/>
                </a:solidFill>
                <a:latin typeface="굴림체" panose="020B0609000101010101" pitchFamily="49" charset="-127"/>
                <a:ea typeface="굴림체" panose="020B0609000101010101" pitchFamily="49" charset="-127"/>
              </a:rPr>
              <a:t>재무적 </a:t>
            </a:r>
            <a:r>
              <a:rPr lang="ko-KR" altLang="en-US" sz="1600" kern="0" dirty="0">
                <a:solidFill>
                  <a:srgbClr val="FF0000"/>
                </a:solidFill>
                <a:latin typeface="굴림체" panose="020B0609000101010101" pitchFamily="49" charset="-127"/>
                <a:ea typeface="굴림체" panose="020B0609000101010101" pitchFamily="49" charset="-127"/>
              </a:rPr>
              <a:t>재산과 비재무적 </a:t>
            </a:r>
            <a:r>
              <a:rPr lang="ko-KR" altLang="en-US" sz="1600" kern="0" dirty="0" smtClean="0">
                <a:solidFill>
                  <a:srgbClr val="FF0000"/>
                </a:solidFill>
                <a:latin typeface="굴림체" panose="020B0609000101010101" pitchFamily="49" charset="-127"/>
                <a:ea typeface="굴림체" panose="020B0609000101010101" pitchFamily="49" charset="-127"/>
              </a:rPr>
              <a:t>재산</a:t>
            </a:r>
            <a:r>
              <a:rPr lang="en-US" altLang="ko-KR" sz="1600" kern="0" dirty="0" smtClean="0">
                <a:solidFill>
                  <a:srgbClr val="FF0000"/>
                </a:solidFill>
                <a:latin typeface="굴림체" panose="020B0609000101010101" pitchFamily="49" charset="-127"/>
                <a:ea typeface="굴림체" panose="020B0609000101010101" pitchFamily="49" charset="-127"/>
              </a:rPr>
              <a:t>(</a:t>
            </a:r>
            <a:r>
              <a:rPr lang="ko-KR" altLang="en-US" sz="1600" kern="0" dirty="0" err="1" smtClean="0">
                <a:solidFill>
                  <a:srgbClr val="FF0000"/>
                </a:solidFill>
                <a:latin typeface="굴림체" panose="020B0609000101010101" pitchFamily="49" charset="-127"/>
                <a:ea typeface="굴림체" panose="020B0609000101010101" pitchFamily="49" charset="-127"/>
              </a:rPr>
              <a:t>사회정서적</a:t>
            </a:r>
            <a:r>
              <a:rPr lang="ko-KR" altLang="en-US" sz="1600" kern="0" dirty="0" smtClean="0">
                <a:solidFill>
                  <a:srgbClr val="FF0000"/>
                </a:solidFill>
                <a:latin typeface="굴림체" panose="020B0609000101010101" pitchFamily="49" charset="-127"/>
                <a:ea typeface="굴림체" panose="020B0609000101010101" pitchFamily="49" charset="-127"/>
              </a:rPr>
              <a:t> 재산</a:t>
            </a:r>
            <a:r>
              <a:rPr lang="en-US" altLang="ko-KR" sz="1600" kern="0" dirty="0" smtClean="0">
                <a:solidFill>
                  <a:srgbClr val="FF0000"/>
                </a:solidFill>
                <a:latin typeface="굴림체" panose="020B0609000101010101" pitchFamily="49" charset="-127"/>
                <a:ea typeface="굴림체" panose="020B0609000101010101" pitchFamily="49" charset="-127"/>
              </a:rPr>
              <a:t>)</a:t>
            </a:r>
            <a:r>
              <a:rPr lang="ko-KR" altLang="en-US" sz="1600" kern="0" dirty="0" smtClean="0">
                <a:solidFill>
                  <a:srgbClr val="3F3F3F"/>
                </a:solidFill>
                <a:latin typeface="굴림체" panose="020B0609000101010101" pitchFamily="49" charset="-127"/>
                <a:ea typeface="굴림체" panose="020B0609000101010101" pitchFamily="49" charset="-127"/>
              </a:rPr>
              <a:t>으로 </a:t>
            </a:r>
            <a:r>
              <a:rPr lang="ko-KR" altLang="en-US" sz="1600" kern="0" dirty="0">
                <a:solidFill>
                  <a:srgbClr val="3F3F3F"/>
                </a:solidFill>
                <a:latin typeface="굴림체" panose="020B0609000101010101" pitchFamily="49" charset="-127"/>
                <a:ea typeface="굴림체" panose="020B0609000101010101" pitchFamily="49" charset="-127"/>
              </a:rPr>
              <a:t>구성</a:t>
            </a:r>
            <a:endPar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106680" marR="0" lvl="0" indent="0" algn="just" defTabSz="914400" eaLnBrk="1" fontAlgn="base" latinLnBrk="0" hangingPunct="1">
              <a:lnSpc>
                <a:spcPct val="100000"/>
              </a:lnSpc>
              <a:spcBef>
                <a:spcPct val="0"/>
              </a:spcBef>
              <a:spcAft>
                <a:spcPct val="0"/>
              </a:spcAft>
              <a:buClr>
                <a:srgbClr val="0000FF"/>
              </a:buClr>
              <a:buSzPct val="100000"/>
              <a:buFont typeface="Arial" panose="020B0604020202020204" pitchFamily="34" charset="0"/>
              <a:buNone/>
              <a:tabLst/>
              <a:defRPr/>
            </a:pPr>
            <a:r>
              <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1)</a:t>
            </a:r>
            <a:r>
              <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가장 중요한 것은 가족 구성원과 가족에 중요한 영향을 끼치는 가족 이외의 사람들             </a:t>
            </a:r>
            <a:r>
              <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endPar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106680" marR="0" lvl="0" indent="0" algn="just" defTabSz="914400" eaLnBrk="1" fontAlgn="base" latinLnBrk="0" hangingPunct="1">
              <a:lnSpc>
                <a:spcPct val="100000"/>
              </a:lnSpc>
              <a:spcBef>
                <a:spcPct val="0"/>
              </a:spcBef>
              <a:spcAft>
                <a:spcPct val="0"/>
              </a:spcAft>
              <a:buClr>
                <a:srgbClr val="0000FF"/>
              </a:buClr>
              <a:buSzPct val="100000"/>
              <a:buFont typeface="Arial" panose="020B0604020202020204" pitchFamily="34" charset="0"/>
              <a:buNone/>
              <a:tabLst/>
              <a:defRPr/>
            </a:pPr>
            <a:r>
              <a:rPr kumimoji="0" lang="en-US" altLang="ko-KR"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    2)</a:t>
            </a:r>
            <a:r>
              <a:rPr kumimoji="0" 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재무적 자산, 스킬, 재능, 아이디어, 가치관 등 </a:t>
            </a:r>
            <a:r>
              <a:rPr kumimoji="0" lang="ko-KR" alt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요소를</a:t>
            </a:r>
            <a:r>
              <a:rPr kumimoji="0" 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 포함</a:t>
            </a: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lang="ko-KR" alt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기업이 중요한 역할을 할 때 나타나며</a:t>
            </a:r>
            <a:r>
              <a:rPr kumimoji="0" lang="en-US" altLang="ko-KR"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a:t>
            </a:r>
            <a:r>
              <a:rPr kumimoji="0" lang="ko-KR" alt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 개방적이며 </a:t>
            </a:r>
            <a:r>
              <a:rPr kumimoji="0" 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환경에 적응하는 시스템</a:t>
            </a:r>
            <a:endParaRPr kumimoji="0" lang="en-US" altLang="ko-KR"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ko-KR" sz="16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lvl="0" indent="-285750" algn="just" fontAlgn="base" latinLnBrk="0">
              <a:spcBef>
                <a:spcPct val="0"/>
              </a:spcBef>
              <a:spcAft>
                <a:spcPct val="0"/>
              </a:spcAft>
              <a:buClr>
                <a:srgbClr val="0000FF"/>
              </a:buClr>
              <a:buSzPct val="100000"/>
              <a:buFont typeface="Wingdings" charset="0"/>
              <a:buChar char="p"/>
              <a:defRPr/>
            </a:pPr>
            <a:r>
              <a:rPr kumimoji="0" lang="en-US" altLang="ko-KR" sz="2000" b="1" i="0" u="none" strike="noStrike" kern="0" cap="none" spc="0" normalizeH="0" baseline="0" noProof="1">
                <a:ln>
                  <a:noFill/>
                </a:ln>
                <a:solidFill>
                  <a:srgbClr val="000000"/>
                </a:solidFill>
                <a:effectLst/>
                <a:uLnTx/>
                <a:uFillTx/>
                <a:latin typeface="굴림체" charset="0"/>
                <a:ea typeface="굴림체" charset="0"/>
                <a:cs typeface="+mn-cs"/>
              </a:rPr>
              <a:t>사회</a:t>
            </a:r>
            <a:r>
              <a:rPr kumimoji="0" lang="ko-KR" altLang="en-US" sz="2000" b="1" i="0" u="none" strike="noStrike" kern="0" cap="none" spc="0" normalizeH="0" baseline="0" noProof="1">
                <a:ln>
                  <a:noFill/>
                </a:ln>
                <a:solidFill>
                  <a:srgbClr val="000000"/>
                </a:solidFill>
                <a:effectLst/>
                <a:uLnTx/>
                <a:uFillTx/>
                <a:latin typeface="굴림체" charset="0"/>
                <a:ea typeface="굴림체" charset="0"/>
                <a:cs typeface="+mn-cs"/>
              </a:rPr>
              <a:t>정서적 가치</a:t>
            </a:r>
            <a:r>
              <a:rPr kumimoji="0" lang="en-US" altLang="ko-KR" sz="2000" b="1" i="0" u="none" strike="noStrike" kern="0" cap="none" spc="0" normalizeH="0" baseline="0" noProof="1">
                <a:ln>
                  <a:noFill/>
                </a:ln>
                <a:solidFill>
                  <a:srgbClr val="000000"/>
                </a:solidFill>
                <a:effectLst/>
                <a:uLnTx/>
                <a:uFillTx/>
                <a:latin typeface="굴림체" charset="0"/>
                <a:ea typeface="굴림체" charset="0"/>
                <a:cs typeface="+mn-cs"/>
              </a:rPr>
              <a:t>(</a:t>
            </a:r>
            <a:r>
              <a:rPr kumimoji="0" lang="ko-KR" altLang="en-US" sz="2000" b="1" i="0" u="none" strike="noStrike" kern="0" cap="none" spc="0" normalizeH="0" baseline="0" noProof="1">
                <a:ln>
                  <a:noFill/>
                </a:ln>
                <a:solidFill>
                  <a:srgbClr val="000000"/>
                </a:solidFill>
                <a:effectLst/>
                <a:uLnTx/>
                <a:uFillTx/>
                <a:latin typeface="굴림체" charset="0"/>
                <a:ea typeface="굴림체" charset="0"/>
                <a:cs typeface="+mn-cs"/>
              </a:rPr>
              <a:t>사회</a:t>
            </a:r>
            <a:r>
              <a:rPr kumimoji="0" lang="en-US" altLang="ko-KR" sz="2000" b="1" i="0" u="none" strike="noStrike" kern="0" cap="none" spc="0" normalizeH="0" baseline="0" noProof="1">
                <a:ln>
                  <a:noFill/>
                </a:ln>
                <a:solidFill>
                  <a:srgbClr val="000000"/>
                </a:solidFill>
                <a:effectLst/>
                <a:uLnTx/>
                <a:uFillTx/>
                <a:latin typeface="굴림체" charset="0"/>
                <a:ea typeface="굴림체" charset="0"/>
                <a:cs typeface="+mn-cs"/>
              </a:rPr>
              <a:t>감성적 </a:t>
            </a:r>
            <a:r>
              <a:rPr kumimoji="0" lang="en-US" altLang="ko-KR" sz="2000" b="0" i="0" u="none" strike="noStrike" kern="0" cap="none" spc="0" normalizeH="0" baseline="0" noProof="1">
                <a:ln>
                  <a:noFill/>
                </a:ln>
                <a:solidFill>
                  <a:srgbClr val="000000"/>
                </a:solidFill>
                <a:effectLst/>
                <a:uLnTx/>
                <a:uFillTx/>
                <a:latin typeface="굴림체" charset="0"/>
                <a:ea typeface="굴림체" charset="0"/>
                <a:cs typeface="+mn-cs"/>
              </a:rPr>
              <a:t>부(富</a:t>
            </a:r>
            <a:r>
              <a:rPr lang="en-US" altLang="ko-KR" sz="2000" kern="0" noProof="1" smtClean="0">
                <a:solidFill>
                  <a:srgbClr val="000000"/>
                </a:solidFill>
                <a:latin typeface="굴림체" charset="0"/>
                <a:ea typeface="굴림체" charset="0"/>
              </a:rPr>
              <a:t>)/ </a:t>
            </a:r>
            <a:r>
              <a:rPr lang="en-US" altLang="ko-KR" sz="2000" kern="0" noProof="1">
                <a:solidFill>
                  <a:srgbClr val="000000"/>
                </a:solidFill>
                <a:latin typeface="굴림체" charset="0"/>
                <a:ea typeface="굴림체" charset="0"/>
              </a:rPr>
              <a:t>socioemotional wealth: SEW</a:t>
            </a:r>
            <a:r>
              <a:rPr kumimoji="0" lang="en-US" altLang="ko-KR" sz="2000" b="1" i="0" u="none" strike="noStrike" kern="0" cap="none" spc="0" normalizeH="0" baseline="0" noProof="1" smtClean="0">
                <a:ln>
                  <a:noFill/>
                </a:ln>
                <a:solidFill>
                  <a:srgbClr val="000000"/>
                </a:solidFill>
                <a:effectLst/>
                <a:uLnTx/>
                <a:uFillTx/>
                <a:latin typeface="굴림체" charset="0"/>
                <a:ea typeface="굴림체" charset="0"/>
                <a:cs typeface="+mn-cs"/>
              </a:rPr>
              <a:t>)</a:t>
            </a:r>
            <a:r>
              <a:rPr kumimoji="0" lang="en-US" altLang="ko-KR" sz="2000" b="1" i="0" u="none" strike="noStrike" kern="0" cap="none" spc="0" normalizeH="0" baseline="0" noProof="1">
                <a:ln>
                  <a:noFill/>
                </a:ln>
                <a:solidFill>
                  <a:srgbClr val="000000"/>
                </a:solidFill>
                <a:effectLst/>
                <a:uLnTx/>
                <a:uFillTx/>
                <a:latin typeface="굴림체" charset="0"/>
                <a:ea typeface="굴림체" charset="0"/>
                <a:cs typeface="+mn-cs"/>
              </a:rPr>
              <a:t>의 배경과 </a:t>
            </a:r>
            <a:r>
              <a:rPr kumimoji="0" lang="en-US" altLang="ko-KR" sz="2000" b="1" i="0" u="none" strike="noStrike" kern="0" cap="none" spc="0" normalizeH="0" baseline="0" noProof="1" smtClean="0">
                <a:ln>
                  <a:noFill/>
                </a:ln>
                <a:solidFill>
                  <a:srgbClr val="000000"/>
                </a:solidFill>
                <a:effectLst/>
                <a:uLnTx/>
                <a:uFillTx/>
                <a:latin typeface="굴림체" charset="0"/>
                <a:ea typeface="굴림체" charset="0"/>
                <a:cs typeface="+mn-cs"/>
              </a:rPr>
              <a:t>성격:</a:t>
            </a:r>
            <a:r>
              <a:rPr lang="en-US" altLang="ko-KR" sz="2000" kern="0" dirty="0">
                <a:solidFill>
                  <a:srgbClr val="3F3F3F"/>
                </a:solidFill>
                <a:latin typeface="굴림체" panose="020B0609000101010101" pitchFamily="49" charset="-127"/>
                <a:ea typeface="굴림체" panose="020B0609000101010101" pitchFamily="49" charset="-127"/>
              </a:rPr>
              <a:t> Gomez-Mejia </a:t>
            </a:r>
            <a:r>
              <a:rPr lang="ko-KR" altLang="en-US" sz="2000" kern="0" dirty="0">
                <a:solidFill>
                  <a:srgbClr val="3F3F3F"/>
                </a:solidFill>
                <a:latin typeface="굴림체" panose="020B0609000101010101" pitchFamily="49" charset="-127"/>
                <a:ea typeface="굴림체" panose="020B0609000101010101" pitchFamily="49" charset="-127"/>
              </a:rPr>
              <a:t>등</a:t>
            </a:r>
            <a:r>
              <a:rPr lang="en-US" altLang="ko-KR" sz="2000" kern="0" dirty="0">
                <a:solidFill>
                  <a:srgbClr val="3F3F3F"/>
                </a:solidFill>
                <a:latin typeface="굴림체" panose="020B0609000101010101" pitchFamily="49" charset="-127"/>
                <a:ea typeface="굴림체" panose="020B0609000101010101" pitchFamily="49" charset="-127"/>
              </a:rPr>
              <a:t>(2007)</a:t>
            </a:r>
            <a:r>
              <a:rPr kumimoji="0" lang="en-US" altLang="ko-KR" sz="2000" b="1" i="0" u="none" strike="noStrike" kern="0" cap="none" spc="0" normalizeH="0" baseline="0" noProof="1" smtClean="0">
                <a:ln>
                  <a:noFill/>
                </a:ln>
                <a:solidFill>
                  <a:srgbClr val="000000"/>
                </a:solidFill>
                <a:effectLst/>
                <a:uLnTx/>
                <a:uFillTx/>
                <a:latin typeface="굴림체" charset="0"/>
                <a:ea typeface="굴림체" charset="0"/>
                <a:cs typeface="+mn-cs"/>
              </a:rPr>
              <a:t> </a:t>
            </a:r>
            <a:endParaRPr kumimoji="0" lang="en-US" altLang="ko-KR" sz="2000" b="1"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lang="en-US" altLang="ko-KR" sz="1800" b="0" i="0" u="none" strike="noStrike" kern="0" cap="none" spc="0" normalizeH="0" baseline="0" noProof="1" smtClean="0">
                <a:ln>
                  <a:noFill/>
                </a:ln>
                <a:solidFill>
                  <a:srgbClr val="000000"/>
                </a:solidFill>
                <a:effectLst/>
                <a:uLnTx/>
                <a:uFillTx/>
                <a:latin typeface="굴림체" charset="0"/>
                <a:ea typeface="굴림체" charset="0"/>
                <a:cs typeface="+mn-cs"/>
              </a:rPr>
              <a:t>가족기업과 </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비가족기업을 구별하는 대표적 이론 </a:t>
            </a: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SEW의 본질: </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가족오너의</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비재무적 측면 혹은 정서적 가치</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감정적 기부</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를 강조</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가족기업의 전략적 의사결정</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은 </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경제적 부(富)</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뿐만 아니라 </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사회</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정서</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적 부(SEW)</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의 잠재적 획득과 손실에 대하여도 관심을 가진다는 것</a:t>
            </a: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endPar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lang="en-US" altLang="ko-KR" sz="2000" b="1" i="0" u="none" strike="noStrike" kern="0" cap="none" spc="0" normalizeH="0" baseline="0" noProof="1">
                <a:ln>
                  <a:noFill/>
                </a:ln>
                <a:solidFill>
                  <a:srgbClr val="000000"/>
                </a:solidFill>
                <a:effectLst/>
                <a:uLnTx/>
                <a:uFillTx/>
                <a:latin typeface="굴림체" charset="0"/>
                <a:ea typeface="굴림체" charset="0"/>
                <a:cs typeface="+mn-cs"/>
              </a:rPr>
              <a:t>SEW</a:t>
            </a:r>
            <a:r>
              <a:rPr kumimoji="0" lang="ko-KR" altLang="en-US" sz="2000" b="1" i="0" u="none" strike="noStrike" kern="0" cap="none" spc="0" normalizeH="0" baseline="0" noProof="1">
                <a:ln>
                  <a:noFill/>
                </a:ln>
                <a:solidFill>
                  <a:srgbClr val="000000"/>
                </a:solidFill>
                <a:effectLst/>
                <a:uLnTx/>
                <a:uFillTx/>
                <a:latin typeface="굴림체" charset="0"/>
                <a:ea typeface="굴림체" charset="0"/>
                <a:cs typeface="+mn-cs"/>
              </a:rPr>
              <a:t>의 정의</a:t>
            </a:r>
            <a:r>
              <a:rPr kumimoji="0" lang="en-US" altLang="ko-KR" sz="2000" b="0" i="0" u="none" strike="noStrike" kern="0" cap="none" spc="0" normalizeH="0" baseline="0" noProof="1">
                <a:ln>
                  <a:noFill/>
                </a:ln>
                <a:solidFill>
                  <a:srgbClr val="000000"/>
                </a:solidFill>
                <a:effectLst/>
                <a:uLnTx/>
                <a:uFillTx/>
                <a:latin typeface="굴림체" charset="0"/>
                <a:ea typeface="굴림체" charset="0"/>
                <a:cs typeface="+mn-cs"/>
                <a:sym typeface="+mn-ea"/>
              </a:rPr>
              <a:t>(</a:t>
            </a:r>
            <a:r>
              <a:rPr kumimoji="0" lang="en-US" altLang="ko-KR" sz="2000" b="0" i="0" u="none" strike="noStrike" kern="0" cap="none" spc="0" normalizeH="0" baseline="0" noProof="1">
                <a:ln>
                  <a:noFill/>
                </a:ln>
                <a:solidFill>
                  <a:srgbClr val="000000"/>
                </a:solidFill>
                <a:effectLst/>
                <a:uLnTx/>
                <a:uFillTx/>
                <a:latin typeface="굴림체" charset="0"/>
                <a:ea typeface="굴림체" charset="0"/>
                <a:cs typeface="+mn-cs"/>
              </a:rPr>
              <a:t>Berrone 등, 2010)</a:t>
            </a:r>
            <a:endParaRPr kumimoji="0" lang="ko-KR" altLang="en-US" sz="2000" b="1"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가족이 기업에 투자하는 감</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성</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정서</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)적으로 관계되는 가치</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인 자원</a:t>
            </a:r>
          </a:p>
        </p:txBody>
      </p:sp>
    </p:spTree>
    <p:extLst>
      <p:ext uri="{BB962C8B-B14F-4D97-AF65-F5344CB8AC3E}">
        <p14:creationId xmlns:p14="http://schemas.microsoft.com/office/powerpoint/2010/main" val="35956518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smtClean="0"/>
              <a:t>5. </a:t>
            </a:r>
            <a:r>
              <a:rPr lang="ko-KR" altLang="en-US" sz="3200" dirty="0" err="1" smtClean="0"/>
              <a:t>사회정서적</a:t>
            </a:r>
            <a:r>
              <a:rPr lang="ko-KR" altLang="en-US" sz="3200" dirty="0" smtClean="0"/>
              <a:t> 가치</a:t>
            </a:r>
            <a:r>
              <a:rPr lang="en-US" altLang="ko-KR" sz="3200" dirty="0" smtClean="0"/>
              <a:t>(SEW)</a:t>
            </a:r>
            <a:endParaRPr lang="ko-KR" altLang="en-US" sz="3200" dirty="0"/>
          </a:p>
        </p:txBody>
      </p:sp>
      <p:sp>
        <p:nvSpPr>
          <p:cNvPr id="5" name="직사각형 4"/>
          <p:cNvSpPr/>
          <p:nvPr/>
        </p:nvSpPr>
        <p:spPr>
          <a:xfrm>
            <a:off x="256365" y="801965"/>
            <a:ext cx="2241191" cy="461665"/>
          </a:xfrm>
          <a:prstGeom prst="rect">
            <a:avLst/>
          </a:prstGeom>
        </p:spPr>
        <p:txBody>
          <a:bodyPr wrap="none">
            <a:spAutoFit/>
          </a:bodyPr>
          <a:lstStyle/>
          <a:p>
            <a:r>
              <a:rPr lang="en-US" altLang="ko-KR" sz="2400" b="1" dirty="0" smtClean="0"/>
              <a:t>2. SEW</a:t>
            </a:r>
            <a:r>
              <a:rPr lang="ko-KR" altLang="en-US" sz="2400" b="1" dirty="0" smtClean="0"/>
              <a:t>의 차원</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smtClean="0"/>
              <a:t>한국가족기업경영연구소</a:t>
            </a:r>
            <a:r>
              <a:rPr lang="en-US" altLang="ko-KR" dirty="0" smtClean="0"/>
              <a:t>(www.familybiz.or.kr)</a:t>
            </a:r>
            <a:endParaRPr lang="ko-KR" altLang="en-US" dirty="0"/>
          </a:p>
        </p:txBody>
      </p:sp>
      <p:sp>
        <p:nvSpPr>
          <p:cNvPr id="6" name="矩形 3"/>
          <p:cNvSpPr/>
          <p:nvPr/>
        </p:nvSpPr>
        <p:spPr>
          <a:xfrm>
            <a:off x="194469" y="1556792"/>
            <a:ext cx="8755062" cy="4473575"/>
          </a:xfrm>
          <a:prstGeom prst="rect">
            <a:avLst/>
          </a:prstGeom>
          <a:noFill/>
          <a:ln w="12700" cap="flat" cmpd="sng" algn="ctr">
            <a:noFill/>
            <a:prstDash val="solid"/>
            <a:miter lim="800000"/>
          </a:ln>
          <a:effectLst/>
        </p:spPr>
        <p:txBody>
          <a:bodyPr anchor="ctr"/>
          <a:lstStyle/>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sz="2000" b="1" i="0" u="none" strike="noStrike" kern="0" cap="none" spc="0" normalizeH="0" baseline="0" noProof="1">
                <a:ln>
                  <a:noFill/>
                </a:ln>
                <a:solidFill>
                  <a:srgbClr val="000000"/>
                </a:solidFill>
                <a:effectLst/>
                <a:uLnTx/>
                <a:uFillTx/>
                <a:latin typeface="굴림체" charset="0"/>
                <a:ea typeface="굴림체" charset="0"/>
                <a:cs typeface="+mn-cs"/>
              </a:rPr>
              <a:t>가족의 부(富) </a:t>
            </a:r>
            <a:r>
              <a:rPr kumimoji="0" sz="2000" b="1" i="0" u="none" strike="noStrike" kern="0" cap="none" spc="0" normalizeH="0" baseline="0" noProof="1" smtClean="0">
                <a:ln>
                  <a:noFill/>
                </a:ln>
                <a:solidFill>
                  <a:srgbClr val="000000"/>
                </a:solidFill>
                <a:effectLst/>
                <a:uLnTx/>
                <a:uFillTx/>
                <a:latin typeface="굴림체" charset="0"/>
                <a:ea typeface="굴림체" charset="0"/>
                <a:cs typeface="+mn-cs"/>
              </a:rPr>
              <a:t>시스템</a:t>
            </a:r>
            <a:endParaRPr kumimoji="0" lang="en-US" sz="2000" b="1" i="0" u="none" strike="noStrike" kern="0" cap="none" spc="0" normalizeH="0" baseline="0" noProof="1" smtClean="0">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sz="2000" b="1"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lang="en-US" sz="1800" b="0" i="0" u="none" strike="noStrike" kern="0" cap="none" spc="0" normalizeH="0" baseline="0" noProof="1">
                <a:ln>
                  <a:noFill/>
                </a:ln>
                <a:solidFill>
                  <a:srgbClr val="000000"/>
                </a:solidFill>
                <a:effectLst/>
                <a:uLnTx/>
                <a:uFillTx/>
                <a:latin typeface="굴림체" charset="0"/>
                <a:ea typeface="굴림체" charset="0"/>
                <a:cs typeface="+mn-cs"/>
              </a:rPr>
              <a:t>가족 오너의 SEW를 5가지로 나누고 이를 </a:t>
            </a:r>
            <a:r>
              <a:rPr kumimoji="0" lang="en-US" sz="1800" b="1" i="0" u="none" strike="noStrike" kern="0" cap="none" spc="0" normalizeH="0" baseline="0" noProof="1">
                <a:ln>
                  <a:noFill/>
                </a:ln>
                <a:solidFill>
                  <a:srgbClr val="FF0000"/>
                </a:solidFill>
                <a:effectLst>
                  <a:outerShdw blurRad="38100" dist="38100" dir="2700000" algn="tl">
                    <a:srgbClr val="000000">
                      <a:alpha val="43137"/>
                    </a:srgbClr>
                  </a:outerShdw>
                </a:effectLst>
                <a:uLnTx/>
                <a:uFillTx/>
                <a:latin typeface="굴림체" charset="0"/>
                <a:ea typeface="굴림체" charset="0"/>
                <a:cs typeface="+mn-cs"/>
              </a:rPr>
              <a:t>FIBER</a:t>
            </a:r>
            <a:r>
              <a:rPr kumimoji="0" lang="en-US" sz="1800" b="0" i="0" u="none" strike="noStrike" kern="0" cap="none" spc="0" normalizeH="0" baseline="0" noProof="1">
                <a:ln>
                  <a:noFill/>
                </a:ln>
                <a:solidFill>
                  <a:srgbClr val="000000"/>
                </a:solidFill>
                <a:effectLst/>
                <a:uLnTx/>
                <a:uFillTx/>
                <a:latin typeface="굴림체" charset="0"/>
                <a:ea typeface="굴림체" charset="0"/>
                <a:cs typeface="+mn-cs"/>
              </a:rPr>
              <a:t>로 명명</a:t>
            </a:r>
            <a:r>
              <a:rPr kumimoji="0" lang="en-US" sz="1800" b="0" i="0" u="none" strike="noStrike" kern="0" cap="none" spc="0" normalizeH="0" baseline="0" noProof="1">
                <a:ln>
                  <a:noFill/>
                </a:ln>
                <a:solidFill>
                  <a:srgbClr val="000000"/>
                </a:solidFill>
                <a:effectLst/>
                <a:uLnTx/>
                <a:uFillTx/>
                <a:latin typeface="굴림체" charset="0"/>
                <a:ea typeface="굴림체" charset="0"/>
                <a:cs typeface="+mn-cs"/>
                <a:sym typeface="+mn-ea"/>
              </a:rPr>
              <a:t>(Berrone 등, 2012)</a:t>
            </a:r>
            <a:endParaRPr kumimoji="0" lang="en-US" sz="1800" b="0" i="0" u="none" strike="noStrike" kern="0" cap="none" spc="0" normalizeH="0" baseline="0" noProof="1">
              <a:ln>
                <a:noFill/>
              </a:ln>
              <a:solidFill>
                <a:srgbClr val="000000"/>
              </a:solidFill>
              <a:effectLst/>
              <a:uLnTx/>
              <a:uFillTx/>
              <a:latin typeface="굴림체" charset="0"/>
              <a:ea typeface="굴림체" charset="0"/>
              <a:cs typeface="+mn-cs"/>
            </a:endParaRPr>
          </a:p>
          <a:p>
            <a:pPr marL="52197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가족(family)의 통제와 영향</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lang="ko-KR" altLang="en-US" sz="1800" b="0" i="0" u="none" strike="noStrike" kern="0" cap="none" spc="0" normalizeH="0" baseline="0" noProof="1" smtClean="0">
                <a:ln>
                  <a:noFill/>
                </a:ln>
                <a:solidFill>
                  <a:srgbClr val="000000"/>
                </a:solidFill>
                <a:effectLst/>
                <a:uLnTx/>
                <a:uFillTx/>
                <a:latin typeface="굴림체" charset="0"/>
                <a:ea typeface="굴림체" charset="0"/>
                <a:cs typeface="+mn-cs"/>
              </a:rPr>
              <a:t>가족구성원에 대한 통제와 영향</a:t>
            </a:r>
            <a:r>
              <a:rPr kumimoji="0" lang="en-US" altLang="ko-KR" sz="1800" b="0" i="0" u="none" strike="noStrike" kern="0" cap="none" spc="0" normalizeH="0" baseline="0" noProof="1" smtClean="0">
                <a:ln>
                  <a:noFill/>
                </a:ln>
                <a:solidFill>
                  <a:srgbClr val="000000"/>
                </a:solidFill>
                <a:effectLst/>
                <a:uLnTx/>
                <a:uFillTx/>
                <a:latin typeface="굴림체" charset="0"/>
                <a:ea typeface="굴림체" charset="0"/>
                <a:cs typeface="+mn-cs"/>
              </a:rPr>
              <a:t>, 가족구성원이 </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기업의 전략적 의사결정에 대해 통제</a:t>
            </a:r>
          </a:p>
          <a:p>
            <a:pPr marL="52197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기업에 대한 가족구성원의 귀속의식(identification)</a:t>
            </a:r>
          </a:p>
          <a:p>
            <a:pPr marL="52197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가족의 끈끈한 결속(binding)의 </a:t>
            </a:r>
            <a:r>
              <a:rPr kumimoji="0" lang="ko-KR" altLang="en-US" sz="1800" b="0" i="0" u="none" strike="noStrike" kern="0" cap="none" spc="0" normalizeH="0" baseline="0" noProof="1" smtClean="0">
                <a:ln>
                  <a:noFill/>
                </a:ln>
                <a:solidFill>
                  <a:srgbClr val="FF0000"/>
                </a:solidFill>
                <a:effectLst/>
                <a:uLnTx/>
                <a:uFillTx/>
                <a:latin typeface="굴림체" charset="0"/>
                <a:ea typeface="굴림체" charset="0"/>
                <a:cs typeface="+mn-cs"/>
              </a:rPr>
              <a:t>사회로의 </a:t>
            </a:r>
            <a:r>
              <a:rPr kumimoji="0" lang="en-US" altLang="ko-KR" sz="1800" b="0" i="0" u="none" strike="noStrike" kern="0" cap="none" spc="0" normalizeH="0" baseline="0" noProof="1" smtClean="0">
                <a:ln>
                  <a:noFill/>
                </a:ln>
                <a:solidFill>
                  <a:srgbClr val="FF0000"/>
                </a:solidFill>
                <a:effectLst/>
                <a:uLnTx/>
                <a:uFillTx/>
                <a:latin typeface="굴림체" charset="0"/>
                <a:ea typeface="굴림체" charset="0"/>
                <a:cs typeface="+mn-cs"/>
              </a:rPr>
              <a:t>전파</a:t>
            </a:r>
            <a:r>
              <a:rPr kumimoji="0" lang="en-US" altLang="ko-KR" sz="1800" b="0" i="0" u="none" strike="noStrike" kern="0" cap="none" spc="0" normalizeH="0" baseline="0" noProof="1" smtClean="0">
                <a:ln>
                  <a:noFill/>
                </a:ln>
                <a:solidFill>
                  <a:srgbClr val="000000"/>
                </a:solidFill>
                <a:effectLst/>
                <a:uLnTx/>
                <a:uFillTx/>
                <a:latin typeface="굴림체" charset="0"/>
                <a:ea typeface="굴림체" charset="0"/>
                <a:cs typeface="+mn-cs"/>
              </a:rPr>
              <a:t>:개인 </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간의 단결, 가까운 느낌, 믿음의 관계, 집단적 사회적 자본과 같은 집단이익을 친척들에게 제공; 강화된 유대관계; 일련의 후원자 나아가 사회까지 확대</a:t>
            </a:r>
          </a:p>
          <a:p>
            <a:pPr marL="52197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가족의 감</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성</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(emotion</a:t>
            </a:r>
            <a:r>
              <a:rPr kumimoji="0" lang="en-US" altLang="ko-KR" sz="1800" b="0" i="0" u="none" strike="noStrike" kern="0" cap="none" spc="0" normalizeH="0" baseline="0" noProof="1" smtClean="0">
                <a:ln>
                  <a:noFill/>
                </a:ln>
                <a:solidFill>
                  <a:srgbClr val="FF0000"/>
                </a:solidFill>
                <a:effectLst/>
                <a:uLnTx/>
                <a:uFillTx/>
                <a:latin typeface="굴림체" charset="0"/>
                <a:ea typeface="굴림체" charset="0"/>
                <a:cs typeface="+mn-cs"/>
              </a:rPr>
              <a:t>)적 </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애착</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가족의 고유한 성격인 감정은 긍정적인 것(따뜻함, 친절, 사랑, 위로, 행복)과 부정적인 것(화, 두려움, 외로움, 걱정, 슬픔, 실망, 의기소침)이 모두 존재. SEW 측면에서 감정은 주로 부정적인 측면도 있지만, 감정적 자본, 감정적 가치, 신뢰, 이타주의, 자비심 등 긍정적인 측면도 존재</a:t>
            </a:r>
          </a:p>
          <a:p>
            <a:pPr marL="52197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가업승계를 통한 가족의 부흥(renewal)</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:미래 세대에 기업을 넘겨주려는 의도에 관한 것. 기업을 통한 가족 가치관의 보존, </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가족왕국의 유지</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인내자본으로 </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세대 간 투자전략</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을</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육성하여, 다음 세대에게 기업을 넘겨주려는 의도가 잘 실행</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되어 다시 부흥되길 바람</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a:t>
            </a:r>
          </a:p>
        </p:txBody>
      </p:sp>
    </p:spTree>
    <p:extLst>
      <p:ext uri="{BB962C8B-B14F-4D97-AF65-F5344CB8AC3E}">
        <p14:creationId xmlns:p14="http://schemas.microsoft.com/office/powerpoint/2010/main" val="7620783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바닥글 개체 틀 1"/>
          <p:cNvSpPr>
            <a:spLocks noGrp="1"/>
          </p:cNvSpPr>
          <p:nvPr>
            <p:ph type="ftr" sz="quarter" idx="11"/>
          </p:nvPr>
        </p:nvSpPr>
        <p:spPr/>
        <p: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한국가족기업경영연구소</a:t>
            </a:r>
            <a:r>
              <a:rPr kumimoji="0" lang="en-US" altLang="ko-KR"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(www.familybiz.or.kr)</a:t>
            </a:r>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4" name="TextBox 9"/>
          <p:cNvSpPr txBox="1">
            <a:spLocks noChangeArrowheads="1"/>
          </p:cNvSpPr>
          <p:nvPr/>
        </p:nvSpPr>
        <p:spPr bwMode="auto">
          <a:xfrm>
            <a:off x="899592" y="908720"/>
            <a:ext cx="3357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lr>
                <a:schemeClr val="accent1"/>
              </a:buClr>
              <a:buSzPct val="80000"/>
              <a:buFont typeface="Wingdings" panose="05000000000000000000" pitchFamily="2" charset="2"/>
              <a:buChar char=""/>
              <a:defRPr sz="2400">
                <a:solidFill>
                  <a:schemeClr val="tx1"/>
                </a:solidFill>
                <a:latin typeface="Arial" panose="020B0604020202020204" pitchFamily="34" charset="0"/>
                <a:ea typeface="SimHei" pitchFamily="49" charset="-122"/>
              </a:defRPr>
            </a:lvl1pPr>
            <a:lvl2pPr marL="742950" indent="-285750">
              <a:lnSpc>
                <a:spcPct val="90000"/>
              </a:lnSpc>
              <a:spcBef>
                <a:spcPts val="500"/>
              </a:spcBef>
              <a:buClr>
                <a:schemeClr val="accent1"/>
              </a:buClr>
              <a:buSzPct val="80000"/>
              <a:buFont typeface="Wingdings" panose="05000000000000000000" pitchFamily="2" charset="2"/>
              <a:buChar char=""/>
              <a:defRPr sz="2000">
                <a:solidFill>
                  <a:schemeClr val="tx1"/>
                </a:solidFill>
                <a:latin typeface="Arial" panose="020B0604020202020204" pitchFamily="34" charset="0"/>
                <a:ea typeface="SimHei" pitchFamily="49" charset="-122"/>
              </a:defRPr>
            </a:lvl2pPr>
            <a:lvl3pPr marL="1143000" indent="-228600">
              <a:lnSpc>
                <a:spcPct val="90000"/>
              </a:lnSpc>
              <a:spcBef>
                <a:spcPts val="500"/>
              </a:spcBef>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3pPr>
            <a:lvl4pPr marL="1600200" indent="-228600">
              <a:lnSpc>
                <a:spcPct val="90000"/>
              </a:lnSpc>
              <a:spcBef>
                <a:spcPts val="500"/>
              </a:spcBef>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4pPr>
            <a:lvl5pPr marL="2057400" indent="-228600">
              <a:lnSpc>
                <a:spcPct val="90000"/>
              </a:lnSpc>
              <a:spcBef>
                <a:spcPts val="500"/>
              </a:spcBef>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5pPr>
            <a:lvl6pPr marL="2514600" indent="-228600" eaLnBrk="0" fontAlgn="base" hangingPunct="0">
              <a:lnSpc>
                <a:spcPct val="90000"/>
              </a:lnSpc>
              <a:spcBef>
                <a:spcPts val="500"/>
              </a:spcBef>
              <a:spcAft>
                <a:spcPct val="0"/>
              </a:spcAft>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6pPr>
            <a:lvl7pPr marL="2971800" indent="-228600" eaLnBrk="0" fontAlgn="base" hangingPunct="0">
              <a:lnSpc>
                <a:spcPct val="90000"/>
              </a:lnSpc>
              <a:spcBef>
                <a:spcPts val="500"/>
              </a:spcBef>
              <a:spcAft>
                <a:spcPct val="0"/>
              </a:spcAft>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7pPr>
            <a:lvl8pPr marL="3429000" indent="-228600" eaLnBrk="0" fontAlgn="base" hangingPunct="0">
              <a:lnSpc>
                <a:spcPct val="90000"/>
              </a:lnSpc>
              <a:spcBef>
                <a:spcPts val="500"/>
              </a:spcBef>
              <a:spcAft>
                <a:spcPct val="0"/>
              </a:spcAft>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8pPr>
            <a:lvl9pPr marL="3886200" indent="-228600" eaLnBrk="0" fontAlgn="base" hangingPunct="0">
              <a:lnSpc>
                <a:spcPct val="90000"/>
              </a:lnSpc>
              <a:spcBef>
                <a:spcPts val="500"/>
              </a:spcBef>
              <a:spcAft>
                <a:spcPct val="0"/>
              </a:spcAft>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9pPr>
          </a:lstStyle>
          <a:p>
            <a:pPr fontAlgn="base">
              <a:lnSpc>
                <a:spcPct val="100000"/>
              </a:lnSpc>
              <a:spcBef>
                <a:spcPct val="0"/>
              </a:spcBef>
              <a:spcAft>
                <a:spcPct val="0"/>
              </a:spcAft>
              <a:buClrTx/>
              <a:buSzTx/>
              <a:buFontTx/>
              <a:buNone/>
            </a:pPr>
            <a:r>
              <a:rPr lang="ko-KR" altLang="en-US" sz="2000" b="1" dirty="0" smtClean="0">
                <a:solidFill>
                  <a:srgbClr val="5F5F5F"/>
                </a:solidFill>
                <a:latin typeface="HY나무B"/>
                <a:ea typeface="HY나무B"/>
                <a:cs typeface="HY나무B"/>
              </a:rPr>
              <a:t>  </a:t>
            </a:r>
            <a:r>
              <a:rPr lang="ko-KR" altLang="en-US" sz="3600" b="1" dirty="0" err="1" smtClean="0">
                <a:solidFill>
                  <a:srgbClr val="5F5F5F"/>
                </a:solidFill>
                <a:latin typeface="HY나무B"/>
                <a:ea typeface="HY나무B"/>
                <a:cs typeface="HY나무B"/>
              </a:rPr>
              <a:t>학습정리</a:t>
            </a:r>
            <a:endParaRPr lang="en-US" altLang="ko-KR" sz="2000" b="1" dirty="0" smtClean="0">
              <a:solidFill>
                <a:srgbClr val="5F5F5F"/>
              </a:solidFill>
              <a:latin typeface="HY나무B"/>
              <a:ea typeface="HY나무B"/>
              <a:cs typeface="HY나무B"/>
            </a:endParaRPr>
          </a:p>
        </p:txBody>
      </p:sp>
      <p:sp>
        <p:nvSpPr>
          <p:cNvPr id="5" name="내용 개체 틀 2"/>
          <p:cNvSpPr txBox="1">
            <a:spLocks/>
          </p:cNvSpPr>
          <p:nvPr/>
        </p:nvSpPr>
        <p:spPr bwMode="auto">
          <a:xfrm>
            <a:off x="457200" y="658948"/>
            <a:ext cx="8229600" cy="591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lnSpc>
                <a:spcPct val="90000"/>
              </a:lnSpc>
              <a:spcBef>
                <a:spcPts val="1000"/>
              </a:spcBef>
              <a:spcAft>
                <a:spcPct val="0"/>
              </a:spcAft>
              <a:buClr>
                <a:schemeClr val="accent1"/>
              </a:buClr>
              <a:buSzPct val="80000"/>
              <a:buFont typeface="Wingdings" pitchFamily="2" charset="2"/>
              <a:buNone/>
              <a:defRPr sz="2400" kern="1200">
                <a:solidFill>
                  <a:schemeClr val="tx1"/>
                </a:solidFill>
                <a:latin typeface="+mn-lt"/>
                <a:ea typeface="SimHei" panose="02010609060101010101" pitchFamily="49" charset="-122"/>
                <a:cs typeface="+mn-cs"/>
              </a:defRPr>
            </a:lvl1pPr>
            <a:lvl2pPr marL="457200" indent="0" algn="l" rtl="0" eaLnBrk="0" fontAlgn="base" hangingPunct="0">
              <a:lnSpc>
                <a:spcPct val="90000"/>
              </a:lnSpc>
              <a:spcBef>
                <a:spcPts val="500"/>
              </a:spcBef>
              <a:spcAft>
                <a:spcPct val="0"/>
              </a:spcAft>
              <a:buClr>
                <a:schemeClr val="accent1"/>
              </a:buClr>
              <a:buSzPct val="80000"/>
              <a:buFont typeface="Wingdings" panose="05000000000000000000" pitchFamily="2" charset="2"/>
              <a:buNone/>
              <a:defRPr sz="2000" kern="1200">
                <a:solidFill>
                  <a:schemeClr val="tx1"/>
                </a:solidFill>
                <a:latin typeface="+mn-lt"/>
                <a:ea typeface="SimHei" panose="02010609060101010101" pitchFamily="49" charset="-122"/>
                <a:cs typeface="+mn-cs"/>
              </a:defRPr>
            </a:lvl2pPr>
            <a:lvl3pPr marL="914400" indent="0" algn="l" rtl="0" eaLnBrk="0" fontAlgn="base" hangingPunct="0">
              <a:lnSpc>
                <a:spcPct val="90000"/>
              </a:lnSpc>
              <a:spcBef>
                <a:spcPts val="500"/>
              </a:spcBef>
              <a:spcAft>
                <a:spcPct val="0"/>
              </a:spcAft>
              <a:buClr>
                <a:schemeClr val="accent1"/>
              </a:buClr>
              <a:buSzPct val="80000"/>
              <a:buFont typeface="Wingdings" panose="05000000000000000000" pitchFamily="2" charset="2"/>
              <a:buNone/>
              <a:defRPr kern="1200">
                <a:solidFill>
                  <a:schemeClr val="tx1"/>
                </a:solidFill>
                <a:latin typeface="+mn-lt"/>
                <a:ea typeface="SimHei" panose="02010609060101010101" pitchFamily="49" charset="-122"/>
                <a:cs typeface="+mn-cs"/>
              </a:defRPr>
            </a:lvl3pPr>
            <a:lvl4pPr marL="1371600" indent="0" algn="l" rtl="0" eaLnBrk="0" fontAlgn="base" hangingPunct="0">
              <a:lnSpc>
                <a:spcPct val="90000"/>
              </a:lnSpc>
              <a:spcBef>
                <a:spcPts val="500"/>
              </a:spcBef>
              <a:spcAft>
                <a:spcPct val="0"/>
              </a:spcAft>
              <a:buClr>
                <a:schemeClr val="accent1"/>
              </a:buClr>
              <a:buSzPct val="80000"/>
              <a:buFont typeface="Wingdings" panose="05000000000000000000" pitchFamily="2" charset="2"/>
              <a:buNone/>
              <a:defRPr kern="1200">
                <a:solidFill>
                  <a:schemeClr val="tx1"/>
                </a:solidFill>
                <a:latin typeface="+mn-lt"/>
                <a:ea typeface="SimHei" panose="02010609060101010101" pitchFamily="49" charset="-122"/>
                <a:cs typeface="+mn-cs"/>
              </a:defRPr>
            </a:lvl4pPr>
            <a:lvl5pPr marL="1828800" indent="0" algn="l" rtl="0" eaLnBrk="0" fontAlgn="base" hangingPunct="0">
              <a:lnSpc>
                <a:spcPct val="90000"/>
              </a:lnSpc>
              <a:spcBef>
                <a:spcPts val="500"/>
              </a:spcBef>
              <a:spcAft>
                <a:spcPct val="0"/>
              </a:spcAft>
              <a:buClr>
                <a:schemeClr val="accent1"/>
              </a:buClr>
              <a:buSzPct val="80000"/>
              <a:buFont typeface="Wingdings" panose="05000000000000000000" pitchFamily="2" charset="2"/>
              <a:buNone/>
              <a:defRPr kern="1200">
                <a:solidFill>
                  <a:schemeClr val="tx1"/>
                </a:solidFill>
                <a:latin typeface="+mn-lt"/>
                <a:ea typeface="SimHei" panose="02010609060101010101" pitchFamily="49"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
                <a:srgbClr val="47B6E7"/>
              </a:buClr>
              <a:buSzPct val="80000"/>
              <a:buFont typeface="Wingdings" pitchFamily="2" charset="2"/>
              <a:buNone/>
              <a:tabLst/>
              <a:defRPr/>
            </a:pPr>
            <a:endParaRPr kumimoji="0" lang="en-US" altLang="ko-KR" sz="2400" b="0" i="0" u="none" strike="noStrike" kern="1200" cap="none" spc="0" normalizeH="0" baseline="0" noProof="0" dirty="0" smtClean="0">
              <a:ln>
                <a:noFill/>
              </a:ln>
              <a:solidFill>
                <a:srgbClr val="5F5F5F"/>
              </a:solidFill>
              <a:effectLst/>
              <a:uLnTx/>
              <a:uFillTx/>
              <a:latin typeface="Arial"/>
              <a:ea typeface="SimHei" panose="02010609060101010101" pitchFamily="49" charset="-122"/>
              <a:cs typeface="+mn-cs"/>
            </a:endParaRPr>
          </a:p>
          <a:p>
            <a:pPr marL="0" marR="0" lvl="0" indent="0" algn="l" defTabSz="914400" rtl="0" eaLnBrk="0" fontAlgn="base" latinLnBrk="0" hangingPunct="0">
              <a:lnSpc>
                <a:spcPct val="90000"/>
              </a:lnSpc>
              <a:spcBef>
                <a:spcPts val="1000"/>
              </a:spcBef>
              <a:spcAft>
                <a:spcPct val="0"/>
              </a:spcAft>
              <a:buClr>
                <a:srgbClr val="47B6E7"/>
              </a:buClr>
              <a:buSzPct val="80000"/>
              <a:buFont typeface="Wingdings" pitchFamily="2" charset="2"/>
              <a:buNone/>
              <a:tabLst/>
              <a:defRPr/>
            </a:pPr>
            <a:endParaRPr kumimoji="0" lang="en-US" altLang="ko-KR" sz="2400" b="0" i="0" u="none" strike="noStrike" kern="1200" cap="none" spc="0" normalizeH="0" baseline="0" noProof="0" dirty="0" smtClean="0">
              <a:ln>
                <a:noFill/>
              </a:ln>
              <a:solidFill>
                <a:srgbClr val="5F5F5F"/>
              </a:solidFill>
              <a:effectLst/>
              <a:uLnTx/>
              <a:uFillTx/>
              <a:latin typeface="Arial"/>
              <a:ea typeface="SimHei" panose="02010609060101010101" pitchFamily="49" charset="-122"/>
              <a:cs typeface="+mn-cs"/>
            </a:endParaRPr>
          </a:p>
          <a:p>
            <a:pPr marL="0" marR="0" lvl="0" indent="0" algn="l" defTabSz="914400" rtl="0" eaLnBrk="0" fontAlgn="base" latinLnBrk="0" hangingPunct="0">
              <a:lnSpc>
                <a:spcPct val="90000"/>
              </a:lnSpc>
              <a:spcBef>
                <a:spcPts val="1000"/>
              </a:spcBef>
              <a:spcAft>
                <a:spcPct val="0"/>
              </a:spcAft>
              <a:buClr>
                <a:srgbClr val="47B6E7"/>
              </a:buClr>
              <a:buSzPct val="80000"/>
              <a:buFont typeface="Wingdings" pitchFamily="2" charset="2"/>
              <a:buNone/>
              <a:tabLst/>
              <a:defRPr/>
            </a:pPr>
            <a:endParaRPr kumimoji="0" lang="en-US" altLang="ko-KR" sz="2400" b="0" i="0" u="none" strike="noStrike" kern="1200" cap="none" spc="0" normalizeH="0" baseline="0" noProof="0" dirty="0" smtClean="0">
              <a:ln>
                <a:noFill/>
              </a:ln>
              <a:solidFill>
                <a:srgbClr val="5F5F5F"/>
              </a:solidFill>
              <a:effectLst/>
              <a:uLnTx/>
              <a:uFillTx/>
              <a:latin typeface="Arial"/>
              <a:ea typeface="SimHei" panose="02010609060101010101" pitchFamily="49" charset="-122"/>
              <a:cs typeface="+mn-cs"/>
            </a:endParaRPr>
          </a:p>
          <a:p>
            <a:pPr marL="0" marR="0" lvl="0" indent="0" algn="just" defTabSz="914400" rtl="0" eaLnBrk="0" fontAlgn="base" latinLnBrk="0" hangingPunct="0">
              <a:lnSpc>
                <a:spcPct val="90000"/>
              </a:lnSpc>
              <a:spcBef>
                <a:spcPts val="1000"/>
              </a:spcBef>
              <a:spcAft>
                <a:spcPct val="0"/>
              </a:spcAft>
              <a:buClr>
                <a:srgbClr val="47B6E7"/>
              </a:buClr>
              <a:buSzPct val="80000"/>
              <a:buFont typeface="Wingdings" pitchFamily="2" charset="2"/>
              <a:buChar char="ü"/>
              <a:tabLst/>
              <a:defRPr/>
            </a:pPr>
            <a:r>
              <a:rPr kumimoji="0" lang="ko-KR" altLang="en-US" sz="2400" b="0" i="0" u="none" strike="noStrike" kern="1200" cap="none" spc="0" normalizeH="0" baseline="0" noProof="0" dirty="0" smtClean="0">
                <a:ln>
                  <a:noFill/>
                </a:ln>
                <a:effectLst/>
                <a:uLnTx/>
                <a:uFillTx/>
                <a:latin typeface="HY강B" pitchFamily="18" charset="-127"/>
                <a:ea typeface="HY강B" pitchFamily="18" charset="-127"/>
                <a:cs typeface="+mn-cs"/>
              </a:rPr>
              <a:t> 가족기업 연구의 역사</a:t>
            </a:r>
            <a:endParaRPr kumimoji="0" lang="en-US" altLang="ko-KR" sz="2400" b="0" i="0" u="none" strike="noStrike" kern="1200" cap="none" spc="0" normalizeH="0" baseline="0" noProof="0" dirty="0" smtClean="0">
              <a:ln>
                <a:noFill/>
              </a:ln>
              <a:effectLst/>
              <a:uLnTx/>
              <a:uFillTx/>
              <a:latin typeface="HY강B" pitchFamily="18" charset="-127"/>
              <a:ea typeface="HY강B" pitchFamily="18" charset="-127"/>
              <a:cs typeface="+mn-cs"/>
            </a:endParaRPr>
          </a:p>
          <a:p>
            <a:pPr marL="0" marR="0" lvl="0" indent="0" algn="just" defTabSz="914400" rtl="0" eaLnBrk="0" fontAlgn="base" latinLnBrk="0" hangingPunct="0">
              <a:lnSpc>
                <a:spcPct val="90000"/>
              </a:lnSpc>
              <a:spcBef>
                <a:spcPts val="1000"/>
              </a:spcBef>
              <a:spcAft>
                <a:spcPct val="0"/>
              </a:spcAft>
              <a:buClr>
                <a:srgbClr val="47B6E7"/>
              </a:buClr>
              <a:buSzPct val="80000"/>
              <a:buFont typeface="Wingdings" pitchFamily="2" charset="2"/>
              <a:buChar char="ü"/>
              <a:tabLst/>
              <a:defRPr/>
            </a:pPr>
            <a:endParaRPr lang="en-US" altLang="ko-KR" dirty="0">
              <a:solidFill>
                <a:srgbClr val="5F5F5F"/>
              </a:solidFill>
              <a:latin typeface="Arial"/>
              <a:ea typeface="HY강B" pitchFamily="18" charset="-127"/>
            </a:endParaRPr>
          </a:p>
          <a:p>
            <a:pPr marL="0" marR="0" lvl="0" indent="0" algn="just" defTabSz="914400" rtl="0" eaLnBrk="0" fontAlgn="base" latinLnBrk="0" hangingPunct="0">
              <a:lnSpc>
                <a:spcPct val="90000"/>
              </a:lnSpc>
              <a:spcBef>
                <a:spcPts val="1000"/>
              </a:spcBef>
              <a:spcAft>
                <a:spcPct val="0"/>
              </a:spcAft>
              <a:buClr>
                <a:srgbClr val="47B6E7"/>
              </a:buClr>
              <a:buSzPct val="80000"/>
              <a:buFont typeface="Wingdings" pitchFamily="2" charset="2"/>
              <a:buChar char="ü"/>
              <a:tabLst/>
              <a:defRPr/>
            </a:pPr>
            <a:r>
              <a:rPr kumimoji="0" lang="ko-KR" altLang="en-US" sz="2400" b="0" i="0" u="none" strike="noStrike" kern="1200" cap="none" spc="0" normalizeH="0" baseline="0" noProof="0" dirty="0" smtClean="0">
                <a:ln>
                  <a:noFill/>
                </a:ln>
                <a:solidFill>
                  <a:srgbClr val="5F5F5F"/>
                </a:solidFill>
                <a:effectLst/>
                <a:uLnTx/>
                <a:uFillTx/>
                <a:latin typeface="Arial"/>
                <a:ea typeface="HY강B" pitchFamily="18" charset="-127"/>
                <a:cs typeface="+mn-cs"/>
              </a:rPr>
              <a:t>가족기업 연구의 주요 이론</a:t>
            </a:r>
            <a:endParaRPr kumimoji="0" lang="en-US" altLang="ko-KR" sz="2400" b="0" i="0" u="none" strike="noStrike" kern="1200" cap="none" spc="0" normalizeH="0" baseline="0" noProof="0" dirty="0" smtClean="0">
              <a:ln>
                <a:noFill/>
              </a:ln>
              <a:solidFill>
                <a:srgbClr val="5F5F5F"/>
              </a:solidFill>
              <a:effectLst/>
              <a:uLnTx/>
              <a:uFillTx/>
              <a:latin typeface="Arial"/>
              <a:ea typeface="HY강B" pitchFamily="18" charset="-127"/>
              <a:cs typeface="+mn-cs"/>
            </a:endParaRPr>
          </a:p>
          <a:p>
            <a:pPr marL="0" marR="0" lvl="0" indent="0" algn="just" defTabSz="914400" rtl="0" eaLnBrk="0" fontAlgn="base" latinLnBrk="0" hangingPunct="0">
              <a:lnSpc>
                <a:spcPct val="90000"/>
              </a:lnSpc>
              <a:spcBef>
                <a:spcPts val="1000"/>
              </a:spcBef>
              <a:spcAft>
                <a:spcPct val="0"/>
              </a:spcAft>
              <a:buClr>
                <a:srgbClr val="47B6E7"/>
              </a:buClr>
              <a:buSzPct val="80000"/>
              <a:tabLst/>
              <a:defRPr/>
            </a:pPr>
            <a:r>
              <a:rPr lang="en-US" altLang="ko-KR" dirty="0">
                <a:solidFill>
                  <a:srgbClr val="5F5F5F"/>
                </a:solidFill>
                <a:latin typeface="Arial"/>
                <a:ea typeface="HY강B" pitchFamily="18" charset="-127"/>
              </a:rPr>
              <a:t> </a:t>
            </a:r>
            <a:r>
              <a:rPr lang="en-US" altLang="ko-KR" dirty="0" smtClean="0">
                <a:solidFill>
                  <a:srgbClr val="5F5F5F"/>
                </a:solidFill>
                <a:latin typeface="Arial"/>
                <a:ea typeface="HY강B" pitchFamily="18" charset="-127"/>
              </a:rPr>
              <a:t>   1. </a:t>
            </a:r>
            <a:r>
              <a:rPr lang="ko-KR" altLang="en-US" dirty="0" err="1" smtClean="0">
                <a:solidFill>
                  <a:srgbClr val="5F5F5F"/>
                </a:solidFill>
                <a:latin typeface="Arial"/>
                <a:ea typeface="HY강B" pitchFamily="18" charset="-127"/>
              </a:rPr>
              <a:t>대리인이론</a:t>
            </a:r>
            <a:endParaRPr lang="en-US" altLang="ko-KR" dirty="0" smtClean="0">
              <a:solidFill>
                <a:srgbClr val="5F5F5F"/>
              </a:solidFill>
              <a:latin typeface="Arial"/>
              <a:ea typeface="HY강B" pitchFamily="18" charset="-127"/>
            </a:endParaRPr>
          </a:p>
          <a:p>
            <a:pPr marL="0" marR="0" lvl="0" indent="0" algn="just" defTabSz="914400" rtl="0" eaLnBrk="0" fontAlgn="base" latinLnBrk="0" hangingPunct="0">
              <a:lnSpc>
                <a:spcPct val="90000"/>
              </a:lnSpc>
              <a:spcBef>
                <a:spcPts val="1000"/>
              </a:spcBef>
              <a:spcAft>
                <a:spcPct val="0"/>
              </a:spcAft>
              <a:buClr>
                <a:srgbClr val="47B6E7"/>
              </a:buClr>
              <a:buSzPct val="80000"/>
              <a:tabLst/>
              <a:defRPr/>
            </a:pPr>
            <a:r>
              <a:rPr kumimoji="0" lang="en-US" altLang="ko-KR" sz="2400" b="0" i="0" u="none" strike="noStrike" kern="1200" cap="none" spc="0" normalizeH="0" baseline="0" noProof="0" dirty="0">
                <a:ln>
                  <a:noFill/>
                </a:ln>
                <a:solidFill>
                  <a:srgbClr val="5F5F5F"/>
                </a:solidFill>
                <a:effectLst/>
                <a:uLnTx/>
                <a:uFillTx/>
                <a:latin typeface="Arial"/>
                <a:ea typeface="HY강B" pitchFamily="18" charset="-127"/>
                <a:cs typeface="+mn-cs"/>
              </a:rPr>
              <a:t> </a:t>
            </a:r>
            <a:r>
              <a:rPr kumimoji="0" lang="en-US" altLang="ko-KR" sz="2400" b="0" i="0" u="none" strike="noStrike" kern="1200" cap="none" spc="0" normalizeH="0" baseline="0" noProof="0" dirty="0" smtClean="0">
                <a:ln>
                  <a:noFill/>
                </a:ln>
                <a:solidFill>
                  <a:srgbClr val="5F5F5F"/>
                </a:solidFill>
                <a:effectLst/>
                <a:uLnTx/>
                <a:uFillTx/>
                <a:latin typeface="Arial"/>
                <a:ea typeface="HY강B" pitchFamily="18" charset="-127"/>
                <a:cs typeface="+mn-cs"/>
              </a:rPr>
              <a:t>   2. </a:t>
            </a:r>
            <a:r>
              <a:rPr kumimoji="0" lang="ko-KR" altLang="en-US" sz="2400" b="0" i="0" u="none" strike="noStrike" kern="1200" cap="none" spc="0" normalizeH="0" baseline="0" noProof="0" dirty="0" err="1" smtClean="0">
                <a:ln>
                  <a:noFill/>
                </a:ln>
                <a:solidFill>
                  <a:srgbClr val="5F5F5F"/>
                </a:solidFill>
                <a:effectLst/>
                <a:uLnTx/>
                <a:uFillTx/>
                <a:latin typeface="Arial"/>
                <a:ea typeface="HY강B" pitchFamily="18" charset="-127"/>
                <a:cs typeface="+mn-cs"/>
              </a:rPr>
              <a:t>집사이론</a:t>
            </a:r>
            <a:endParaRPr kumimoji="0" lang="en-US" altLang="ko-KR" sz="2400" b="0" i="0" u="none" strike="noStrike" kern="1200" cap="none" spc="0" normalizeH="0" baseline="0" noProof="0" dirty="0" smtClean="0">
              <a:ln>
                <a:noFill/>
              </a:ln>
              <a:solidFill>
                <a:srgbClr val="5F5F5F"/>
              </a:solidFill>
              <a:effectLst/>
              <a:uLnTx/>
              <a:uFillTx/>
              <a:latin typeface="Arial"/>
              <a:ea typeface="HY강B" pitchFamily="18" charset="-127"/>
              <a:cs typeface="+mn-cs"/>
            </a:endParaRPr>
          </a:p>
          <a:p>
            <a:pPr marL="0" marR="0" lvl="0" indent="0" algn="just" defTabSz="914400" rtl="0" eaLnBrk="0" fontAlgn="base" latinLnBrk="0" hangingPunct="0">
              <a:lnSpc>
                <a:spcPct val="90000"/>
              </a:lnSpc>
              <a:spcBef>
                <a:spcPts val="1000"/>
              </a:spcBef>
              <a:spcAft>
                <a:spcPct val="0"/>
              </a:spcAft>
              <a:buClr>
                <a:srgbClr val="47B6E7"/>
              </a:buClr>
              <a:buSzPct val="80000"/>
              <a:tabLst/>
              <a:defRPr/>
            </a:pPr>
            <a:r>
              <a:rPr lang="en-US" altLang="ko-KR" dirty="0">
                <a:solidFill>
                  <a:srgbClr val="5F5F5F"/>
                </a:solidFill>
                <a:latin typeface="Arial"/>
                <a:ea typeface="HY강B" pitchFamily="18" charset="-127"/>
              </a:rPr>
              <a:t> </a:t>
            </a:r>
            <a:r>
              <a:rPr lang="en-US" altLang="ko-KR" dirty="0" smtClean="0">
                <a:solidFill>
                  <a:srgbClr val="5F5F5F"/>
                </a:solidFill>
                <a:latin typeface="Arial"/>
                <a:ea typeface="HY강B" pitchFamily="18" charset="-127"/>
              </a:rPr>
              <a:t>   3. </a:t>
            </a:r>
            <a:r>
              <a:rPr lang="ko-KR" altLang="en-US" dirty="0" smtClean="0">
                <a:solidFill>
                  <a:srgbClr val="5F5F5F"/>
                </a:solidFill>
                <a:latin typeface="Arial"/>
                <a:ea typeface="HY강B" pitchFamily="18" charset="-127"/>
              </a:rPr>
              <a:t>자원기준이론</a:t>
            </a:r>
            <a:endParaRPr lang="en-US" altLang="ko-KR" dirty="0" smtClean="0">
              <a:solidFill>
                <a:srgbClr val="5F5F5F"/>
              </a:solidFill>
              <a:latin typeface="Arial"/>
              <a:ea typeface="HY강B" pitchFamily="18" charset="-127"/>
            </a:endParaRPr>
          </a:p>
          <a:p>
            <a:pPr marL="0" marR="0" lvl="0" indent="0" algn="just" defTabSz="914400" rtl="0" eaLnBrk="0" fontAlgn="base" latinLnBrk="0" hangingPunct="0">
              <a:lnSpc>
                <a:spcPct val="90000"/>
              </a:lnSpc>
              <a:spcBef>
                <a:spcPts val="1000"/>
              </a:spcBef>
              <a:spcAft>
                <a:spcPct val="0"/>
              </a:spcAft>
              <a:buClr>
                <a:srgbClr val="47B6E7"/>
              </a:buClr>
              <a:buSzPct val="80000"/>
              <a:tabLst/>
              <a:defRPr/>
            </a:pPr>
            <a:r>
              <a:rPr kumimoji="0" lang="en-US" altLang="ko-KR" sz="2400" b="0" i="0" u="none" strike="noStrike" kern="1200" cap="none" spc="0" normalizeH="0" baseline="0" noProof="0" dirty="0">
                <a:ln>
                  <a:noFill/>
                </a:ln>
                <a:solidFill>
                  <a:srgbClr val="5F5F5F"/>
                </a:solidFill>
                <a:effectLst/>
                <a:uLnTx/>
                <a:uFillTx/>
                <a:latin typeface="Arial"/>
                <a:ea typeface="HY강B" pitchFamily="18" charset="-127"/>
                <a:cs typeface="+mn-cs"/>
              </a:rPr>
              <a:t> </a:t>
            </a:r>
            <a:r>
              <a:rPr kumimoji="0" lang="en-US" altLang="ko-KR" sz="2400" b="0" i="0" u="none" strike="noStrike" kern="1200" cap="none" spc="0" normalizeH="0" baseline="0" noProof="0" dirty="0" smtClean="0">
                <a:ln>
                  <a:noFill/>
                </a:ln>
                <a:solidFill>
                  <a:srgbClr val="5F5F5F"/>
                </a:solidFill>
                <a:effectLst/>
                <a:uLnTx/>
                <a:uFillTx/>
                <a:latin typeface="Arial"/>
                <a:ea typeface="HY강B" pitchFamily="18" charset="-127"/>
                <a:cs typeface="+mn-cs"/>
              </a:rPr>
              <a:t>   4. </a:t>
            </a:r>
            <a:r>
              <a:rPr kumimoji="0" lang="ko-KR" altLang="en-US" sz="2400" b="0" i="0" u="none" strike="noStrike" kern="1200" cap="none" spc="0" normalizeH="0" baseline="0" noProof="0" dirty="0" smtClean="0">
                <a:ln>
                  <a:noFill/>
                </a:ln>
                <a:solidFill>
                  <a:srgbClr val="5F5F5F"/>
                </a:solidFill>
                <a:effectLst/>
                <a:uLnTx/>
                <a:uFillTx/>
                <a:latin typeface="Arial"/>
                <a:ea typeface="HY강B" pitchFamily="18" charset="-127"/>
                <a:cs typeface="+mn-cs"/>
              </a:rPr>
              <a:t>사회정서적가치</a:t>
            </a:r>
            <a:r>
              <a:rPr kumimoji="0" lang="en-US" altLang="ko-KR" sz="2400" b="0" i="0" u="none" strike="noStrike" kern="1200" cap="none" spc="0" normalizeH="0" baseline="0" noProof="0" dirty="0" smtClean="0">
                <a:ln>
                  <a:noFill/>
                </a:ln>
                <a:solidFill>
                  <a:srgbClr val="5F5F5F"/>
                </a:solidFill>
                <a:effectLst/>
                <a:uLnTx/>
                <a:uFillTx/>
                <a:latin typeface="Arial"/>
                <a:ea typeface="HY강B" pitchFamily="18" charset="-127"/>
                <a:cs typeface="+mn-cs"/>
              </a:rPr>
              <a:t>(SEW)</a:t>
            </a:r>
            <a:r>
              <a:rPr kumimoji="0" lang="ko-KR" altLang="en-US" sz="2400" b="0" i="0" u="none" strike="noStrike" kern="1200" cap="none" spc="0" normalizeH="0" baseline="0" noProof="0" dirty="0" smtClean="0">
                <a:ln>
                  <a:noFill/>
                </a:ln>
                <a:solidFill>
                  <a:srgbClr val="5F5F5F"/>
                </a:solidFill>
                <a:effectLst/>
                <a:uLnTx/>
                <a:uFillTx/>
                <a:latin typeface="Arial"/>
                <a:ea typeface="HY강B" pitchFamily="18" charset="-127"/>
                <a:cs typeface="+mn-cs"/>
              </a:rPr>
              <a:t> </a:t>
            </a:r>
            <a:endParaRPr kumimoji="0" lang="ko-KR" altLang="en-US" sz="2400" b="0" i="0" u="none" strike="noStrike" kern="1200" cap="none" spc="0" normalizeH="0" baseline="0" noProof="0" dirty="0" smtClean="0">
              <a:ln>
                <a:noFill/>
              </a:ln>
              <a:solidFill>
                <a:srgbClr val="5F5F5F"/>
              </a:solidFill>
              <a:effectLst/>
              <a:uLnTx/>
              <a:uFillTx/>
              <a:latin typeface="Arial"/>
              <a:cs typeface="+mn-cs"/>
            </a:endParaRPr>
          </a:p>
        </p:txBody>
      </p:sp>
    </p:spTree>
    <p:extLst>
      <p:ext uri="{BB962C8B-B14F-4D97-AF65-F5344CB8AC3E}">
        <p14:creationId xmlns:p14="http://schemas.microsoft.com/office/powerpoint/2010/main" val="9712856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ctrTitle"/>
          </p:nvPr>
        </p:nvSpPr>
        <p:spPr>
          <a:xfrm>
            <a:off x="1657350" y="2877741"/>
            <a:ext cx="5829300" cy="1102519"/>
          </a:xfrm>
        </p:spPr>
        <p:txBody>
          <a:bodyPr>
            <a:normAutofit fontScale="90000"/>
          </a:bodyPr>
          <a:lstStyle/>
          <a:p>
            <a:r>
              <a:rPr lang="en-US" altLang="ko-KR" sz="3975" b="1" dirty="0">
                <a:solidFill>
                  <a:schemeClr val="bg1"/>
                </a:solidFill>
                <a:effectLst>
                  <a:outerShdw blurRad="38100" dist="38100" dir="2700000" algn="tl">
                    <a:srgbClr val="000000">
                      <a:alpha val="43137"/>
                    </a:srgbClr>
                  </a:outerShdw>
                </a:effectLst>
              </a:rPr>
              <a:t>THANK </a:t>
            </a:r>
            <a:r>
              <a:rPr lang="en-US" altLang="ko-KR" sz="3975" b="1" dirty="0" smtClean="0">
                <a:solidFill>
                  <a:schemeClr val="bg1"/>
                </a:solidFill>
                <a:effectLst>
                  <a:outerShdw blurRad="38100" dist="38100" dir="2700000" algn="tl">
                    <a:srgbClr val="000000">
                      <a:alpha val="43137"/>
                    </a:srgbClr>
                  </a:outerShdw>
                </a:effectLst>
              </a:rPr>
              <a:t> YOU!</a:t>
            </a:r>
            <a:br>
              <a:rPr lang="en-US" altLang="ko-KR" sz="3975" b="1" dirty="0" smtClean="0">
                <a:solidFill>
                  <a:schemeClr val="bg1"/>
                </a:solidFill>
                <a:effectLst>
                  <a:outerShdw blurRad="38100" dist="38100" dir="2700000" algn="tl">
                    <a:srgbClr val="000000">
                      <a:alpha val="43137"/>
                    </a:srgbClr>
                  </a:outerShdw>
                </a:effectLst>
              </a:rPr>
            </a:br>
            <a:r>
              <a:rPr lang="en-US" altLang="ko-KR" sz="3975" b="1" dirty="0">
                <a:solidFill>
                  <a:schemeClr val="bg1"/>
                </a:solidFill>
                <a:effectLst>
                  <a:outerShdw blurRad="38100" dist="38100" dir="2700000" algn="tl">
                    <a:srgbClr val="000000">
                      <a:alpha val="43137"/>
                    </a:srgbClr>
                  </a:outerShdw>
                </a:effectLst>
              </a:rPr>
              <a:t/>
            </a:r>
            <a:br>
              <a:rPr lang="en-US" altLang="ko-KR" sz="3975" b="1" dirty="0">
                <a:solidFill>
                  <a:schemeClr val="bg1"/>
                </a:solidFill>
                <a:effectLst>
                  <a:outerShdw blurRad="38100" dist="38100" dir="2700000" algn="tl">
                    <a:srgbClr val="000000">
                      <a:alpha val="43137"/>
                    </a:srgbClr>
                  </a:outerShdw>
                </a:effectLst>
              </a:rPr>
            </a:br>
            <a:r>
              <a:rPr lang="en-US" altLang="ko-KR" sz="3975" b="1" dirty="0" smtClean="0">
                <a:solidFill>
                  <a:schemeClr val="bg1"/>
                </a:solidFill>
                <a:effectLst>
                  <a:outerShdw blurRad="38100" dist="38100" dir="2700000" algn="tl">
                    <a:srgbClr val="000000">
                      <a:alpha val="43137"/>
                    </a:srgbClr>
                  </a:outerShdw>
                </a:effectLst>
              </a:rPr>
              <a:t>&amp;</a:t>
            </a:r>
            <a:br>
              <a:rPr lang="en-US" altLang="ko-KR" sz="3975" b="1" dirty="0" smtClean="0">
                <a:solidFill>
                  <a:schemeClr val="bg1"/>
                </a:solidFill>
                <a:effectLst>
                  <a:outerShdw blurRad="38100" dist="38100" dir="2700000" algn="tl">
                    <a:srgbClr val="000000">
                      <a:alpha val="43137"/>
                    </a:srgbClr>
                  </a:outerShdw>
                </a:effectLst>
              </a:rPr>
            </a:br>
            <a:r>
              <a:rPr lang="en-US" altLang="ko-KR" dirty="0" smtClean="0"/>
              <a:t/>
            </a:r>
            <a:br>
              <a:rPr lang="en-US" altLang="ko-KR" dirty="0" smtClean="0"/>
            </a:br>
            <a:r>
              <a:rPr lang="en-US" altLang="ko-KR" sz="4000" b="1" dirty="0" smtClean="0">
                <a:solidFill>
                  <a:schemeClr val="bg1"/>
                </a:solidFill>
                <a:effectLst>
                  <a:outerShdw blurRad="38100" dist="38100" dir="2700000" algn="tl">
                    <a:srgbClr val="000000">
                      <a:alpha val="43137"/>
                    </a:srgbClr>
                  </a:outerShdw>
                </a:effectLst>
              </a:rPr>
              <a:t>Q&amp;A</a:t>
            </a:r>
            <a:endParaRPr lang="ko-KR" altLang="en-US" sz="4000" b="1" dirty="0">
              <a:solidFill>
                <a:schemeClr val="bg1"/>
              </a:solidFill>
              <a:effectLst>
                <a:outerShdw blurRad="38100" dist="38100" dir="2700000" algn="tl">
                  <a:srgbClr val="000000">
                    <a:alpha val="43137"/>
                  </a:srgbClr>
                </a:outerShdw>
              </a:effectLst>
            </a:endParaRPr>
          </a:p>
        </p:txBody>
      </p:sp>
      <p:sp>
        <p:nvSpPr>
          <p:cNvPr id="2" name="바닥글 개체 틀 1"/>
          <p:cNvSpPr>
            <a:spLocks noGrp="1"/>
          </p:cNvSpPr>
          <p:nvPr>
            <p:ph type="ftr" sz="quarter" idx="11"/>
          </p:nvPr>
        </p:nvSpPr>
        <p:spPr/>
        <p: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한국가족기업경영연구소</a:t>
            </a:r>
            <a:r>
              <a:rPr kumimoji="0" lang="en-US" altLang="ko-KR"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(www.familybiz.or.kr)</a:t>
            </a:r>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9816758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사용자 지정 141">
      <a:dk1>
        <a:sysClr val="windowText" lastClr="000000"/>
      </a:dk1>
      <a:lt1>
        <a:sysClr val="window" lastClr="FFFFFF"/>
      </a:lt1>
      <a:dk2>
        <a:srgbClr val="176385"/>
      </a:dk2>
      <a:lt2>
        <a:srgbClr val="EEECE1"/>
      </a:lt2>
      <a:accent1>
        <a:srgbClr val="10BBD2"/>
      </a:accent1>
      <a:accent2>
        <a:srgbClr val="82B70D"/>
      </a:accent2>
      <a:accent3>
        <a:srgbClr val="8D94D7"/>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테마">
  <a:themeElements>
    <a:clrScheme name="사용자 지정 141">
      <a:dk1>
        <a:sysClr val="windowText" lastClr="000000"/>
      </a:dk1>
      <a:lt1>
        <a:sysClr val="window" lastClr="FFFFFF"/>
      </a:lt1>
      <a:dk2>
        <a:srgbClr val="176385"/>
      </a:dk2>
      <a:lt2>
        <a:srgbClr val="EEECE1"/>
      </a:lt2>
      <a:accent1>
        <a:srgbClr val="10BBD2"/>
      </a:accent1>
      <a:accent2>
        <a:srgbClr val="82B70D"/>
      </a:accent2>
      <a:accent3>
        <a:srgbClr val="8D94D7"/>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2118</TotalTime>
  <Words>2597</Words>
  <Application>Microsoft Office PowerPoint</Application>
  <PresentationFormat>화면 슬라이드 쇼(4:3)</PresentationFormat>
  <Paragraphs>352</Paragraphs>
  <Slides>20</Slides>
  <Notes>0</Notes>
  <HiddenSlides>0</HiddenSlides>
  <MMClips>0</MMClips>
  <ScaleCrop>false</ScaleCrop>
  <HeadingPairs>
    <vt:vector size="6" baseType="variant">
      <vt:variant>
        <vt:lpstr>사용한 글꼴</vt:lpstr>
      </vt:variant>
      <vt:variant>
        <vt:i4>9</vt:i4>
      </vt:variant>
      <vt:variant>
        <vt:lpstr>테마</vt:lpstr>
      </vt:variant>
      <vt:variant>
        <vt:i4>2</vt:i4>
      </vt:variant>
      <vt:variant>
        <vt:lpstr>슬라이드 제목</vt:lpstr>
      </vt:variant>
      <vt:variant>
        <vt:i4>20</vt:i4>
      </vt:variant>
    </vt:vector>
  </HeadingPairs>
  <TitlesOfParts>
    <vt:vector size="31" baseType="lpstr">
      <vt:lpstr>HY강B</vt:lpstr>
      <vt:lpstr>HY나무B</vt:lpstr>
      <vt:lpstr>HY울릉도M</vt:lpstr>
      <vt:lpstr>SimHei</vt:lpstr>
      <vt:lpstr>굴림</vt:lpstr>
      <vt:lpstr>굴림체</vt:lpstr>
      <vt:lpstr>맑은 고딕</vt:lpstr>
      <vt:lpstr>Arial</vt:lpstr>
      <vt:lpstr>Wingdings</vt:lpstr>
      <vt:lpstr>Office 테마</vt:lpstr>
      <vt:lpstr>1_Office 테마</vt:lpstr>
      <vt:lpstr>5장. 가족기업의 경영이론</vt:lpstr>
      <vt:lpstr>PowerPoint 프레젠테이션</vt:lpstr>
      <vt:lpstr>1. 가족기업 연구의 역사와 경영이론</vt:lpstr>
      <vt:lpstr>1. 가족기업 연구의 역사와 경영이론</vt:lpstr>
      <vt:lpstr>1. 가족기업 연구의 역사와 경영이론</vt:lpstr>
      <vt:lpstr>2. 대리인이론</vt:lpstr>
      <vt:lpstr>2. 대리인이론</vt:lpstr>
      <vt:lpstr>2. 대리인이론</vt:lpstr>
      <vt:lpstr>2. 대리인이론</vt:lpstr>
      <vt:lpstr>2. 대리인이론</vt:lpstr>
      <vt:lpstr>3. 집사이론</vt:lpstr>
      <vt:lpstr>3. 집사이론</vt:lpstr>
      <vt:lpstr>3. 집사이론</vt:lpstr>
      <vt:lpstr>4. 자원기준이론</vt:lpstr>
      <vt:lpstr>4. 자원기준이론</vt:lpstr>
      <vt:lpstr>4. 자원기준이론</vt:lpstr>
      <vt:lpstr>5. 사회정서적 가치(SEW)</vt:lpstr>
      <vt:lpstr>5. 사회정서적 가치(SEW)</vt:lpstr>
      <vt:lpstr>PowerPoint 프레젠테이션</vt:lpstr>
      <vt:lpstr>THANK  YOU!  &amp;  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권재욱</dc:creator>
  <cp:lastModifiedBy>Youngho Nam</cp:lastModifiedBy>
  <cp:revision>153</cp:revision>
  <cp:lastPrinted>2019-12-25T12:19:36Z</cp:lastPrinted>
  <dcterms:created xsi:type="dcterms:W3CDTF">2013-04-01T06:35:37Z</dcterms:created>
  <dcterms:modified xsi:type="dcterms:W3CDTF">2022-10-16T09:01:56Z</dcterms:modified>
</cp:coreProperties>
</file>