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  <p:sldMasterId id="2147483688" r:id="rId3"/>
  </p:sldMasterIdLst>
  <p:notesMasterIdLst>
    <p:notesMasterId r:id="rId28"/>
  </p:notesMasterIdLst>
  <p:sldIdLst>
    <p:sldId id="321" r:id="rId4"/>
    <p:sldId id="257" r:id="rId5"/>
    <p:sldId id="500" r:id="rId6"/>
    <p:sldId id="792" r:id="rId7"/>
    <p:sldId id="793" r:id="rId8"/>
    <p:sldId id="794" r:id="rId9"/>
    <p:sldId id="795" r:id="rId10"/>
    <p:sldId id="796" r:id="rId11"/>
    <p:sldId id="814" r:id="rId12"/>
    <p:sldId id="798" r:id="rId13"/>
    <p:sldId id="799" r:id="rId14"/>
    <p:sldId id="800" r:id="rId15"/>
    <p:sldId id="801" r:id="rId16"/>
    <p:sldId id="802" r:id="rId17"/>
    <p:sldId id="803" r:id="rId18"/>
    <p:sldId id="804" r:id="rId19"/>
    <p:sldId id="805" r:id="rId20"/>
    <p:sldId id="806" r:id="rId21"/>
    <p:sldId id="807" r:id="rId22"/>
    <p:sldId id="808" r:id="rId23"/>
    <p:sldId id="809" r:id="rId24"/>
    <p:sldId id="810" r:id="rId25"/>
    <p:sldId id="522" r:id="rId26"/>
    <p:sldId id="553" r:id="rId27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FFFF"/>
    <a:srgbClr val="8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18" autoAdjust="0"/>
    <p:restoredTop sz="83935" autoAdjust="0"/>
  </p:normalViewPr>
  <p:slideViewPr>
    <p:cSldViewPr>
      <p:cViewPr varScale="1">
        <p:scale>
          <a:sx n="90" d="100"/>
          <a:sy n="90" d="100"/>
        </p:scale>
        <p:origin x="61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BB49E-9700-4D65-A110-F106A9DBC801}" type="datetimeFigureOut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8D12D-20AA-45BA-B03B-0D67958AE0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636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8829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733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3258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2196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571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40963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30723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54D60F0B-7BFE-4FD1-A589-497DA7F57A4F}" type="slidenum">
              <a:rPr kumimoji="0" altLang="ko-KR" sz="1800" b="0" i="0" u="none" strike="noStrike" kern="1200" cap="none" spc="0" normalizeH="0" baseline="0" noProof="1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맑은 고딕" panose="020B0503020000020004" pitchFamily="50" charset="-127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9</a:t>
            </a:fld>
            <a:endParaRPr kumimoji="0" lang="ko-KR" altLang="ko-KR" sz="1800" b="0" i="0" u="none" strike="noStrike" kern="1200" cap="none" spc="0" normalizeH="0" baseline="0" noProof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4890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40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4449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2333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67113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62107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84168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68420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13955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82839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2970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7854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0189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8929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12D9-EAC7-4629-B8F9-0F913AB62E95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71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2A3-2481-4359-8D55-F8CAB8439EB7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D705-F9F3-45B4-91F2-8E7257E48674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CC2E-CA37-4410-B152-A5F1777E49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3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7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BBD23-E92E-4B22-A2F4-2549E481E3A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0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6C52-0D54-4C2C-98BB-16FE86A3BE4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3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KSO_CT2"/>
          <p:cNvSpPr>
            <a:spLocks noGrp="1"/>
          </p:cNvSpPr>
          <p:nvPr>
            <p:ph type="subTitle" idx="1"/>
          </p:nvPr>
        </p:nvSpPr>
        <p:spPr>
          <a:xfrm>
            <a:off x="1299532" y="2953500"/>
            <a:ext cx="6468209" cy="46721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noProof="1" smtClean="0"/>
              <a:t>마스터 부제목 스타일 편집</a:t>
            </a:r>
            <a:endParaRPr lang="zh-CN" altLang="en-US" noProof="1" smtClean="0"/>
          </a:p>
        </p:txBody>
      </p:sp>
      <p:sp>
        <p:nvSpPr>
          <p:cNvPr id="7" name="KSO_CT1"/>
          <p:cNvSpPr>
            <a:spLocks noGrp="1"/>
          </p:cNvSpPr>
          <p:nvPr>
            <p:ph type="title"/>
          </p:nvPr>
        </p:nvSpPr>
        <p:spPr>
          <a:xfrm>
            <a:off x="1299532" y="1118774"/>
            <a:ext cx="6468514" cy="1720077"/>
          </a:xfrm>
        </p:spPr>
        <p:txBody>
          <a:bodyPr>
            <a:normAutofit/>
          </a:bodyPr>
          <a:lstStyle>
            <a:lvl1pPr algn="ctr">
              <a:defRPr sz="4200" baseline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  <a:ea typeface="+mj-ea"/>
              </a:defRPr>
            </a:lvl1pPr>
          </a:lstStyle>
          <a:p>
            <a:r>
              <a:rPr lang="ko-KR" altLang="en-US" noProof="1" smtClean="0"/>
              <a:t>마스터 제목 스타일 편집</a:t>
            </a:r>
            <a:endParaRPr lang="zh-CN" altLang="en-US" noProof="1"/>
          </a:p>
        </p:txBody>
      </p:sp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cs typeface="+mn-cs"/>
            </a:endParaRPr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929292"/>
                </a:solidFill>
                <a:ea typeface="SimHei" panose="02010609060101010101" pitchFamily="49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93D61565-687A-4058-AE4E-BB4A9586BB8C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SimHei" panose="02010609060101010101" pitchFamily="49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2807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579600" y="223200"/>
            <a:ext cx="7984800" cy="522000"/>
          </a:xfrm>
        </p:spPr>
        <p:txBody>
          <a:bodyPr anchor="t">
            <a:normAutofit/>
          </a:bodyPr>
          <a:lstStyle>
            <a:lvl1pPr algn="ctr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579600" y="943199"/>
            <a:ext cx="7984800" cy="5212273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</a:defRPr>
            </a:lvl1pPr>
            <a:lvl2pPr marL="575945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lnSpc>
                <a:spcPct val="130000"/>
              </a:lnSpc>
              <a:buFontTx/>
              <a:buNone/>
              <a:defRPr sz="1800"/>
            </a:lvl3pPr>
            <a:lvl4pPr marL="1371600" indent="0">
              <a:lnSpc>
                <a:spcPct val="130000"/>
              </a:lnSpc>
              <a:buFontTx/>
              <a:buNone/>
              <a:defRPr sz="1800"/>
            </a:lvl4pPr>
            <a:lvl5pPr marL="1828800" indent="0">
              <a:lnSpc>
                <a:spcPct val="130000"/>
              </a:lnSpc>
              <a:buFontTx/>
              <a:buNone/>
              <a:defRPr sz="18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929292"/>
                </a:solidFill>
                <a:ea typeface="SimHei" panose="02010609060101010101" pitchFamily="49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FC908C5D-B553-4DC5-AA9B-FFF41E7285BF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SimHei" panose="02010609060101010101" pitchFamily="49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6070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9"/>
          <p:cNvSpPr>
            <a:spLocks noChangeArrowheads="1"/>
          </p:cNvSpPr>
          <p:nvPr/>
        </p:nvSpPr>
        <p:spPr bwMode="auto">
          <a:xfrm>
            <a:off x="1706563" y="4194175"/>
            <a:ext cx="720725" cy="750888"/>
          </a:xfrm>
          <a:custGeom>
            <a:avLst/>
            <a:gdLst>
              <a:gd name="T0" fmla="*/ 0 w 952500"/>
              <a:gd name="T1" fmla="*/ 0 h 1054100"/>
              <a:gd name="T2" fmla="*/ 381000 w 952500"/>
              <a:gd name="T3" fmla="*/ 1054100 h 1054100"/>
              <a:gd name="T4" fmla="*/ 952500 w 952500"/>
              <a:gd name="T5" fmla="*/ 889000 h 1054100"/>
              <a:gd name="T6" fmla="*/ 0 w 952500"/>
              <a:gd name="T7" fmla="*/ 0 h 1054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52500" h="1054100">
                <a:moveTo>
                  <a:pt x="0" y="0"/>
                </a:moveTo>
                <a:lnTo>
                  <a:pt x="381000" y="1054100"/>
                </a:lnTo>
                <a:lnTo>
                  <a:pt x="952500" y="889000"/>
                </a:lnTo>
                <a:lnTo>
                  <a:pt x="0" y="0"/>
                </a:lnTo>
                <a:close/>
              </a:path>
            </a:pathLst>
          </a:custGeom>
          <a:solidFill>
            <a:srgbClr val="2397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5" name="任意多边形 10"/>
          <p:cNvSpPr>
            <a:spLocks noChangeArrowheads="1"/>
          </p:cNvSpPr>
          <p:nvPr/>
        </p:nvSpPr>
        <p:spPr bwMode="auto">
          <a:xfrm>
            <a:off x="1670050" y="1901825"/>
            <a:ext cx="5397500" cy="2908300"/>
          </a:xfrm>
          <a:custGeom>
            <a:avLst/>
            <a:gdLst>
              <a:gd name="T0" fmla="*/ 0 w 5397138"/>
              <a:gd name="T1" fmla="*/ 0 h 2908300"/>
              <a:gd name="T2" fmla="*/ 5397138 w 5397138"/>
              <a:gd name="T3" fmla="*/ 540657 h 2908300"/>
              <a:gd name="T4" fmla="*/ 4851400 w 5397138"/>
              <a:gd name="T5" fmla="*/ 2654300 h 2908300"/>
              <a:gd name="T6" fmla="*/ 838200 w 5397138"/>
              <a:gd name="T7" fmla="*/ 2908300 h 2908300"/>
              <a:gd name="T8" fmla="*/ 0 w 5397138"/>
              <a:gd name="T9" fmla="*/ 0 h 2908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97138" h="2908300">
                <a:moveTo>
                  <a:pt x="0" y="0"/>
                </a:moveTo>
                <a:lnTo>
                  <a:pt x="5397138" y="540657"/>
                </a:lnTo>
                <a:lnTo>
                  <a:pt x="4851400" y="2654300"/>
                </a:lnTo>
                <a:lnTo>
                  <a:pt x="838200" y="2908300"/>
                </a:lnTo>
                <a:lnTo>
                  <a:pt x="0" y="0"/>
                </a:lnTo>
                <a:close/>
              </a:path>
            </a:pathLst>
          </a:custGeom>
          <a:solidFill>
            <a:srgbClr val="AEE8EE">
              <a:alpha val="760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6" name="任意多边形 11"/>
          <p:cNvSpPr>
            <a:spLocks noChangeArrowheads="1"/>
          </p:cNvSpPr>
          <p:nvPr/>
        </p:nvSpPr>
        <p:spPr bwMode="auto">
          <a:xfrm>
            <a:off x="2146300" y="1812925"/>
            <a:ext cx="5202238" cy="2806700"/>
          </a:xfrm>
          <a:custGeom>
            <a:avLst/>
            <a:gdLst>
              <a:gd name="T0" fmla="*/ 0 w 5202646"/>
              <a:gd name="T1" fmla="*/ 621938 h 2806338"/>
              <a:gd name="T2" fmla="*/ 5202646 w 5202646"/>
              <a:gd name="T3" fmla="*/ 0 h 2806338"/>
              <a:gd name="T4" fmla="*/ 4102100 w 5202646"/>
              <a:gd name="T5" fmla="*/ 2692038 h 2806338"/>
              <a:gd name="T6" fmla="*/ 368300 w 5202646"/>
              <a:gd name="T7" fmla="*/ 2806338 h 2806338"/>
              <a:gd name="T8" fmla="*/ 0 w 5202646"/>
              <a:gd name="T9" fmla="*/ 621938 h 2806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02646" h="2806338">
                <a:moveTo>
                  <a:pt x="0" y="621938"/>
                </a:moveTo>
                <a:lnTo>
                  <a:pt x="5202646" y="0"/>
                </a:lnTo>
                <a:lnTo>
                  <a:pt x="4102100" y="2692038"/>
                </a:lnTo>
                <a:lnTo>
                  <a:pt x="368300" y="2806338"/>
                </a:lnTo>
                <a:lnTo>
                  <a:pt x="0" y="621938"/>
                </a:lnTo>
                <a:close/>
              </a:path>
            </a:pathLst>
          </a:custGeom>
          <a:solidFill>
            <a:schemeClr val="accent1">
              <a:alpha val="760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7" name="任意多边形 12"/>
          <p:cNvSpPr>
            <a:spLocks noChangeArrowheads="1"/>
          </p:cNvSpPr>
          <p:nvPr/>
        </p:nvSpPr>
        <p:spPr bwMode="auto">
          <a:xfrm>
            <a:off x="6873875" y="4010025"/>
            <a:ext cx="442913" cy="558800"/>
          </a:xfrm>
          <a:custGeom>
            <a:avLst/>
            <a:gdLst>
              <a:gd name="T0" fmla="*/ 0 w 292100"/>
              <a:gd name="T1" fmla="*/ 12700 h 368300"/>
              <a:gd name="T2" fmla="*/ 292100 w 292100"/>
              <a:gd name="T3" fmla="*/ 0 h 368300"/>
              <a:gd name="T4" fmla="*/ 76200 w 292100"/>
              <a:gd name="T5" fmla="*/ 368300 h 368300"/>
              <a:gd name="T6" fmla="*/ 0 w 292100"/>
              <a:gd name="T7" fmla="*/ 12700 h 368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100" h="368300">
                <a:moveTo>
                  <a:pt x="0" y="12700"/>
                </a:moveTo>
                <a:lnTo>
                  <a:pt x="292100" y="0"/>
                </a:lnTo>
                <a:lnTo>
                  <a:pt x="76200" y="368300"/>
                </a:lnTo>
                <a:lnTo>
                  <a:pt x="0" y="12700"/>
                </a:lnTo>
                <a:close/>
              </a:path>
            </a:pathLst>
          </a:custGeom>
          <a:solidFill>
            <a:srgbClr val="2397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8" name="任意多边形 13"/>
          <p:cNvSpPr/>
          <p:nvPr/>
        </p:nvSpPr>
        <p:spPr bwMode="auto">
          <a:xfrm>
            <a:off x="6153150" y="4670425"/>
            <a:ext cx="809625" cy="285750"/>
          </a:xfrm>
          <a:custGeom>
            <a:avLst/>
            <a:gdLst>
              <a:gd name="T0" fmla="*/ 0 w 647700"/>
              <a:gd name="T1" fmla="*/ 79375 h 228600"/>
              <a:gd name="T2" fmla="*/ 1012031 w 647700"/>
              <a:gd name="T3" fmla="*/ 0 h 228600"/>
              <a:gd name="T4" fmla="*/ 99219 w 647700"/>
              <a:gd name="T5" fmla="*/ 357188 h 228600"/>
              <a:gd name="T6" fmla="*/ 0 w 647700"/>
              <a:gd name="T7" fmla="*/ 79375 h 228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47700" h="228600">
                <a:moveTo>
                  <a:pt x="0" y="50800"/>
                </a:moveTo>
                <a:lnTo>
                  <a:pt x="647700" y="0"/>
                </a:lnTo>
                <a:lnTo>
                  <a:pt x="63500" y="228600"/>
                </a:lnTo>
                <a:lnTo>
                  <a:pt x="0" y="508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anchor="ctr">
            <a:normAutofit fontScale="85000" lnSpcReduction="20000"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cxnSp>
        <p:nvCxnSpPr>
          <p:cNvPr id="9" name="直接连接符 18"/>
          <p:cNvCxnSpPr/>
          <p:nvPr/>
        </p:nvCxnSpPr>
        <p:spPr>
          <a:xfrm>
            <a:off x="2643188" y="2936875"/>
            <a:ext cx="38623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20"/>
          <p:cNvCxnSpPr/>
          <p:nvPr/>
        </p:nvCxnSpPr>
        <p:spPr>
          <a:xfrm>
            <a:off x="2643188" y="3355975"/>
            <a:ext cx="38623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KSO_ST1"/>
          <p:cNvSpPr>
            <a:spLocks noGrp="1"/>
          </p:cNvSpPr>
          <p:nvPr>
            <p:ph type="title"/>
          </p:nvPr>
        </p:nvSpPr>
        <p:spPr>
          <a:xfrm>
            <a:off x="2642400" y="2995200"/>
            <a:ext cx="3862800" cy="360000"/>
          </a:xfrm>
          <a:noFill/>
          <a:ln>
            <a:noFill/>
            <a:bevel/>
          </a:ln>
        </p:spPr>
        <p:txBody>
          <a:bodyPr lIns="0" tIns="72000" rIns="0" bIns="36000" anchor="ctr">
            <a:normAutofit/>
          </a:bodyPr>
          <a:lstStyle>
            <a:lvl1pPr algn="ctr">
              <a:defRPr sz="1800" b="0">
                <a:solidFill>
                  <a:schemeClr val="bg1"/>
                </a:solidFill>
                <a:effectLst/>
              </a:defRPr>
            </a:lvl1pPr>
          </a:lstStyle>
          <a:p>
            <a:r>
              <a:rPr lang="ko-KR" altLang="en-US" noProof="1" smtClean="0"/>
              <a:t>마스터 제목 스타일 편집</a:t>
            </a:r>
            <a:endParaRPr lang="en-US" noProof="1"/>
          </a:p>
        </p:txBody>
      </p:sp>
      <p:sp>
        <p:nvSpPr>
          <p:cNvPr id="3" name="KSO_ST2"/>
          <p:cNvSpPr>
            <a:spLocks noGrp="1"/>
          </p:cNvSpPr>
          <p:nvPr>
            <p:ph type="body" idx="1"/>
          </p:nvPr>
        </p:nvSpPr>
        <p:spPr>
          <a:xfrm>
            <a:off x="2804400" y="3582000"/>
            <a:ext cx="3538800" cy="428400"/>
          </a:xfrm>
          <a:prstGeom prst="rect">
            <a:avLst/>
          </a:prstGeom>
          <a:noFill/>
        </p:spPr>
        <p:txBody>
          <a:bodyPr lIns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noProof="1" smtClean="0"/>
              <a:t>마스터 텍스트 스타일을 편집합니다</a:t>
            </a: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cs typeface="+mn-cs"/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929292"/>
                </a:solidFill>
                <a:ea typeface="SimHei" panose="02010609060101010101" pitchFamily="49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315F826-215C-42E4-BE3A-F1725B8C0F4E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SimHei" panose="02010609060101010101" pitchFamily="49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85555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419098" y="223200"/>
            <a:ext cx="7984800" cy="522000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579600" y="943200"/>
            <a:ext cx="7984800" cy="2350800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</a:defRPr>
            </a:lvl1pPr>
            <a:lvl2pPr marL="467995" indent="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Tx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lnSpc>
                <a:spcPct val="130000"/>
              </a:lnSpc>
              <a:buFontTx/>
              <a:buNone/>
              <a:defRPr/>
            </a:lvl3pPr>
            <a:lvl4pPr marL="1371600" indent="0">
              <a:lnSpc>
                <a:spcPct val="130000"/>
              </a:lnSpc>
              <a:buFontTx/>
              <a:buNone/>
              <a:defRPr/>
            </a:lvl4pPr>
            <a:lvl5pPr marL="1828800" indent="0">
              <a:lnSpc>
                <a:spcPct val="130000"/>
              </a:lnSpc>
              <a:buFontTx/>
              <a:buNone/>
              <a:defRPr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579600" y="3672000"/>
            <a:ext cx="7984800" cy="2350800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</a:defRPr>
            </a:lvl1pPr>
            <a:lvl2pPr marL="467995" indent="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Tx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lnSpc>
                <a:spcPct val="130000"/>
              </a:lnSpc>
              <a:buFontTx/>
              <a:buNone/>
              <a:defRPr/>
            </a:lvl3pPr>
            <a:lvl4pPr marL="1371600" indent="0">
              <a:lnSpc>
                <a:spcPct val="130000"/>
              </a:lnSpc>
              <a:buFontTx/>
              <a:buNone/>
              <a:defRPr/>
            </a:lvl4pPr>
            <a:lvl5pPr marL="1828800" indent="0">
              <a:lnSpc>
                <a:spcPct val="130000"/>
              </a:lnSpc>
              <a:buFontTx/>
              <a:buNone/>
              <a:defRPr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cs typeface="+mn-cs"/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929292"/>
                </a:solidFill>
                <a:ea typeface="SimHei" panose="02010609060101010101" pitchFamily="49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87F115B9-0550-445A-9F46-DA2273636511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SimHei" panose="02010609060101010101" pitchFamily="49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5564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727199" y="118532"/>
            <a:ext cx="6984076" cy="717022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76" y="1376362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824576" y="2200274"/>
            <a:ext cx="3868340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884" y="1376362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4823884" y="2200274"/>
            <a:ext cx="3887391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929292"/>
                </a:solidFill>
                <a:ea typeface="SimHei" panose="02010609060101010101" pitchFamily="49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830F8E27-E2EE-439F-A9FF-3E1E2268099E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SimHei" panose="02010609060101010101" pitchFamily="49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06658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5"/>
          <p:cNvCxnSpPr/>
          <p:nvPr/>
        </p:nvCxnSpPr>
        <p:spPr>
          <a:xfrm flipH="1">
            <a:off x="0" y="2559050"/>
            <a:ext cx="3098800" cy="21844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6"/>
          <p:cNvCxnSpPr/>
          <p:nvPr/>
        </p:nvCxnSpPr>
        <p:spPr>
          <a:xfrm flipV="1">
            <a:off x="5981700" y="2133600"/>
            <a:ext cx="3143250" cy="2208213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任意多边形 7"/>
          <p:cNvSpPr/>
          <p:nvPr/>
        </p:nvSpPr>
        <p:spPr>
          <a:xfrm rot="3430120">
            <a:off x="4283869" y="-1585118"/>
            <a:ext cx="336550" cy="6303962"/>
          </a:xfrm>
          <a:custGeom>
            <a:avLst/>
            <a:gdLst>
              <a:gd name="connsiteX0" fmla="*/ 0 w 328131"/>
              <a:gd name="connsiteY0" fmla="*/ 508549 h 4872799"/>
              <a:gd name="connsiteX1" fmla="*/ 328131 w 328131"/>
              <a:gd name="connsiteY1" fmla="*/ 0 h 4872799"/>
              <a:gd name="connsiteX2" fmla="*/ 328131 w 328131"/>
              <a:gd name="connsiteY2" fmla="*/ 4872799 h 4872799"/>
              <a:gd name="connsiteX3" fmla="*/ 0 w 328131"/>
              <a:gd name="connsiteY3" fmla="*/ 4661079 h 4872799"/>
              <a:gd name="connsiteX0-1" fmla="*/ 0 w 337331"/>
              <a:gd name="connsiteY0-2" fmla="*/ 407823 h 4872799"/>
              <a:gd name="connsiteX1-3" fmla="*/ 337331 w 337331"/>
              <a:gd name="connsiteY1-4" fmla="*/ 0 h 4872799"/>
              <a:gd name="connsiteX2-5" fmla="*/ 337331 w 337331"/>
              <a:gd name="connsiteY2-6" fmla="*/ 4872799 h 4872799"/>
              <a:gd name="connsiteX3-7" fmla="*/ 9200 w 337331"/>
              <a:gd name="connsiteY3-8" fmla="*/ 4661079 h 4872799"/>
              <a:gd name="connsiteX4" fmla="*/ 0 w 337331"/>
              <a:gd name="connsiteY4" fmla="*/ 407823 h 48727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" y="connsiteY4"/>
              </a:cxn>
            </a:cxnLst>
            <a:rect l="l" t="t" r="r" b="b"/>
            <a:pathLst>
              <a:path w="337331" h="4872799">
                <a:moveTo>
                  <a:pt x="0" y="407823"/>
                </a:moveTo>
                <a:lnTo>
                  <a:pt x="337331" y="0"/>
                </a:lnTo>
                <a:lnTo>
                  <a:pt x="337331" y="4872799"/>
                </a:lnTo>
                <a:lnTo>
                  <a:pt x="9200" y="4661079"/>
                </a:lnTo>
                <a:cubicBezTo>
                  <a:pt x="9200" y="3276902"/>
                  <a:pt x="0" y="1792000"/>
                  <a:pt x="0" y="4078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</p:txBody>
      </p:sp>
      <p:sp>
        <p:nvSpPr>
          <p:cNvPr id="7" name="任意多边形 8"/>
          <p:cNvSpPr/>
          <p:nvPr/>
        </p:nvSpPr>
        <p:spPr>
          <a:xfrm rot="3430120" flipH="1" flipV="1">
            <a:off x="6078538" y="2155825"/>
            <a:ext cx="217488" cy="4160837"/>
          </a:xfrm>
          <a:custGeom>
            <a:avLst/>
            <a:gdLst>
              <a:gd name="connsiteX0" fmla="*/ 0 w 328131"/>
              <a:gd name="connsiteY0" fmla="*/ 508549 h 4872799"/>
              <a:gd name="connsiteX1" fmla="*/ 328131 w 328131"/>
              <a:gd name="connsiteY1" fmla="*/ 0 h 4872799"/>
              <a:gd name="connsiteX2" fmla="*/ 328131 w 328131"/>
              <a:gd name="connsiteY2" fmla="*/ 4872799 h 4872799"/>
              <a:gd name="connsiteX3" fmla="*/ 0 w 328131"/>
              <a:gd name="connsiteY3" fmla="*/ 4661079 h 4872799"/>
              <a:gd name="connsiteX0-1" fmla="*/ 0 w 359283"/>
              <a:gd name="connsiteY0-2" fmla="*/ 406295 h 4872799"/>
              <a:gd name="connsiteX1-3" fmla="*/ 359283 w 359283"/>
              <a:gd name="connsiteY1-4" fmla="*/ 0 h 4872799"/>
              <a:gd name="connsiteX2-5" fmla="*/ 359283 w 359283"/>
              <a:gd name="connsiteY2-6" fmla="*/ 4872799 h 4872799"/>
              <a:gd name="connsiteX3-7" fmla="*/ 31152 w 359283"/>
              <a:gd name="connsiteY3-8" fmla="*/ 4661079 h 4872799"/>
              <a:gd name="connsiteX4" fmla="*/ 0 w 359283"/>
              <a:gd name="connsiteY4" fmla="*/ 406295 h 48727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" y="connsiteY4"/>
              </a:cxn>
            </a:cxnLst>
            <a:rect l="l" t="t" r="r" b="b"/>
            <a:pathLst>
              <a:path w="359283" h="4872799">
                <a:moveTo>
                  <a:pt x="0" y="406295"/>
                </a:moveTo>
                <a:lnTo>
                  <a:pt x="359283" y="0"/>
                </a:lnTo>
                <a:lnTo>
                  <a:pt x="359283" y="4872799"/>
                </a:lnTo>
                <a:lnTo>
                  <a:pt x="31152" y="4661079"/>
                </a:lnTo>
                <a:cubicBezTo>
                  <a:pt x="31152" y="3276902"/>
                  <a:pt x="0" y="1790472"/>
                  <a:pt x="0" y="4062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 rot="19611986">
            <a:off x="2638574" y="1530938"/>
            <a:ext cx="4652461" cy="850138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ko-KR" altLang="en-US" noProof="1" smtClean="0"/>
              <a:t>마스터 제목 스타일 편집</a:t>
            </a:r>
            <a:endParaRPr lang="zh-CN" altLang="en-US" noProof="1"/>
          </a:p>
        </p:txBody>
      </p:sp>
      <p:sp>
        <p:nvSpPr>
          <p:cNvPr id="11" name="内容占位符 10"/>
          <p:cNvSpPr>
            <a:spLocks noGrp="1"/>
          </p:cNvSpPr>
          <p:nvPr>
            <p:ph sz="quarter" idx="13"/>
          </p:nvPr>
        </p:nvSpPr>
        <p:spPr>
          <a:xfrm rot="19650102">
            <a:off x="3991246" y="3104869"/>
            <a:ext cx="3440447" cy="11729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ko-KR" altLang="en-US" noProof="1" smtClean="0"/>
              <a:t>마스터 텍스트 스타일을 편집합니다</a:t>
            </a:r>
          </a:p>
        </p:txBody>
      </p:sp>
      <p:sp>
        <p:nvSpPr>
          <p:cNvPr id="8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cs typeface="+mn-cs"/>
            </a:endParaRPr>
          </a:p>
        </p:txBody>
      </p:sp>
      <p:sp>
        <p:nvSpPr>
          <p:cNvPr id="9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929292"/>
                </a:solidFill>
                <a:ea typeface="SimHei" panose="02010609060101010101" pitchFamily="49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A30F3CB1-9C96-41D9-B6BB-A904A2BB7A8E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SimHei" panose="02010609060101010101" pitchFamily="49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52506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cs typeface="+mn-cs"/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929292"/>
                </a:solidFill>
                <a:ea typeface="SimHei" panose="02010609060101010101" pitchFamily="49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01210E49-B78B-4B88-B00C-4D13CAED58EA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SimHei" panose="02010609060101010101" pitchFamily="49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35638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cs typeface="+mn-cs"/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929292"/>
                </a:solidFill>
                <a:ea typeface="SimHei" panose="02010609060101010101" pitchFamily="49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4E2F82BE-92F8-4B39-9325-4FC381BC31E8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SimHei" panose="02010609060101010101" pitchFamily="49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27138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7628467" y="365125"/>
            <a:ext cx="886883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1585381" y="365125"/>
            <a:ext cx="5949952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929292"/>
                </a:solidFill>
                <a:ea typeface="SimHei" panose="02010609060101010101" pitchFamily="49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EE9772FB-8E3A-4961-963C-5BC01B513E28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SimHei" panose="02010609060101010101" pitchFamily="49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8732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7"/>
          <p:cNvSpPr>
            <a:spLocks noGrp="1"/>
          </p:cNvSpPr>
          <p:nvPr>
            <p:ph sz="quarter" idx="13"/>
          </p:nvPr>
        </p:nvSpPr>
        <p:spPr>
          <a:xfrm>
            <a:off x="628650" y="571502"/>
            <a:ext cx="7886701" cy="564991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929292"/>
                </a:solidFill>
                <a:ea typeface="SimHei" panose="02010609060101010101" pitchFamily="49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76710CAB-9578-4D3A-B405-7066C55AC632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SimHei" panose="02010609060101010101" pitchFamily="49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7297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DBCEA-8E5D-404D-A102-09DC4C3304BD}" type="datetime1">
              <a:rPr lang="ko-KR" altLang="en-US" smtClean="0"/>
              <a:t>2022-10-16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smtClean="0"/>
              <a:t>한국가족기업경영연구소</a:t>
            </a:r>
            <a:r>
              <a:rPr lang="en-US" altLang="ko-KR" smtClean="0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0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80" r:id="rId4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0A7B3-6951-4F4E-B610-9A836CBDCA9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2022-10-16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34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KSO_BT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19100" y="161925"/>
            <a:ext cx="8291513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en-US" smtClean="0"/>
          </a:p>
        </p:txBody>
      </p:sp>
      <p:sp>
        <p:nvSpPr>
          <p:cNvPr id="1028" name="KSO_BC1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19100" y="1069975"/>
            <a:ext cx="8291513" cy="514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eaLnBrk="1" hangingPunct="1">
              <a:buFont typeface="Arial" panose="020B0604020202020204" pitchFamily="34" charset="0"/>
              <a:buNone/>
              <a:defRPr sz="1200" noProof="1">
                <a:solidFill>
                  <a:srgbClr val="929292"/>
                </a:solidFill>
                <a:ea typeface="SimHei" panose="02010609060101010101" pitchFamily="49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eaLnBrk="1" hangingPunct="1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  <a:cs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E63C6C74-8DA5-4B77-B3BE-9B4F3E6BAA26}" type="slidenum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41686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rgbClr val="17656D"/>
          </a:solidFill>
          <a:latin typeface="+mj-lt"/>
          <a:ea typeface="SimHei" panose="02010609060101010101" pitchFamily="49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anose="020B0604020202020204" pitchFamily="34" charset="0"/>
          <a:ea typeface="SimHei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anose="020B0604020202020204" pitchFamily="34" charset="0"/>
          <a:ea typeface="SimHei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anose="020B0604020202020204" pitchFamily="34" charset="0"/>
          <a:ea typeface="SimHei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anose="020B0604020202020204" pitchFamily="34" charset="0"/>
          <a:ea typeface="SimHei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anose="020B0604020202020204" pitchFamily="34" charset="0"/>
          <a:ea typeface="SimHei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anose="020B0604020202020204" pitchFamily="34" charset="0"/>
          <a:ea typeface="SimHei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anose="020B0604020202020204" pitchFamily="34" charset="0"/>
          <a:ea typeface="SimHei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anose="020B0604020202020204" pitchFamily="34" charset="0"/>
          <a:ea typeface="SimHei" panose="02010609060101010101" pitchFamily="49" charset="-122"/>
        </a:defRPr>
      </a:lvl9pPr>
    </p:titleStyle>
    <p:bodyStyle>
      <a:lvl1pPr marL="357188" indent="-357188" algn="just" rtl="0" eaLnBrk="0" fontAlgn="base" hangingPunct="0">
        <a:lnSpc>
          <a:spcPct val="130000"/>
        </a:lnSpc>
        <a:spcBef>
          <a:spcPts val="18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"/>
        <a:defRPr sz="2400" kern="1200">
          <a:solidFill>
            <a:srgbClr val="2397A3"/>
          </a:solidFill>
          <a:latin typeface="+mn-lt"/>
          <a:ea typeface="SimHei" panose="02010609060101010101" pitchFamily="49" charset="-122"/>
          <a:cs typeface="+mn-cs"/>
        </a:defRPr>
      </a:lvl1pPr>
      <a:lvl2pPr marL="576263" indent="-230188" algn="just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Clr>
          <a:srgbClr val="202020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SimHei" panose="02010609060101010101" pitchFamily="49" charset="-122"/>
          <a:cs typeface="+mn-cs"/>
        </a:defRPr>
      </a:lvl2pPr>
      <a:lvl3pPr marL="1143000" indent="-228600" algn="l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SimHei" panose="02010609060101010101" pitchFamily="49" charset="-122"/>
          <a:cs typeface="+mn-cs"/>
        </a:defRPr>
      </a:lvl3pPr>
      <a:lvl4pPr marL="1600200" indent="-228600" algn="l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SimHei" panose="02010609060101010101" pitchFamily="49" charset="-122"/>
          <a:cs typeface="+mn-cs"/>
        </a:defRPr>
      </a:lvl4pPr>
      <a:lvl5pPr marL="2057400" indent="-228600" algn="l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SimHei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899592" y="980728"/>
            <a:ext cx="7479481" cy="1697086"/>
          </a:xfrm>
        </p:spPr>
        <p:txBody>
          <a:bodyPr anchor="ctr">
            <a:normAutofit/>
          </a:bodyPr>
          <a:lstStyle/>
          <a:p>
            <a:r>
              <a:rPr lang="en-US" altLang="ko-KR" sz="3200" b="1" dirty="0" smtClean="0"/>
              <a:t>12</a:t>
            </a:r>
            <a:r>
              <a:rPr lang="ko-KR" altLang="en-US" sz="3200" b="1" dirty="0" smtClean="0"/>
              <a:t>장</a:t>
            </a:r>
            <a:r>
              <a:rPr lang="en-US" altLang="ko-KR" sz="3200" b="1" dirty="0"/>
              <a:t>. </a:t>
            </a:r>
            <a:r>
              <a:rPr lang="ko-KR" altLang="en-US" sz="3200" b="1" dirty="0" smtClean="0"/>
              <a:t>가족기업의 지속가능경영과 미래</a:t>
            </a:r>
            <a:endParaRPr lang="ko-KR" altLang="en-US" sz="3200" b="1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제목 42"/>
          <p:cNvSpPr txBox="1">
            <a:spLocks/>
          </p:cNvSpPr>
          <p:nvPr/>
        </p:nvSpPr>
        <p:spPr>
          <a:xfrm>
            <a:off x="344340" y="669736"/>
            <a:ext cx="7872950" cy="82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3500" b="1" kern="10" spc="-9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3500" b="1" kern="10" spc="-9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970648" y="3071854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1017300" y="4021651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970648" y="229609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모서리가 둥근 직사각형 172"/>
          <p:cNvSpPr/>
          <p:nvPr/>
        </p:nvSpPr>
        <p:spPr>
          <a:xfrm>
            <a:off x="1246251" y="2954107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모서리가 둥근 직사각형 172"/>
          <p:cNvSpPr/>
          <p:nvPr/>
        </p:nvSpPr>
        <p:spPr>
          <a:xfrm>
            <a:off x="959122" y="3815534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Text Box 2"/>
          <p:cNvSpPr txBox="1">
            <a:spLocks noChangeArrowheads="1"/>
          </p:cNvSpPr>
          <p:nvPr/>
        </p:nvSpPr>
        <p:spPr bwMode="auto">
          <a:xfrm>
            <a:off x="1246251" y="307561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02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897433" y="3096702"/>
            <a:ext cx="58243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가족기업의 지속가능경영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9" name="Text Box 2"/>
          <p:cNvSpPr txBox="1">
            <a:spLocks noChangeArrowheads="1"/>
          </p:cNvSpPr>
          <p:nvPr/>
        </p:nvSpPr>
        <p:spPr bwMode="auto">
          <a:xfrm>
            <a:off x="1268045" y="4021651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03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1904211" y="4011868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Arial" charset="0"/>
              </a:rPr>
              <a:t>가족기업의 미래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982615" y="2144613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 </a:t>
            </a:r>
            <a:r>
              <a:rPr lang="en-US" altLang="ko-KR" sz="2000" dirty="0" smtClean="0"/>
              <a:t>        </a:t>
            </a:r>
            <a:r>
              <a:rPr lang="ko-KR" altLang="en-US" sz="2000" b="1" dirty="0" smtClean="0"/>
              <a:t>가족기업의 전략경영</a:t>
            </a:r>
            <a:endParaRPr lang="ko-KR" altLang="en-US" sz="2000" b="1" dirty="0"/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268045" y="2162361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 smtClean="0"/>
              <a:t>01</a:t>
            </a:r>
            <a:endParaRPr lang="en-US" altLang="ko-KR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20411" y="6446699"/>
            <a:ext cx="2895600" cy="365125"/>
          </a:xfrm>
        </p:spPr>
        <p:txBody>
          <a:bodyPr/>
          <a:lstStyle/>
          <a:p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432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가족기업의 전략경영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6365" y="801965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 </a:t>
            </a:r>
            <a:r>
              <a:rPr lang="ko-KR" altLang="en-US" sz="2400" b="1" dirty="0" err="1" smtClean="0"/>
              <a:t>전략경영의</a:t>
            </a:r>
            <a:r>
              <a:rPr lang="ko-KR" altLang="en-US" sz="2400" b="1" dirty="0" smtClean="0"/>
              <a:t> 과정</a:t>
            </a:r>
            <a:endParaRPr lang="en-US" altLang="ko-KR" sz="2400" b="1" dirty="0"/>
          </a:p>
        </p:txBody>
      </p:sp>
      <p:sp>
        <p:nvSpPr>
          <p:cNvPr id="7" name="矩形 2"/>
          <p:cNvSpPr/>
          <p:nvPr/>
        </p:nvSpPr>
        <p:spPr>
          <a:xfrm>
            <a:off x="174901" y="1635948"/>
            <a:ext cx="8936037" cy="41163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sz="2000" noProof="1">
                <a:solidFill>
                  <a:schemeClr val="tx1"/>
                </a:solidFill>
              </a:rPr>
              <a:t>가족기업과 비가족기업의 동질성과 이질성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b="1" noProof="1">
                <a:solidFill>
                  <a:schemeClr val="tx1"/>
                </a:solidFill>
              </a:rPr>
              <a:t>동질성</a:t>
            </a:r>
            <a:r>
              <a:rPr lang="en-US" altLang="ko-KR" sz="2000" b="1" noProof="1">
                <a:solidFill>
                  <a:schemeClr val="tx1"/>
                </a:solidFill>
              </a:rPr>
              <a:t>:</a:t>
            </a:r>
            <a:r>
              <a:rPr lang="ko-KR" sz="2000" noProof="1">
                <a:solidFill>
                  <a:schemeClr val="tx1"/>
                </a:solidFill>
              </a:rPr>
              <a:t> </a:t>
            </a:r>
            <a:r>
              <a:rPr lang="ko-KR" altLang="en-US" sz="2000" noProof="1">
                <a:solidFill>
                  <a:schemeClr val="tx1"/>
                </a:solidFill>
              </a:rPr>
              <a:t>전략의 수립</a:t>
            </a:r>
            <a:r>
              <a:rPr lang="en-US" altLang="ko-KR" sz="2000" noProof="1">
                <a:solidFill>
                  <a:schemeClr val="tx1"/>
                </a:solidFill>
              </a:rPr>
              <a:t>, </a:t>
            </a:r>
            <a:r>
              <a:rPr lang="ko-KR" altLang="en-US" sz="2000" noProof="1">
                <a:solidFill>
                  <a:schemeClr val="tx1"/>
                </a:solidFill>
              </a:rPr>
              <a:t>실행</a:t>
            </a:r>
            <a:r>
              <a:rPr lang="en-US" altLang="ko-KR" sz="2000" noProof="1">
                <a:solidFill>
                  <a:schemeClr val="tx1"/>
                </a:solidFill>
              </a:rPr>
              <a:t>, </a:t>
            </a:r>
            <a:r>
              <a:rPr lang="ko-KR" altLang="en-US" sz="2000" noProof="1">
                <a:solidFill>
                  <a:schemeClr val="tx1"/>
                </a:solidFill>
              </a:rPr>
              <a:t>평가</a:t>
            </a:r>
            <a:r>
              <a:rPr lang="en-US" altLang="ko-KR" sz="2000" noProof="1">
                <a:solidFill>
                  <a:schemeClr val="tx1"/>
                </a:solidFill>
              </a:rPr>
              <a:t>/ </a:t>
            </a:r>
            <a:r>
              <a:rPr lang="ko-KR" altLang="en-US" sz="2000" noProof="1">
                <a:solidFill>
                  <a:schemeClr val="tx1"/>
                </a:solidFill>
              </a:rPr>
              <a:t>기업의 경영성과</a:t>
            </a:r>
            <a:endParaRPr lang="ko-KR" sz="2000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en-US" altLang="ko-KR" sz="2000" b="1" noProof="1">
                <a:solidFill>
                  <a:srgbClr val="FF0000"/>
                </a:solidFill>
              </a:rPr>
              <a:t>이질성</a:t>
            </a:r>
            <a:r>
              <a:rPr lang="en-US" altLang="ko-KR" sz="2000" b="1" noProof="1">
                <a:solidFill>
                  <a:schemeClr val="tx1"/>
                </a:solidFill>
              </a:rPr>
              <a:t>:</a:t>
            </a:r>
            <a:r>
              <a:rPr lang="en-US" altLang="ko-KR" sz="2000" noProof="1">
                <a:solidFill>
                  <a:schemeClr val="tx1"/>
                </a:solidFill>
              </a:rPr>
              <a:t> 가족기업이 필요로 하는 것이 무엇인지 파악하여 조심스럽게 새로 개발하거나, 비가족기업의 경영전략의 과정과 비교</a:t>
            </a:r>
          </a:p>
          <a:p>
            <a:pPr marL="106680" algn="just" eaLnBrk="1" hangingPunct="1">
              <a:buClr>
                <a:srgbClr val="0000FF"/>
              </a:buClr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 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noProof="1">
                <a:solidFill>
                  <a:schemeClr val="tx1"/>
                </a:solidFill>
              </a:rPr>
              <a:t>먼저 </a:t>
            </a:r>
            <a:r>
              <a:rPr sz="2000" noProof="1">
                <a:solidFill>
                  <a:srgbClr val="FF0000"/>
                </a:solidFill>
              </a:rPr>
              <a:t>기업과 가족의 목표</a:t>
            </a:r>
            <a:r>
              <a:rPr sz="2000" noProof="1">
                <a:solidFill>
                  <a:schemeClr val="tx1"/>
                </a:solidFill>
              </a:rPr>
              <a:t>가 정해져야 하며, 정해진 목표를 달성하기 위한 전략의 </a:t>
            </a:r>
            <a:r>
              <a:rPr sz="2000" b="1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수립</a:t>
            </a:r>
            <a:r>
              <a:rPr sz="2000" noProof="1">
                <a:solidFill>
                  <a:schemeClr val="tx1"/>
                </a:solidFill>
              </a:rPr>
              <a:t>, 수립된 전략의 </a:t>
            </a:r>
            <a:r>
              <a:rPr sz="2000" b="1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실행</a:t>
            </a:r>
            <a:r>
              <a:rPr sz="2000" noProof="1">
                <a:solidFill>
                  <a:schemeClr val="tx1"/>
                </a:solidFill>
              </a:rPr>
              <a:t>, 나아가 전략적 대체안과 의사결정이 이루어지고 이의 </a:t>
            </a:r>
            <a:r>
              <a:rPr sz="2000" b="1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평가</a:t>
            </a:r>
            <a:r>
              <a:rPr sz="2000" noProof="1">
                <a:solidFill>
                  <a:schemeClr val="tx1"/>
                </a:solidFill>
              </a:rPr>
              <a:t>가 되어져야 하며, 효율적인 </a:t>
            </a:r>
            <a:r>
              <a:rPr sz="2000" b="1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통제</a:t>
            </a:r>
            <a:r>
              <a:rPr sz="2000" noProof="1">
                <a:solidFill>
                  <a:schemeClr val="tx1"/>
                </a:solidFill>
              </a:rPr>
              <a:t>과정이 필요</a:t>
            </a:r>
            <a:endParaRPr lang="en-US"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noProof="1">
                <a:solidFill>
                  <a:schemeClr val="tx1"/>
                </a:solidFill>
              </a:rPr>
              <a:t>가족기업은 가장 중요한 </a:t>
            </a:r>
            <a:r>
              <a:rPr sz="2000" noProof="1">
                <a:solidFill>
                  <a:srgbClr val="FF0000"/>
                </a:solidFill>
              </a:rPr>
              <a:t>가족의 영향력, 가족의 관심사, 가족의 가치관</a:t>
            </a:r>
            <a:r>
              <a:rPr sz="2000" noProof="1">
                <a:solidFill>
                  <a:schemeClr val="tx1"/>
                </a:solidFill>
              </a:rPr>
              <a:t> 등이 비가족기업에 비해 훨씬 더 많이 작용하며 지배적</a:t>
            </a:r>
            <a:endParaRPr lang="en-US"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noProof="1">
                <a:solidFill>
                  <a:schemeClr val="tx1"/>
                </a:solidFill>
              </a:rPr>
              <a:t>전략실행 시 </a:t>
            </a:r>
            <a:r>
              <a:rPr sz="2000" noProof="1">
                <a:solidFill>
                  <a:srgbClr val="FF0000"/>
                </a:solidFill>
              </a:rPr>
              <a:t>가족의 관여(involvement)</a:t>
            </a:r>
            <a:r>
              <a:rPr sz="2000" noProof="1">
                <a:solidFill>
                  <a:schemeClr val="tx1"/>
                </a:solidFill>
              </a:rPr>
              <a:t>는 그 자체의 동태성, 정치 그리고 가능성을 창조</a:t>
            </a:r>
            <a:endParaRPr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75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가족기업의 전략경영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 </a:t>
            </a:r>
            <a:r>
              <a:rPr lang="ko-KR" altLang="en-US" sz="2400" b="1" dirty="0" err="1" smtClean="0"/>
              <a:t>전략경영의</a:t>
            </a:r>
            <a:r>
              <a:rPr lang="ko-KR" altLang="en-US" sz="2400" b="1" dirty="0" smtClean="0"/>
              <a:t> 과정</a:t>
            </a:r>
            <a:endParaRPr lang="en-US" altLang="ko-KR" sz="2400" b="1" dirty="0"/>
          </a:p>
        </p:txBody>
      </p:sp>
      <p:sp>
        <p:nvSpPr>
          <p:cNvPr id="8" name="矩形 22"/>
          <p:cNvSpPr/>
          <p:nvPr/>
        </p:nvSpPr>
        <p:spPr>
          <a:xfrm>
            <a:off x="1704975" y="1035229"/>
            <a:ext cx="5734050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그림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12-1&gt;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가족기업 전략경영의 </a:t>
            </a:r>
            <a:r>
              <a:rPr lang="ko-KR" altLang="en-US" b="1" noProof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과정</a:t>
            </a:r>
            <a:r>
              <a:rPr lang="en-US" altLang="ko-KR" b="1" noProof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en-US" altLang="ko-KR" b="1" noProof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p.443)</a:t>
            </a:r>
            <a:r>
              <a:rPr lang="ko-KR" altLang="en-US" b="1" noProof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r>
              <a:rPr lang="ko-KR" altLang="en-US" noProof="1" smtClean="0">
                <a:solidFill>
                  <a:srgbClr val="000000"/>
                </a:solidFill>
                <a:latin typeface="굴림체" panose="020B0609000101010101" charset="-127"/>
                <a:ea typeface="굴림체" panose="020B0609000101010101" charset="-127"/>
              </a:rPr>
              <a:t> </a:t>
            </a:r>
            <a:endParaRPr lang="ko-KR" altLang="en-US" noProof="1">
              <a:solidFill>
                <a:srgbClr val="000000"/>
              </a:solidFill>
              <a:latin typeface="굴림체" panose="020B0609000101010101" charset="-127"/>
              <a:ea typeface="굴림체" panose="020B0609000101010101" charset="-127"/>
            </a:endParaRPr>
          </a:p>
        </p:txBody>
      </p:sp>
      <p:sp>
        <p:nvSpPr>
          <p:cNvPr id="9" name="矩形 24"/>
          <p:cNvSpPr/>
          <p:nvPr/>
        </p:nvSpPr>
        <p:spPr>
          <a:xfrm>
            <a:off x="179512" y="1629444"/>
            <a:ext cx="3608388" cy="571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000" noProof="1">
                <a:solidFill>
                  <a:schemeClr val="tx1"/>
                </a:solidFill>
              </a:rPr>
              <a:t>주: </a:t>
            </a:r>
            <a:r>
              <a:rPr lang="ko-KR" altLang="en-US" sz="1000" noProof="1" smtClean="0">
                <a:solidFill>
                  <a:schemeClr val="tx1"/>
                </a:solidFill>
              </a:rPr>
              <a:t>칼라</a:t>
            </a:r>
            <a:r>
              <a:rPr lang="en-US" sz="1000" noProof="1" smtClean="0">
                <a:solidFill>
                  <a:schemeClr val="tx1"/>
                </a:solidFill>
              </a:rPr>
              <a:t> </a:t>
            </a:r>
            <a:r>
              <a:rPr lang="en-US" sz="1000" noProof="1">
                <a:solidFill>
                  <a:schemeClr val="tx1"/>
                </a:solidFill>
              </a:rPr>
              <a:t>글씨는 가족의 영향력이 나타나는 경우임.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000" noProof="1">
                <a:solidFill>
                  <a:schemeClr val="tx1"/>
                </a:solidFill>
              </a:rPr>
              <a:t>자료: Sharma, P. Chrisman, J, &amp; Chua J. H(1997), "Strategic Management of the Family Business: Past Research and Future Challenges", Family Business Review, 10(1), 3</a:t>
            </a:r>
          </a:p>
        </p:txBody>
      </p:sp>
      <p:grpSp>
        <p:nvGrpSpPr>
          <p:cNvPr id="10" name="组合 49"/>
          <p:cNvGrpSpPr>
            <a:grpSpLocks/>
          </p:cNvGrpSpPr>
          <p:nvPr/>
        </p:nvGrpSpPr>
        <p:grpSpPr bwMode="auto">
          <a:xfrm>
            <a:off x="1320800" y="1723566"/>
            <a:ext cx="6954838" cy="5110162"/>
            <a:chOff x="2130" y="2744"/>
            <a:chExt cx="10953" cy="8049"/>
          </a:xfrm>
        </p:grpSpPr>
        <p:grpSp>
          <p:nvGrpSpPr>
            <p:cNvPr id="11" name="组合 46"/>
            <p:cNvGrpSpPr>
              <a:grpSpLocks/>
            </p:cNvGrpSpPr>
            <p:nvPr/>
          </p:nvGrpSpPr>
          <p:grpSpPr bwMode="auto">
            <a:xfrm>
              <a:off x="2130" y="2744"/>
              <a:ext cx="10953" cy="8049"/>
              <a:chOff x="2130" y="2744"/>
              <a:chExt cx="10953" cy="8049"/>
            </a:xfrm>
          </p:grpSpPr>
          <p:sp>
            <p:nvSpPr>
              <p:cNvPr id="14" name="圆角矩形 38"/>
              <p:cNvSpPr/>
              <p:nvPr/>
            </p:nvSpPr>
            <p:spPr>
              <a:xfrm>
                <a:off x="5934" y="9296"/>
                <a:ext cx="2802" cy="1497"/>
              </a:xfrm>
              <a:prstGeom prst="roundRect">
                <a:avLst/>
              </a:prstGeom>
              <a:solidFill>
                <a:srgbClr val="3DB195"/>
              </a:solidFill>
              <a:ln w="28575" cap="flat" cmpd="sng" algn="ctr">
                <a:solidFill>
                  <a:srgbClr val="000000"/>
                </a:solidFill>
                <a:prstDash val="solid"/>
                <a:miter lim="800000"/>
              </a:ln>
              <a:effectLst>
                <a:glow rad="63500">
                  <a:srgbClr val="5BDBB3">
                    <a:satMod val="175000"/>
                    <a:alpha val="40000"/>
                  </a:srgbClr>
                </a:glow>
              </a:effec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전략의 평가와 통제</a:t>
                </a:r>
              </a:p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ko-KR" altLang="en-US" sz="1200" b="1" i="0" u="none" strike="noStrike" kern="0" cap="none" spc="0" normalizeH="0" baseline="0" noProof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가족문화</a:t>
                </a:r>
              </a:p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ko-KR" altLang="en-US" sz="1200" b="1" i="0" u="none" strike="noStrike" kern="0" cap="none" spc="0" normalizeH="0" baseline="0" noProof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가족구성원의 관여</a:t>
                </a:r>
              </a:p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ko-KR" altLang="en-US" sz="1200" b="1" i="0" u="none" strike="noStrike" kern="0" cap="none" spc="0" normalizeH="0" baseline="0" noProof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비가족경영자의 관여</a:t>
                </a:r>
              </a:p>
            </p:txBody>
          </p:sp>
          <p:grpSp>
            <p:nvGrpSpPr>
              <p:cNvPr id="15" name="组合 27"/>
              <p:cNvGrpSpPr>
                <a:grpSpLocks/>
              </p:cNvGrpSpPr>
              <p:nvPr/>
            </p:nvGrpSpPr>
            <p:grpSpPr bwMode="auto">
              <a:xfrm>
                <a:off x="2130" y="2744"/>
                <a:ext cx="10953" cy="5602"/>
                <a:chOff x="2130" y="2744"/>
                <a:chExt cx="10953" cy="5602"/>
              </a:xfrm>
            </p:grpSpPr>
            <p:sp>
              <p:nvSpPr>
                <p:cNvPr id="18" name="圆角矩形 11"/>
                <p:cNvSpPr/>
                <p:nvPr/>
              </p:nvSpPr>
              <p:spPr>
                <a:xfrm>
                  <a:off x="6155" y="2744"/>
                  <a:ext cx="3113" cy="1637"/>
                </a:xfrm>
                <a:prstGeom prst="roundRect">
                  <a:avLst/>
                </a:prstGeom>
                <a:solidFill>
                  <a:srgbClr val="3DB195"/>
                </a:solidFill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>
                  <a:glow rad="63500">
                    <a:srgbClr val="5BDBB3">
                      <a:satMod val="175000"/>
                      <a:alpha val="40000"/>
                    </a:srgbClr>
                  </a:glow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2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외부환경의 기회와 위협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2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조직자원과 스킬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2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관리적 가치관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2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사회적 책임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2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가족의 관심사</a:t>
                  </a:r>
                </a:p>
              </p:txBody>
            </p:sp>
            <p:grpSp>
              <p:nvGrpSpPr>
                <p:cNvPr id="19" name="组合 14"/>
                <p:cNvGrpSpPr>
                  <a:grpSpLocks/>
                </p:cNvGrpSpPr>
                <p:nvPr/>
              </p:nvGrpSpPr>
              <p:grpSpPr bwMode="auto">
                <a:xfrm>
                  <a:off x="2130" y="5513"/>
                  <a:ext cx="10953" cy="2833"/>
                  <a:chOff x="1904" y="5739"/>
                  <a:chExt cx="10953" cy="2833"/>
                </a:xfrm>
              </p:grpSpPr>
              <p:grpSp>
                <p:nvGrpSpPr>
                  <p:cNvPr id="27" name="组合 32"/>
                  <p:cNvGrpSpPr>
                    <a:grpSpLocks/>
                  </p:cNvGrpSpPr>
                  <p:nvPr/>
                </p:nvGrpSpPr>
                <p:grpSpPr bwMode="auto">
                  <a:xfrm>
                    <a:off x="7427" y="5752"/>
                    <a:ext cx="2695" cy="2820"/>
                    <a:chOff x="990" y="6292"/>
                    <a:chExt cx="1701" cy="2820"/>
                  </a:xfrm>
                </p:grpSpPr>
                <p:sp>
                  <p:nvSpPr>
                    <p:cNvPr id="37" name="圆角矩形 33"/>
                    <p:cNvSpPr/>
                    <p:nvPr/>
                  </p:nvSpPr>
                  <p:spPr>
                    <a:xfrm>
                      <a:off x="990" y="6292"/>
                      <a:ext cx="1701" cy="793"/>
                    </a:xfrm>
                    <a:prstGeom prst="roundRect">
                      <a:avLst/>
                    </a:prstGeom>
                    <a:solidFill>
                      <a:srgbClr val="3DB195"/>
                    </a:solidFill>
                    <a:ln w="28575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>
                      <a:glow rad="63500">
                        <a:srgbClr val="5BDBB3">
                          <a:satMod val="175000"/>
                          <a:alpha val="40000"/>
                        </a:srgbClr>
                      </a:glow>
                      <a:reflection blurRad="6350" stA="52000" endA="300" endPos="35000" dir="5400000" sy="-100000" algn="bl" rotWithShape="0"/>
                    </a:effectLst>
                  </p:spPr>
                  <p:txBody>
                    <a:bodyPr anchor="ctr"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전략의 실행</a:t>
                      </a:r>
                    </a:p>
                  </p:txBody>
                </p:sp>
                <p:sp>
                  <p:nvSpPr>
                    <p:cNvPr id="38" name="圆角矩形 34"/>
                    <p:cNvSpPr/>
                    <p:nvPr/>
                  </p:nvSpPr>
                  <p:spPr>
                    <a:xfrm>
                      <a:off x="990" y="7085"/>
                      <a:ext cx="1701" cy="2027"/>
                    </a:xfrm>
                    <a:prstGeom prst="roundRect">
                      <a:avLst/>
                    </a:prstGeom>
                    <a:solidFill>
                      <a:srgbClr val="3DB195"/>
                    </a:solidFill>
                    <a:ln w="28575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>
                      <a:glow rad="63500">
                        <a:srgbClr val="5BDBB3">
                          <a:satMod val="175000"/>
                          <a:alpha val="40000"/>
                        </a:srgbClr>
                      </a:glow>
                    </a:effectLst>
                  </p:spPr>
                  <p:txBody>
                    <a:bodyPr anchor="ctr"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기업의 지배구조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조직구조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진화와 변화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가족기업의 문화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가족구성원의 진입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세대간 이슈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남매간의 관계</a:t>
                      </a:r>
                    </a:p>
                  </p:txBody>
                </p:sp>
              </p:grpSp>
              <p:grpSp>
                <p:nvGrpSpPr>
                  <p:cNvPr id="28" name="组合 35"/>
                  <p:cNvGrpSpPr>
                    <a:grpSpLocks/>
                  </p:cNvGrpSpPr>
                  <p:nvPr/>
                </p:nvGrpSpPr>
                <p:grpSpPr bwMode="auto">
                  <a:xfrm>
                    <a:off x="10847" y="5752"/>
                    <a:ext cx="2010" cy="2819"/>
                    <a:chOff x="990" y="6292"/>
                    <a:chExt cx="1701" cy="2819"/>
                  </a:xfrm>
                </p:grpSpPr>
                <p:sp>
                  <p:nvSpPr>
                    <p:cNvPr id="35" name="圆角矩形 36"/>
                    <p:cNvSpPr/>
                    <p:nvPr/>
                  </p:nvSpPr>
                  <p:spPr>
                    <a:xfrm>
                      <a:off x="990" y="6292"/>
                      <a:ext cx="1701" cy="793"/>
                    </a:xfrm>
                    <a:prstGeom prst="roundRect">
                      <a:avLst/>
                    </a:prstGeom>
                    <a:solidFill>
                      <a:srgbClr val="3DB195"/>
                    </a:solidFill>
                    <a:ln w="28575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>
                      <a:glow rad="63500">
                        <a:srgbClr val="5BDBB3">
                          <a:satMod val="175000"/>
                          <a:alpha val="40000"/>
                        </a:srgbClr>
                      </a:glow>
                      <a:reflection blurRad="6350" stA="52000" endA="300" endPos="35000" dir="5400000" sy="-100000" algn="bl" rotWithShape="0"/>
                    </a:effectLst>
                  </p:spPr>
                  <p:txBody>
                    <a:bodyPr anchor="ctr"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조직성과</a:t>
                      </a:r>
                    </a:p>
                  </p:txBody>
                </p:sp>
                <p:sp>
                  <p:nvSpPr>
                    <p:cNvPr id="36" name="圆角矩形 37"/>
                    <p:cNvSpPr/>
                    <p:nvPr/>
                  </p:nvSpPr>
                  <p:spPr>
                    <a:xfrm>
                      <a:off x="990" y="7085"/>
                      <a:ext cx="1701" cy="2026"/>
                    </a:xfrm>
                    <a:prstGeom prst="roundRect">
                      <a:avLst/>
                    </a:prstGeom>
                    <a:solidFill>
                      <a:srgbClr val="3DB195"/>
                    </a:solidFill>
                    <a:ln w="28575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>
                      <a:glow rad="63500">
                        <a:srgbClr val="5BDBB3">
                          <a:satMod val="175000"/>
                          <a:alpha val="40000"/>
                        </a:srgbClr>
                      </a:glow>
                    </a:effectLst>
                  </p:spPr>
                  <p:txBody>
                    <a:bodyPr anchor="ctr"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재무적</a:t>
                      </a:r>
                      <a:r>
                        <a:rPr kumimoji="0" lang="en-US" altLang="ko-KR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,</a:t>
                      </a: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시장</a:t>
                      </a:r>
                      <a:r>
                        <a:rPr kumimoji="0" lang="en-US" altLang="ko-KR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,</a:t>
                      </a: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성장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사회적 목표</a:t>
                      </a:r>
                      <a:r>
                        <a:rPr kumimoji="0" lang="en-US" altLang="ko-KR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가족의 목표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ko-KR" altLang="en-US" sz="12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+mn-cs"/>
                      </a:endParaRP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ko-KR" altLang="en-US" sz="12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29" name="组合 1"/>
                  <p:cNvGrpSpPr>
                    <a:grpSpLocks/>
                  </p:cNvGrpSpPr>
                  <p:nvPr/>
                </p:nvGrpSpPr>
                <p:grpSpPr bwMode="auto">
                  <a:xfrm>
                    <a:off x="1904" y="5739"/>
                    <a:ext cx="1846" cy="2832"/>
                    <a:chOff x="990" y="6279"/>
                    <a:chExt cx="1701" cy="2832"/>
                  </a:xfrm>
                </p:grpSpPr>
                <p:sp>
                  <p:nvSpPr>
                    <p:cNvPr id="33" name="圆角矩形 4"/>
                    <p:cNvSpPr/>
                    <p:nvPr/>
                  </p:nvSpPr>
                  <p:spPr>
                    <a:xfrm>
                      <a:off x="990" y="6279"/>
                      <a:ext cx="1701" cy="793"/>
                    </a:xfrm>
                    <a:prstGeom prst="roundRect">
                      <a:avLst/>
                    </a:prstGeom>
                    <a:solidFill>
                      <a:srgbClr val="3DB195"/>
                    </a:solidFill>
                    <a:ln w="28575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>
                      <a:glow rad="63500">
                        <a:srgbClr val="5BDBB3">
                          <a:satMod val="175000"/>
                          <a:alpha val="40000"/>
                        </a:srgbClr>
                      </a:glow>
                    </a:effectLst>
                  </p:spPr>
                  <p:txBody>
                    <a:bodyPr anchor="ctr"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목표설정</a:t>
                      </a:r>
                    </a:p>
                  </p:txBody>
                </p:sp>
                <p:sp>
                  <p:nvSpPr>
                    <p:cNvPr id="34" name="圆角矩形 7"/>
                    <p:cNvSpPr/>
                    <p:nvPr/>
                  </p:nvSpPr>
                  <p:spPr>
                    <a:xfrm>
                      <a:off x="990" y="7085"/>
                      <a:ext cx="1701" cy="2026"/>
                    </a:xfrm>
                    <a:prstGeom prst="roundRect">
                      <a:avLst/>
                    </a:prstGeom>
                    <a:solidFill>
                      <a:srgbClr val="3DB195"/>
                    </a:solidFill>
                    <a:ln w="28575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>
                      <a:glow rad="63500">
                        <a:srgbClr val="5BDBB3">
                          <a:satMod val="175000"/>
                          <a:alpha val="40000"/>
                        </a:srgbClr>
                      </a:glow>
                    </a:effectLst>
                  </p:spPr>
                  <p:txBody>
                    <a:bodyPr anchor="ctr"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재무적 성과 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시장점유율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위험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성장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사회적 목표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가족의 목표</a:t>
                      </a:r>
                    </a:p>
                  </p:txBody>
                </p:sp>
              </p:grpSp>
              <p:grpSp>
                <p:nvGrpSpPr>
                  <p:cNvPr id="30" name="组合 9"/>
                  <p:cNvGrpSpPr>
                    <a:grpSpLocks/>
                  </p:cNvGrpSpPr>
                  <p:nvPr/>
                </p:nvGrpSpPr>
                <p:grpSpPr bwMode="auto">
                  <a:xfrm>
                    <a:off x="4552" y="5752"/>
                    <a:ext cx="1803" cy="2819"/>
                    <a:chOff x="990" y="6292"/>
                    <a:chExt cx="1701" cy="2819"/>
                  </a:xfrm>
                </p:grpSpPr>
                <p:sp>
                  <p:nvSpPr>
                    <p:cNvPr id="31" name="圆角矩形 10"/>
                    <p:cNvSpPr/>
                    <p:nvPr/>
                  </p:nvSpPr>
                  <p:spPr>
                    <a:xfrm>
                      <a:off x="990" y="6292"/>
                      <a:ext cx="1701" cy="793"/>
                    </a:xfrm>
                    <a:prstGeom prst="roundRect">
                      <a:avLst/>
                    </a:prstGeom>
                    <a:solidFill>
                      <a:srgbClr val="3DB195"/>
                    </a:solidFill>
                    <a:ln w="28575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>
                      <a:glow rad="63500">
                        <a:srgbClr val="5BDBB3">
                          <a:satMod val="175000"/>
                          <a:alpha val="40000"/>
                        </a:srgbClr>
                      </a:glow>
                      <a:reflection blurRad="6350" stA="52000" endA="300" endPos="35000" dir="5400000" sy="-100000" algn="bl" rotWithShape="0"/>
                    </a:effectLst>
                  </p:spPr>
                  <p:txBody>
                    <a:bodyPr anchor="ctr"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전략수립</a:t>
                      </a:r>
                    </a:p>
                  </p:txBody>
                </p:sp>
                <p:sp>
                  <p:nvSpPr>
                    <p:cNvPr id="32" name="圆角矩形 13"/>
                    <p:cNvSpPr/>
                    <p:nvPr/>
                  </p:nvSpPr>
                  <p:spPr>
                    <a:xfrm>
                      <a:off x="990" y="7085"/>
                      <a:ext cx="1701" cy="2026"/>
                    </a:xfrm>
                    <a:prstGeom prst="roundRect">
                      <a:avLst/>
                    </a:prstGeom>
                    <a:solidFill>
                      <a:srgbClr val="3DB195"/>
                    </a:solidFill>
                    <a:ln w="28575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>
                      <a:glow rad="63500">
                        <a:srgbClr val="5BDBB3">
                          <a:satMod val="175000"/>
                          <a:alpha val="40000"/>
                        </a:srgbClr>
                      </a:glow>
                    </a:effectLst>
                  </p:spPr>
                  <p:txBody>
                    <a:bodyPr anchor="ctr"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전략적 계획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과정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전략의 내용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사회적 이슈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승계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ko-KR" altLang="en-US" sz="12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+mn-cs"/>
                      </a:endParaRPr>
                    </a:p>
                  </p:txBody>
                </p:sp>
              </p:grpSp>
            </p:grpSp>
            <p:grpSp>
              <p:nvGrpSpPr>
                <p:cNvPr id="20" name="组合 23"/>
                <p:cNvGrpSpPr>
                  <a:grpSpLocks/>
                </p:cNvGrpSpPr>
                <p:nvPr/>
              </p:nvGrpSpPr>
              <p:grpSpPr bwMode="auto">
                <a:xfrm>
                  <a:off x="3085" y="4944"/>
                  <a:ext cx="8992" cy="568"/>
                  <a:chOff x="2972" y="4831"/>
                  <a:chExt cx="8992" cy="568"/>
                </a:xfrm>
              </p:grpSpPr>
              <p:cxnSp>
                <p:nvCxnSpPr>
                  <p:cNvPr id="22" name="直接连接符 39"/>
                  <p:cNvCxnSpPr/>
                  <p:nvPr/>
                </p:nvCxnSpPr>
                <p:spPr>
                  <a:xfrm>
                    <a:off x="2972" y="4831"/>
                    <a:ext cx="8983" cy="2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000000">
                        <a:alpha val="96000"/>
                      </a:srgbClr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23" name="直接箭头连接符 17"/>
                  <p:cNvCxnSpPr/>
                  <p:nvPr/>
                </p:nvCxnSpPr>
                <p:spPr>
                  <a:xfrm>
                    <a:off x="2997" y="4859"/>
                    <a:ext cx="10" cy="540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  <a:miter lim="800000"/>
                    <a:tailEnd type="arrow"/>
                  </a:ln>
                  <a:effectLst/>
                </p:spPr>
              </p:cxnSp>
              <p:cxnSp>
                <p:nvCxnSpPr>
                  <p:cNvPr id="24" name="直接箭头连接符 18"/>
                  <p:cNvCxnSpPr/>
                  <p:nvPr/>
                </p:nvCxnSpPr>
                <p:spPr>
                  <a:xfrm>
                    <a:off x="5672" y="4834"/>
                    <a:ext cx="10" cy="540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  <a:miter lim="800000"/>
                    <a:tailEnd type="arrow"/>
                  </a:ln>
                  <a:effectLst/>
                </p:spPr>
              </p:cxnSp>
              <p:cxnSp>
                <p:nvCxnSpPr>
                  <p:cNvPr id="25" name="直接箭头连接符 19"/>
                  <p:cNvCxnSpPr/>
                  <p:nvPr/>
                </p:nvCxnSpPr>
                <p:spPr>
                  <a:xfrm>
                    <a:off x="9037" y="4859"/>
                    <a:ext cx="10" cy="540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  <a:miter lim="800000"/>
                    <a:tailEnd type="arrow"/>
                  </a:ln>
                  <a:effectLst/>
                </p:spPr>
              </p:cxnSp>
              <p:cxnSp>
                <p:nvCxnSpPr>
                  <p:cNvPr id="26" name="直接箭头连接符 20"/>
                  <p:cNvCxnSpPr/>
                  <p:nvPr/>
                </p:nvCxnSpPr>
                <p:spPr>
                  <a:xfrm>
                    <a:off x="11955" y="4831"/>
                    <a:ext cx="10" cy="540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  <a:miter lim="800000"/>
                    <a:tailEnd type="arrow"/>
                  </a:ln>
                  <a:effectLst/>
                </p:spPr>
              </p:cxnSp>
            </p:grpSp>
            <p:cxnSp>
              <p:nvCxnSpPr>
                <p:cNvPr id="21" name="直接连接符 26"/>
                <p:cNvCxnSpPr/>
                <p:nvPr/>
              </p:nvCxnSpPr>
              <p:spPr>
                <a:xfrm>
                  <a:off x="7653" y="4379"/>
                  <a:ext cx="0" cy="565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</p:cxnSp>
          </p:grpSp>
          <p:cxnSp>
            <p:nvCxnSpPr>
              <p:cNvPr id="16" name="直接箭头连接符 43"/>
              <p:cNvCxnSpPr/>
              <p:nvPr/>
            </p:nvCxnSpPr>
            <p:spPr>
              <a:xfrm>
                <a:off x="5680" y="8345"/>
                <a:ext cx="1655" cy="950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  <a:headEnd type="arrow"/>
                <a:tailEnd type="arrow"/>
              </a:ln>
              <a:effectLst/>
            </p:spPr>
          </p:cxnSp>
          <p:cxnSp>
            <p:nvCxnSpPr>
              <p:cNvPr id="17" name="直接箭头连接符 45"/>
              <p:cNvCxnSpPr/>
              <p:nvPr/>
            </p:nvCxnSpPr>
            <p:spPr>
              <a:xfrm flipV="1">
                <a:off x="7335" y="8345"/>
                <a:ext cx="1688" cy="910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  <a:headEnd type="arrow"/>
                <a:tailEnd type="arrow"/>
              </a:ln>
              <a:effectLst/>
            </p:spPr>
          </p:cxnSp>
        </p:grpSp>
        <p:cxnSp>
          <p:nvCxnSpPr>
            <p:cNvPr id="12" name="肘形连接符 47"/>
            <p:cNvCxnSpPr/>
            <p:nvPr/>
          </p:nvCxnSpPr>
          <p:spPr>
            <a:xfrm rot="5400000">
              <a:off x="9555" y="7523"/>
              <a:ext cx="1700" cy="3345"/>
            </a:xfrm>
            <a:prstGeom prst="bentConnector2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3" name="肘形连接符 48"/>
            <p:cNvCxnSpPr/>
            <p:nvPr/>
          </p:nvCxnSpPr>
          <p:spPr>
            <a:xfrm rot="10800000">
              <a:off x="3053" y="8345"/>
              <a:ext cx="2880" cy="1700"/>
            </a:xfrm>
            <a:prstGeom prst="bentConnector2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miter lim="800000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78977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가족기업의 전략경영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 </a:t>
            </a:r>
            <a:r>
              <a:rPr lang="ko-KR" altLang="en-US" sz="2400" b="1" dirty="0" err="1" smtClean="0"/>
              <a:t>전략경영의</a:t>
            </a:r>
            <a:r>
              <a:rPr lang="ko-KR" altLang="en-US" sz="2400" b="1" dirty="0" smtClean="0"/>
              <a:t> 내용</a:t>
            </a:r>
            <a:endParaRPr lang="en-US" altLang="ko-KR" sz="2400" b="1" dirty="0"/>
          </a:p>
        </p:txBody>
      </p:sp>
      <p:sp>
        <p:nvSpPr>
          <p:cNvPr id="8" name="矩形 2"/>
          <p:cNvSpPr/>
          <p:nvPr/>
        </p:nvSpPr>
        <p:spPr>
          <a:xfrm>
            <a:off x="611981" y="1222089"/>
            <a:ext cx="7920038" cy="50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목적과 목표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noProof="1">
              <a:solidFill>
                <a:schemeClr val="tx1"/>
              </a:solidFill>
            </a:endParaRPr>
          </a:p>
        </p:txBody>
      </p:sp>
      <p:sp>
        <p:nvSpPr>
          <p:cNvPr id="9" name="矩形 19"/>
          <p:cNvSpPr/>
          <p:nvPr/>
        </p:nvSpPr>
        <p:spPr>
          <a:xfrm>
            <a:off x="601063" y="1268760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12-1&gt;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조직의 발전에 따른 가족기업의 3단계 발전모형 </a:t>
            </a:r>
            <a:r>
              <a:rPr lang="ko-KR" altLang="en-US" noProof="1">
                <a:solidFill>
                  <a:srgbClr val="000000"/>
                </a:solidFill>
                <a:latin typeface="굴림체" panose="020B0609000101010101" charset="-127"/>
                <a:ea typeface="굴림체" panose="020B0609000101010101" charset="-127"/>
              </a:rPr>
              <a:t> </a:t>
            </a:r>
          </a:p>
        </p:txBody>
      </p:sp>
      <p:graphicFrame>
        <p:nvGraphicFramePr>
          <p:cNvPr id="10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077513"/>
              </p:ext>
            </p:extLst>
          </p:nvPr>
        </p:nvGraphicFramePr>
        <p:xfrm>
          <a:off x="492125" y="1849438"/>
          <a:ext cx="8048625" cy="4503760"/>
        </p:xfrm>
        <a:graphic>
          <a:graphicData uri="http://schemas.openxmlformats.org/drawingml/2006/table">
            <a:tbl>
              <a:tblPr/>
              <a:tblGrid>
                <a:gridCol w="2014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86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3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348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단계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초기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단계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중기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단계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말기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7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기업의 업력</a:t>
                      </a: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0~5년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10~20년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20~30년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20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부모의 나이</a:t>
                      </a: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25~35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40~50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55~70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27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자식의 나이 </a:t>
                      </a: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0~10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15~25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30~45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6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기업의 목적</a:t>
                      </a: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생존과 융통성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(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기업의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욕구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=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가족의 욕구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원가통제와 안정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시장통제와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조직의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유효성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21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가족의 목적 </a:t>
                      </a: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기업의 성공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자식의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성장과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발전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가족의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조화와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단합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19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관심있게 보아야 할 사항</a:t>
                      </a: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오너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팀 구축과 시장욕구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외부 욕구-기술, 공급자, 대체재, 경쟁자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27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분권화의 정도</a:t>
                      </a: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전혀 없음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일상 업무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몇 </a:t>
                      </a:r>
                      <a:r>
                        <a:rPr kumimoji="1" lang="en-US" altLang="ko-K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가지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전략적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의사결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정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19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오너에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의한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의사결정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기술적 의사결정을 포함한 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모든 것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전략적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의사결정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인간관계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의사결정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주로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전략적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의사결정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27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조직구조와 커뮤니케이션</a:t>
                      </a: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비공식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공식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19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성과측정</a:t>
                      </a: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매출액, 판매액, 주문량 등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운영 목적, 예산 대 실적, 실행 대 계획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전략적 목적, 투자수익율과 시장점유율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27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보수</a:t>
                      </a: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주관적, 개인적, 변동제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객관적, 공식적, 공식화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619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통제 시스템</a:t>
                      </a: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현금 흐름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예산과 예측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자산활용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전략적계획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전략적목적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설정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1" name="矩形 25"/>
          <p:cNvSpPr/>
          <p:nvPr/>
        </p:nvSpPr>
        <p:spPr>
          <a:xfrm>
            <a:off x="611980" y="6292850"/>
            <a:ext cx="8064475" cy="584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000" noProof="1">
                <a:solidFill>
                  <a:schemeClr val="tx1"/>
                </a:solidFill>
              </a:rPr>
              <a:t>자료: John L. Ward(1987), ｢Keeping the family business healthy: How to plan for continuing growth, profitability, and family leadership｣, Jossey-Bass, p.21,30</a:t>
            </a:r>
          </a:p>
        </p:txBody>
      </p:sp>
    </p:spTree>
    <p:extLst>
      <p:ext uri="{BB962C8B-B14F-4D97-AF65-F5344CB8AC3E}">
        <p14:creationId xmlns:p14="http://schemas.microsoft.com/office/powerpoint/2010/main" val="419093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가족기업의 전략경영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 </a:t>
            </a:r>
            <a:r>
              <a:rPr lang="ko-KR" altLang="en-US" sz="2400" b="1" dirty="0" err="1" smtClean="0"/>
              <a:t>전략경영의</a:t>
            </a:r>
            <a:r>
              <a:rPr lang="ko-KR" altLang="en-US" sz="2400" b="1" dirty="0" smtClean="0"/>
              <a:t> 내용</a:t>
            </a:r>
            <a:endParaRPr lang="en-US" altLang="ko-KR" sz="2400" b="1" dirty="0"/>
          </a:p>
        </p:txBody>
      </p:sp>
      <p:sp>
        <p:nvSpPr>
          <p:cNvPr id="12" name="矩形 2"/>
          <p:cNvSpPr/>
          <p:nvPr/>
        </p:nvSpPr>
        <p:spPr>
          <a:xfrm>
            <a:off x="374699" y="1783699"/>
            <a:ext cx="8064252" cy="47418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b="1" noProof="1" smtClean="0">
                <a:solidFill>
                  <a:schemeClr val="tx1"/>
                </a:solidFill>
              </a:rPr>
              <a:t>전략수립</a:t>
            </a:r>
            <a:endParaRPr lang="en-US" altLang="ko-KR" sz="2000" b="1" noProof="1" smtClean="0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defRPr/>
            </a:pPr>
            <a:r>
              <a:rPr lang="ko-KR" altLang="en-US" sz="2000" b="1" noProof="1" smtClean="0">
                <a:solidFill>
                  <a:schemeClr val="tx1"/>
                </a:solidFill>
              </a:rPr>
              <a:t> </a:t>
            </a:r>
            <a:endParaRPr lang="ko-KR" altLang="en-US" sz="2000" b="1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sz="2000" noProof="1">
                <a:solidFill>
                  <a:srgbClr val="FF0000"/>
                </a:solidFill>
              </a:rPr>
              <a:t>가족기업의 전략수립은 가족과 기업의 상호작용</a:t>
            </a:r>
            <a:r>
              <a:rPr sz="2000" noProof="1">
                <a:solidFill>
                  <a:schemeClr val="tx1"/>
                </a:solidFill>
              </a:rPr>
              <a:t>에 의해 만들어</a:t>
            </a:r>
            <a:r>
              <a:rPr lang="ko-KR" sz="2000" noProof="1">
                <a:solidFill>
                  <a:schemeClr val="tx1"/>
                </a:solidFill>
              </a:rPr>
              <a:t>짐</a:t>
            </a:r>
            <a:endParaRPr lang="en-US" altLang="ko-KR" sz="2000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sz="2000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noProof="1">
                <a:solidFill>
                  <a:srgbClr val="FF0000"/>
                </a:solidFill>
              </a:rPr>
              <a:t>새로운 세대(generation)</a:t>
            </a:r>
            <a:r>
              <a:rPr lang="ko-KR" sz="2000" noProof="1">
                <a:solidFill>
                  <a:schemeClr val="tx1"/>
                </a:solidFill>
              </a:rPr>
              <a:t>가 가족기업에 참여할 때마다</a:t>
            </a:r>
            <a:r>
              <a:rPr lang="en-US" altLang="ko-KR" sz="2000" noProof="1">
                <a:solidFill>
                  <a:schemeClr val="tx1"/>
                </a:solidFill>
              </a:rPr>
              <a:t>(</a:t>
            </a:r>
            <a:r>
              <a:rPr lang="ko-KR" altLang="en-US" sz="2000" noProof="1">
                <a:solidFill>
                  <a:schemeClr val="tx1"/>
                </a:solidFill>
              </a:rPr>
              <a:t>즉 가족구조와 가족의 특성과 개성에 따라</a:t>
            </a:r>
            <a:r>
              <a:rPr lang="en-US" altLang="ko-KR" sz="2000" noProof="1">
                <a:solidFill>
                  <a:schemeClr val="tx1"/>
                </a:solidFill>
              </a:rPr>
              <a:t>)</a:t>
            </a:r>
            <a:r>
              <a:rPr lang="ko-KR" sz="2000" noProof="1">
                <a:solidFill>
                  <a:schemeClr val="tx1"/>
                </a:solidFill>
              </a:rPr>
              <a:t> </a:t>
            </a:r>
            <a:r>
              <a:rPr lang="ko-KR" sz="2000" noProof="1">
                <a:solidFill>
                  <a:srgbClr val="FF0000"/>
                </a:solidFill>
              </a:rPr>
              <a:t>새로운 전략</a:t>
            </a:r>
            <a:r>
              <a:rPr lang="ko-KR" sz="2000" noProof="1">
                <a:solidFill>
                  <a:schemeClr val="tx1"/>
                </a:solidFill>
              </a:rPr>
              <a:t>이 나타남</a:t>
            </a:r>
            <a:endParaRPr lang="en-US" altLang="ko-KR" sz="2000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sz="2000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noProof="1">
                <a:solidFill>
                  <a:schemeClr val="tx1"/>
                </a:solidFill>
              </a:rPr>
              <a:t>가족기업의 환경탐사, 역량의 평가, 대체안의 평가와 선택, 가족의 관심사에 영향을 받는 전략의 수립 방법 등이 필요</a:t>
            </a:r>
            <a:endParaRPr lang="en-US" altLang="ko-KR" sz="2000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sz="2000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noProof="1">
                <a:solidFill>
                  <a:schemeClr val="tx1"/>
                </a:solidFill>
              </a:rPr>
              <a:t>전략적 계획, 의사결정, 가족의 영향력 등에 대한 비가족기업과의 이동성과 장단점 비교, 그리고 사회적 이슈, 승계전략 등에도 관심을 가질 필요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28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가족기업의 전략경영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 </a:t>
            </a:r>
            <a:r>
              <a:rPr lang="ko-KR" altLang="en-US" sz="2400" b="1" dirty="0" err="1" smtClean="0"/>
              <a:t>전략경영의</a:t>
            </a:r>
            <a:r>
              <a:rPr lang="ko-KR" altLang="en-US" sz="2400" b="1" dirty="0" smtClean="0"/>
              <a:t> 내용</a:t>
            </a:r>
            <a:endParaRPr lang="en-US" altLang="ko-KR" sz="2400" b="1" dirty="0"/>
          </a:p>
        </p:txBody>
      </p:sp>
      <p:sp>
        <p:nvSpPr>
          <p:cNvPr id="4" name="직사각형 3"/>
          <p:cNvSpPr/>
          <p:nvPr/>
        </p:nvSpPr>
        <p:spPr>
          <a:xfrm>
            <a:off x="251520" y="1340768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b="1" noProof="1"/>
              <a:t>전략수립</a:t>
            </a:r>
            <a:endParaRPr lang="en-US" altLang="ko-KR" b="1" noProof="1"/>
          </a:p>
        </p:txBody>
      </p:sp>
      <p:grpSp>
        <p:nvGrpSpPr>
          <p:cNvPr id="8" name="组合 23"/>
          <p:cNvGrpSpPr>
            <a:grpSpLocks/>
          </p:cNvGrpSpPr>
          <p:nvPr/>
        </p:nvGrpSpPr>
        <p:grpSpPr bwMode="auto">
          <a:xfrm>
            <a:off x="527050" y="1863725"/>
            <a:ext cx="8021638" cy="4402138"/>
            <a:chOff x="830" y="2934"/>
            <a:chExt cx="12633" cy="6933"/>
          </a:xfrm>
        </p:grpSpPr>
        <p:sp>
          <p:nvSpPr>
            <p:cNvPr id="9" name="矩形 19"/>
            <p:cNvSpPr/>
            <p:nvPr/>
          </p:nvSpPr>
          <p:spPr>
            <a:xfrm>
              <a:off x="830" y="2934"/>
              <a:ext cx="12475" cy="107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FF"/>
                </a:buClr>
                <a:buSzPct val="100000"/>
                <a:buFont typeface="Wingdings" panose="05000000000000000000" charset="0"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울릉도M" panose="02030600000101010101" pitchFamily="18" charset="-127"/>
                  <a:ea typeface="HY울릉도M" panose="02030600000101010101" pitchFamily="18" charset="-127"/>
                  <a:cs typeface="+mn-cs"/>
                </a:rPr>
                <a:t>&lt;</a:t>
              </a:r>
              <a:r>
                <a:rPr kumimoji="0" lang="ko-KR" altLang="en-US" sz="18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울릉도M" panose="02030600000101010101" pitchFamily="18" charset="-127"/>
                  <a:ea typeface="HY울릉도M" panose="02030600000101010101" pitchFamily="18" charset="-127"/>
                  <a:cs typeface="+mn-cs"/>
                </a:rPr>
                <a:t>그림</a:t>
              </a:r>
              <a:r>
                <a:rPr kumimoji="0" lang="en-US" altLang="ko-KR" sz="18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울릉도M" panose="02030600000101010101" pitchFamily="18" charset="-127"/>
                  <a:ea typeface="HY울릉도M" panose="02030600000101010101" pitchFamily="18" charset="-127"/>
                  <a:cs typeface="+mn-cs"/>
                </a:rPr>
                <a:t>12-2&gt; </a:t>
              </a:r>
              <a:r>
                <a:rPr kumimoji="0" lang="ko-KR" altLang="en-US" sz="18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울릉도M" panose="02030600000101010101" pitchFamily="18" charset="-127"/>
                  <a:ea typeface="HY울릉도M" panose="02030600000101010101" pitchFamily="18" charset="-127"/>
                  <a:cs typeface="+mn-cs"/>
                </a:rPr>
                <a:t>가족계획과 기업계획의 상호의존 </a:t>
              </a:r>
              <a:r>
                <a:rPr kumimoji="0" lang="ko-KR" altLang="en-US" sz="1800" b="0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체" panose="020B0609000101010101" charset="-127"/>
                  <a:ea typeface="굴림체" panose="020B0609000101010101" charset="-127"/>
                  <a:cs typeface="+mn-cs"/>
                </a:rPr>
                <a:t> </a:t>
              </a:r>
            </a:p>
          </p:txBody>
        </p:sp>
        <p:grpSp>
          <p:nvGrpSpPr>
            <p:cNvPr id="10" name="组合 22"/>
            <p:cNvGrpSpPr>
              <a:grpSpLocks/>
            </p:cNvGrpSpPr>
            <p:nvPr/>
          </p:nvGrpSpPr>
          <p:grpSpPr bwMode="auto">
            <a:xfrm>
              <a:off x="1077" y="4045"/>
              <a:ext cx="12386" cy="5822"/>
              <a:chOff x="1077" y="4045"/>
              <a:chExt cx="12386" cy="5822"/>
            </a:xfrm>
          </p:grpSpPr>
          <p:sp>
            <p:nvSpPr>
              <p:cNvPr id="13" name="矩形 25"/>
              <p:cNvSpPr/>
              <p:nvPr/>
            </p:nvSpPr>
            <p:spPr>
              <a:xfrm>
                <a:off x="1283" y="8947"/>
                <a:ext cx="12180" cy="92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just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FF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1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자료: Harris, D., Martinez, J. L., &amp; Ward, J. L.(1994), "Is strategy different for the family-owned businesses?", Family Business Review, 7(2), 166</a:t>
                </a:r>
              </a:p>
            </p:txBody>
          </p:sp>
          <p:grpSp>
            <p:nvGrpSpPr>
              <p:cNvPr id="14" name="组合 21"/>
              <p:cNvGrpSpPr>
                <a:grpSpLocks/>
              </p:cNvGrpSpPr>
              <p:nvPr/>
            </p:nvGrpSpPr>
            <p:grpSpPr bwMode="auto">
              <a:xfrm>
                <a:off x="1077" y="4045"/>
                <a:ext cx="12326" cy="4789"/>
                <a:chOff x="851" y="3932"/>
                <a:chExt cx="12326" cy="4789"/>
              </a:xfrm>
            </p:grpSpPr>
            <p:sp>
              <p:nvSpPr>
                <p:cNvPr id="15" name="圆角矩形 3"/>
                <p:cNvSpPr/>
                <p:nvPr/>
              </p:nvSpPr>
              <p:spPr>
                <a:xfrm>
                  <a:off x="851" y="5853"/>
                  <a:ext cx="2740" cy="1321"/>
                </a:xfrm>
                <a:prstGeom prst="roundRect">
                  <a:avLst/>
                </a:prstGeom>
                <a:solidFill>
                  <a:srgbClr val="3DB195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glow rad="63500">
                    <a:srgbClr val="5BDBB3">
                      <a:satMod val="175000"/>
                      <a:alpha val="40000"/>
                    </a:srgbClr>
                  </a:glow>
                  <a:reflection blurRad="6350" stA="52000" endA="300" endPos="35000" dir="5400000" sy="-100000" algn="bl" rotWithShape="0"/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altLang="ko-KR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(1)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미래기업에 대한 </a:t>
                  </a:r>
                  <a:r>
                    <a:rPr kumimoji="0" lang="ko-KR" altLang="en-US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가족의 관여</a:t>
                  </a:r>
                </a:p>
              </p:txBody>
            </p:sp>
            <p:sp>
              <p:nvSpPr>
                <p:cNvPr id="16" name="圆角矩形 4"/>
                <p:cNvSpPr/>
                <p:nvPr/>
              </p:nvSpPr>
              <p:spPr>
                <a:xfrm>
                  <a:off x="3591" y="7735"/>
                  <a:ext cx="3030" cy="986"/>
                </a:xfrm>
                <a:prstGeom prst="roundRect">
                  <a:avLst/>
                </a:prstGeom>
                <a:solidFill>
                  <a:srgbClr val="3DB195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glow rad="63500">
                    <a:srgbClr val="5BDBB3">
                      <a:satMod val="175000"/>
                      <a:alpha val="40000"/>
                    </a:srgbClr>
                  </a:glow>
                  <a:reflection blurRad="6350" stA="52000" endA="300" endPos="35000" dir="5400000" sy="-100000" algn="bl" rotWithShape="0"/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altLang="ko-KR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(2)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기업의 건전성 평가</a:t>
                  </a:r>
                </a:p>
              </p:txBody>
            </p:sp>
            <p:sp>
              <p:nvSpPr>
                <p:cNvPr id="17" name="圆角矩形 7"/>
                <p:cNvSpPr/>
                <p:nvPr/>
              </p:nvSpPr>
              <p:spPr>
                <a:xfrm>
                  <a:off x="7407" y="7735"/>
                  <a:ext cx="3030" cy="986"/>
                </a:xfrm>
                <a:prstGeom prst="roundRect">
                  <a:avLst/>
                </a:prstGeom>
                <a:solidFill>
                  <a:srgbClr val="3DB195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glow rad="63500">
                    <a:srgbClr val="5BDBB3">
                      <a:satMod val="175000"/>
                      <a:alpha val="40000"/>
                    </a:srgbClr>
                  </a:glow>
                  <a:reflection blurRad="6350" stA="52000" endA="300" endPos="35000" dir="5400000" sy="-100000" algn="bl" rotWithShape="0"/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altLang="ko-KR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(3)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기업 대체안의 개발</a:t>
                  </a:r>
                </a:p>
              </p:txBody>
            </p:sp>
            <p:sp>
              <p:nvSpPr>
                <p:cNvPr id="18" name="圆角矩形 9"/>
                <p:cNvSpPr/>
                <p:nvPr/>
              </p:nvSpPr>
              <p:spPr>
                <a:xfrm>
                  <a:off x="10437" y="5853"/>
                  <a:ext cx="2740" cy="1321"/>
                </a:xfrm>
                <a:prstGeom prst="roundRect">
                  <a:avLst/>
                </a:prstGeom>
                <a:solidFill>
                  <a:srgbClr val="3DB195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glow rad="63500">
                    <a:srgbClr val="5BDBB3">
                      <a:satMod val="175000"/>
                      <a:alpha val="40000"/>
                    </a:srgbClr>
                  </a:glow>
                  <a:reflection blurRad="6350" stA="52000" endA="300" endPos="35000" dir="5400000" sy="-100000" algn="bl" rotWithShape="0"/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altLang="ko-KR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(4)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가족과 개인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목표의 고려</a:t>
                  </a:r>
                </a:p>
              </p:txBody>
            </p:sp>
            <p:sp>
              <p:nvSpPr>
                <p:cNvPr id="19" name="圆角矩形 10"/>
                <p:cNvSpPr/>
                <p:nvPr/>
              </p:nvSpPr>
              <p:spPr>
                <a:xfrm>
                  <a:off x="3591" y="3932"/>
                  <a:ext cx="2740" cy="1321"/>
                </a:xfrm>
                <a:prstGeom prst="roundRect">
                  <a:avLst/>
                </a:prstGeom>
                <a:solidFill>
                  <a:srgbClr val="3DB195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glow rad="63500">
                    <a:srgbClr val="5BDBB3">
                      <a:satMod val="175000"/>
                      <a:alpha val="40000"/>
                    </a:srgbClr>
                  </a:glow>
                  <a:reflection blurRad="6350" stA="52000" endA="300" endPos="35000" dir="5400000" sy="-100000" algn="bl" rotWithShape="0"/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altLang="ko-KR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(6)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가족의 관심사와 역량</a:t>
                  </a:r>
                  <a:r>
                    <a:rPr kumimoji="0" lang="ko-KR" altLang="en-US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의 평가</a:t>
                  </a:r>
                </a:p>
              </p:txBody>
            </p:sp>
            <p:sp>
              <p:nvSpPr>
                <p:cNvPr id="20" name="圆角矩形 11"/>
                <p:cNvSpPr/>
                <p:nvPr/>
              </p:nvSpPr>
              <p:spPr>
                <a:xfrm>
                  <a:off x="7697" y="3932"/>
                  <a:ext cx="2740" cy="1321"/>
                </a:xfrm>
                <a:prstGeom prst="roundRect">
                  <a:avLst/>
                </a:prstGeom>
                <a:solidFill>
                  <a:srgbClr val="3DB195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glow rad="63500">
                    <a:srgbClr val="5BDBB3">
                      <a:satMod val="175000"/>
                      <a:alpha val="40000"/>
                    </a:srgbClr>
                  </a:glow>
                  <a:reflection blurRad="6350" stA="52000" endA="300" endPos="35000" dir="5400000" sy="-100000" algn="bl" rotWithShape="0"/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altLang="ko-KR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(5)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기업 전략</a:t>
                  </a:r>
                  <a:r>
                    <a:rPr kumimoji="0" lang="ko-KR" altLang="en-US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의 선택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cxnSp>
              <p:nvCxnSpPr>
                <p:cNvPr id="21" name="肘形连接符 14"/>
                <p:cNvCxnSpPr>
                  <a:stCxn id="15" idx="2"/>
                  <a:endCxn id="16" idx="1"/>
                </p:cNvCxnSpPr>
                <p:nvPr/>
              </p:nvCxnSpPr>
              <p:spPr>
                <a:xfrm rot="5400000" flipV="1">
                  <a:off x="2379" y="7016"/>
                  <a:ext cx="1055" cy="1370"/>
                </a:xfrm>
                <a:prstGeom prst="bentConnector2">
                  <a:avLst/>
                </a:prstGeom>
                <a:noFill/>
                <a:ln w="6350" cap="flat" cmpd="sng" algn="ctr">
                  <a:solidFill>
                    <a:srgbClr val="000000">
                      <a:alpha val="96000"/>
                    </a:srgbClr>
                  </a:solidFill>
                  <a:prstDash val="solid"/>
                  <a:miter lim="800000"/>
                  <a:tailEnd type="arrow"/>
                </a:ln>
                <a:effectLst/>
              </p:spPr>
            </p:cxnSp>
            <p:cxnSp>
              <p:nvCxnSpPr>
                <p:cNvPr id="22" name="肘形连接符 15"/>
                <p:cNvCxnSpPr>
                  <a:stCxn id="19" idx="1"/>
                  <a:endCxn id="15" idx="0"/>
                </p:cNvCxnSpPr>
                <p:nvPr/>
              </p:nvCxnSpPr>
              <p:spPr>
                <a:xfrm rot="10800000" flipV="1">
                  <a:off x="2222" y="4591"/>
                  <a:ext cx="1370" cy="1263"/>
                </a:xfrm>
                <a:prstGeom prst="bentConnector2">
                  <a:avLst/>
                </a:prstGeom>
                <a:noFill/>
                <a:ln w="6350" cap="flat" cmpd="sng" algn="ctr">
                  <a:solidFill>
                    <a:srgbClr val="000000">
                      <a:alpha val="95000"/>
                    </a:srgbClr>
                  </a:solidFill>
                  <a:prstDash val="solid"/>
                  <a:miter lim="800000"/>
                  <a:tailEnd type="arrow"/>
                </a:ln>
                <a:effectLst/>
              </p:spPr>
            </p:cxnSp>
            <p:cxnSp>
              <p:nvCxnSpPr>
                <p:cNvPr id="23" name="直接箭头连接符 16"/>
                <p:cNvCxnSpPr>
                  <a:stCxn id="16" idx="3"/>
                  <a:endCxn id="17" idx="1"/>
                </p:cNvCxnSpPr>
                <p:nvPr/>
              </p:nvCxnSpPr>
              <p:spPr>
                <a:xfrm>
                  <a:off x="6622" y="8229"/>
                  <a:ext cx="785" cy="0"/>
                </a:xfrm>
                <a:prstGeom prst="straightConnector1">
                  <a:avLst/>
                </a:prstGeom>
                <a:noFill/>
                <a:ln w="6350" cap="flat" cmpd="sng" algn="ctr">
                  <a:solidFill>
                    <a:srgbClr val="000000">
                      <a:alpha val="96000"/>
                    </a:srgbClr>
                  </a:solidFill>
                  <a:prstDash val="solid"/>
                  <a:miter lim="800000"/>
                  <a:tailEnd type="arrow"/>
                </a:ln>
                <a:effectLst/>
              </p:spPr>
            </p:cxnSp>
            <p:cxnSp>
              <p:nvCxnSpPr>
                <p:cNvPr id="24" name="肘形连接符 17"/>
                <p:cNvCxnSpPr>
                  <a:stCxn id="17" idx="3"/>
                  <a:endCxn id="18" idx="2"/>
                </p:cNvCxnSpPr>
                <p:nvPr/>
              </p:nvCxnSpPr>
              <p:spPr>
                <a:xfrm flipV="1">
                  <a:off x="10437" y="7174"/>
                  <a:ext cx="1370" cy="1055"/>
                </a:xfrm>
                <a:prstGeom prst="bentConnector2">
                  <a:avLst/>
                </a:prstGeom>
                <a:noFill/>
                <a:ln w="6350" cap="flat" cmpd="sng" algn="ctr">
                  <a:solidFill>
                    <a:srgbClr val="000000">
                      <a:alpha val="96000"/>
                    </a:srgbClr>
                  </a:solidFill>
                  <a:prstDash val="solid"/>
                  <a:miter lim="800000"/>
                  <a:tailEnd type="arrow"/>
                </a:ln>
                <a:effectLst/>
              </p:spPr>
            </p:cxnSp>
            <p:cxnSp>
              <p:nvCxnSpPr>
                <p:cNvPr id="25" name="肘形连接符 18"/>
                <p:cNvCxnSpPr>
                  <a:stCxn id="18" idx="0"/>
                  <a:endCxn id="20" idx="3"/>
                </p:cNvCxnSpPr>
                <p:nvPr/>
              </p:nvCxnSpPr>
              <p:spPr>
                <a:xfrm rot="16200000" flipV="1">
                  <a:off x="10488" y="4535"/>
                  <a:ext cx="1268" cy="1370"/>
                </a:xfrm>
                <a:prstGeom prst="bentConnector2">
                  <a:avLst/>
                </a:prstGeom>
                <a:noFill/>
                <a:ln w="6350" cap="flat" cmpd="sng" algn="ctr">
                  <a:solidFill>
                    <a:srgbClr val="000000">
                      <a:alpha val="96000"/>
                    </a:srgbClr>
                  </a:solidFill>
                  <a:prstDash val="solid"/>
                  <a:miter lim="800000"/>
                  <a:tailEnd type="arrow"/>
                </a:ln>
                <a:effectLst/>
              </p:spPr>
            </p:cxnSp>
            <p:cxnSp>
              <p:nvCxnSpPr>
                <p:cNvPr id="26" name="直接箭头连接符 20"/>
                <p:cNvCxnSpPr>
                  <a:stCxn id="20" idx="1"/>
                  <a:endCxn id="19" idx="3"/>
                </p:cNvCxnSpPr>
                <p:nvPr/>
              </p:nvCxnSpPr>
              <p:spPr>
                <a:xfrm flipH="1">
                  <a:off x="6332" y="4591"/>
                  <a:ext cx="1365" cy="0"/>
                </a:xfrm>
                <a:prstGeom prst="straightConnector1">
                  <a:avLst/>
                </a:prstGeom>
                <a:noFill/>
                <a:ln w="6350" cap="flat" cmpd="sng" algn="ctr">
                  <a:solidFill>
                    <a:srgbClr val="000000">
                      <a:alpha val="96000"/>
                    </a:srgbClr>
                  </a:solidFill>
                  <a:prstDash val="solid"/>
                  <a:miter lim="800000"/>
                  <a:tailEnd type="arrow"/>
                </a:ln>
                <a:effectLst/>
              </p:spPr>
            </p:cxnSp>
          </p:grpSp>
        </p:grpSp>
      </p:grpSp>
    </p:spTree>
    <p:extLst>
      <p:ext uri="{BB962C8B-B14F-4D97-AF65-F5344CB8AC3E}">
        <p14:creationId xmlns:p14="http://schemas.microsoft.com/office/powerpoint/2010/main" val="395658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가족기업의 전략경영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 </a:t>
            </a:r>
            <a:r>
              <a:rPr lang="ko-KR" altLang="en-US" sz="2400" b="1" dirty="0" err="1" smtClean="0"/>
              <a:t>전략경영의</a:t>
            </a:r>
            <a:r>
              <a:rPr lang="ko-KR" altLang="en-US" sz="2400" b="1" dirty="0" smtClean="0"/>
              <a:t> 내용</a:t>
            </a:r>
            <a:endParaRPr lang="en-US" altLang="ko-KR" sz="2400" b="1" dirty="0"/>
          </a:p>
        </p:txBody>
      </p:sp>
      <p:sp>
        <p:nvSpPr>
          <p:cNvPr id="7" name="矩形 2"/>
          <p:cNvSpPr/>
          <p:nvPr/>
        </p:nvSpPr>
        <p:spPr>
          <a:xfrm>
            <a:off x="103981" y="1395413"/>
            <a:ext cx="8936038" cy="47418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전략의 </a:t>
            </a:r>
            <a:r>
              <a:rPr lang="ko-KR" altLang="en-US" sz="2000" b="1" noProof="1" smtClean="0">
                <a:solidFill>
                  <a:schemeClr val="tx1"/>
                </a:solidFill>
              </a:rPr>
              <a:t>실행</a:t>
            </a:r>
            <a:endParaRPr lang="en-US" altLang="ko-KR" sz="2000" b="1" noProof="1" smtClean="0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defRPr/>
            </a:pPr>
            <a:r>
              <a:rPr lang="ko-KR" altLang="en-US" sz="2000" b="1" noProof="1" smtClean="0">
                <a:solidFill>
                  <a:schemeClr val="tx1"/>
                </a:solidFill>
              </a:rPr>
              <a:t> </a:t>
            </a:r>
            <a:endParaRPr lang="ko-KR" altLang="en-US" sz="2000" b="1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noProof="1">
                <a:solidFill>
                  <a:schemeClr val="tx1"/>
                </a:solidFill>
              </a:rPr>
              <a:t>중요한 영향 요소</a:t>
            </a:r>
            <a:r>
              <a:rPr lang="en-US" altLang="ko-KR" sz="2000" noProof="1">
                <a:solidFill>
                  <a:schemeClr val="tx1"/>
                </a:solidFill>
              </a:rPr>
              <a:t>: </a:t>
            </a:r>
            <a:r>
              <a:rPr lang="en-US" altLang="ko-KR" sz="2000" noProof="1">
                <a:solidFill>
                  <a:srgbClr val="FF0000"/>
                </a:solidFill>
              </a:rPr>
              <a:t>가족구성원 간의 관계</a:t>
            </a:r>
            <a:r>
              <a:rPr lang="en-US" altLang="ko-KR" sz="2000" noProof="1">
                <a:solidFill>
                  <a:schemeClr val="tx1"/>
                </a:solidFill>
              </a:rPr>
              <a:t>와 </a:t>
            </a:r>
            <a:r>
              <a:rPr lang="en-US" altLang="ko-KR" sz="2000" noProof="1">
                <a:solidFill>
                  <a:srgbClr val="FF0000"/>
                </a:solidFill>
              </a:rPr>
              <a:t>가족구성원과 전문경영자와의 관계</a:t>
            </a:r>
            <a:r>
              <a:rPr lang="en-US" altLang="ko-KR" sz="2000" noProof="1">
                <a:solidFill>
                  <a:schemeClr val="tx1"/>
                </a:solidFill>
              </a:rPr>
              <a:t>(</a:t>
            </a:r>
            <a:r>
              <a:rPr lang="ko-KR" altLang="en-US" sz="2000" noProof="1">
                <a:solidFill>
                  <a:schemeClr val="tx1"/>
                </a:solidFill>
              </a:rPr>
              <a:t>즉 가족기업의 지배구조, 가족기업의 문화, 가족구성원의 기업진입, 조직구조 등</a:t>
            </a:r>
            <a:r>
              <a:rPr lang="en-US" altLang="ko-KR" sz="2000" noProof="1">
                <a:solidFill>
                  <a:schemeClr val="tx1"/>
                </a:solidFill>
              </a:rPr>
              <a:t>)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sz="2000" noProof="1">
                <a:solidFill>
                  <a:schemeClr val="tx1"/>
                </a:solidFill>
              </a:rPr>
              <a:t>효율적인 전략의 실행을 위해서는 </a:t>
            </a:r>
            <a:r>
              <a:rPr sz="2000" noProof="1">
                <a:solidFill>
                  <a:srgbClr val="FF0000"/>
                </a:solidFill>
              </a:rPr>
              <a:t>사외이사를 지명</a:t>
            </a:r>
            <a:r>
              <a:rPr sz="2000" noProof="1">
                <a:solidFill>
                  <a:schemeClr val="tx1"/>
                </a:solidFill>
              </a:rPr>
              <a:t>하는 것이 좋</a:t>
            </a:r>
            <a:r>
              <a:rPr lang="ko-KR" sz="2000" noProof="1">
                <a:solidFill>
                  <a:schemeClr val="tx1"/>
                </a:solidFill>
              </a:rPr>
              <a:t>음</a:t>
            </a:r>
            <a:r>
              <a:rPr lang="en-US" altLang="ko-KR" sz="2000" noProof="1">
                <a:solidFill>
                  <a:schemeClr val="tx1"/>
                </a:solidFill>
              </a:rPr>
              <a:t>(</a:t>
            </a:r>
            <a:r>
              <a:rPr lang="ko-KR" sz="2000" noProof="1">
                <a:solidFill>
                  <a:schemeClr val="tx1"/>
                </a:solidFill>
              </a:rPr>
              <a:t> 가족위원회, 평가위원회, 자문위원회</a:t>
            </a:r>
            <a:r>
              <a:rPr lang="en-US" altLang="ko-KR" sz="2000" noProof="1">
                <a:solidFill>
                  <a:schemeClr val="tx1"/>
                </a:solidFill>
              </a:rPr>
              <a:t> </a:t>
            </a:r>
            <a:r>
              <a:rPr lang="ko-KR" sz="2000" noProof="1">
                <a:solidFill>
                  <a:schemeClr val="tx1"/>
                </a:solidFill>
              </a:rPr>
              <a:t>등</a:t>
            </a:r>
            <a:r>
              <a:rPr lang="en-US" altLang="ko-KR" sz="2000" noProof="1">
                <a:solidFill>
                  <a:schemeClr val="tx1"/>
                </a:solidFill>
              </a:rPr>
              <a:t>)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b="1" noProof="1">
                <a:solidFill>
                  <a:srgbClr val="FF0000"/>
                </a:solidFill>
              </a:rPr>
              <a:t>가족기업의 문화 </a:t>
            </a:r>
            <a:r>
              <a:rPr lang="ko-KR" sz="2000" b="1" noProof="1">
                <a:solidFill>
                  <a:schemeClr val="tx1"/>
                </a:solidFill>
              </a:rPr>
              <a:t>분류</a:t>
            </a:r>
            <a:r>
              <a:rPr lang="ko-KR" sz="2000" b="1" noProof="1">
                <a:solidFill>
                  <a:schemeClr val="tx1"/>
                </a:solidFill>
                <a:sym typeface="+mn-ea"/>
              </a:rPr>
              <a:t>(Dyer</a:t>
            </a:r>
            <a:r>
              <a:rPr lang="en-US" altLang="ko-KR" sz="2000" b="1" noProof="1">
                <a:solidFill>
                  <a:schemeClr val="tx1"/>
                </a:solidFill>
                <a:sym typeface="+mn-ea"/>
              </a:rPr>
              <a:t>, </a:t>
            </a:r>
            <a:r>
              <a:rPr lang="ko-KR" sz="2000" b="1" noProof="1">
                <a:solidFill>
                  <a:schemeClr val="tx1"/>
                </a:solidFill>
                <a:sym typeface="+mn-ea"/>
              </a:rPr>
              <a:t>1988)</a:t>
            </a:r>
            <a:r>
              <a:rPr lang="en-US" altLang="ko-KR" sz="2000" b="1" noProof="1">
                <a:solidFill>
                  <a:schemeClr val="tx1"/>
                </a:solidFill>
              </a:rPr>
              <a:t>:</a:t>
            </a:r>
            <a:r>
              <a:rPr lang="ko-KR" sz="2000" noProof="1">
                <a:solidFill>
                  <a:schemeClr val="tx1"/>
                </a:solidFill>
              </a:rPr>
              <a:t> 가족주의 문화(paternalistic culture), 방임주의 문화(laissez-faire culture), 참여주의 문화(participative culture), 전문주의 문화(professional culture)</a:t>
            </a:r>
            <a:r>
              <a:rPr lang="en-US" altLang="ko-KR" sz="2000" noProof="1" smtClean="0">
                <a:solidFill>
                  <a:schemeClr val="tx1"/>
                </a:solidFill>
              </a:rPr>
              <a:t>(p.455 &lt;</a:t>
            </a:r>
            <a:r>
              <a:rPr lang="ko-KR" altLang="en-US" sz="2000" noProof="1">
                <a:solidFill>
                  <a:schemeClr val="tx1"/>
                </a:solidFill>
              </a:rPr>
              <a:t>표</a:t>
            </a:r>
            <a:r>
              <a:rPr lang="en-US" altLang="ko-KR" sz="2000" noProof="1">
                <a:solidFill>
                  <a:schemeClr val="tx1"/>
                </a:solidFill>
              </a:rPr>
              <a:t>12-2&gt; </a:t>
            </a:r>
            <a:r>
              <a:rPr lang="ko-KR" altLang="en-US" sz="2000" noProof="1">
                <a:solidFill>
                  <a:schemeClr val="tx1"/>
                </a:solidFill>
              </a:rPr>
              <a:t>참조</a:t>
            </a:r>
            <a:r>
              <a:rPr lang="en-US" altLang="ko-KR" sz="2000" noProof="1">
                <a:solidFill>
                  <a:schemeClr val="tx1"/>
                </a:solidFill>
              </a:rPr>
              <a:t>)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가족 내 관리기술의 부족, 승계준비, 기업의 규범과 가치관 등을 바꾸기 위해 권한을 위양하고 전문화 필요</a:t>
            </a:r>
            <a:endParaRPr lang="ko-KR"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68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날짜 개체 틀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1" smtClean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cs typeface="+mn-cs"/>
              </a:rPr>
              <a:t>한국가족기업경영연구소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1" smtClean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cs typeface="+mn-cs"/>
              </a:rPr>
              <a:t>  </a:t>
            </a:r>
            <a:r>
              <a:rPr kumimoji="0" lang="en-US" altLang="ko-KR" sz="800" b="1" i="0" u="none" strike="noStrike" kern="1200" cap="none" spc="0" normalizeH="0" baseline="0" noProof="1" smtClean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SimHei" pitchFamily="49" charset="-122"/>
                <a:cs typeface="+mn-cs"/>
              </a:rPr>
              <a:t>(www.familybiz.or.kr)</a:t>
            </a:r>
          </a:p>
        </p:txBody>
      </p:sp>
      <p:sp>
        <p:nvSpPr>
          <p:cNvPr id="39939" name="Rectangle 2"/>
          <p:cNvSpPr>
            <a:spLocks noChangeArrowheads="1"/>
          </p:cNvSpPr>
          <p:nvPr/>
        </p:nvSpPr>
        <p:spPr bwMode="auto">
          <a:xfrm>
            <a:off x="0" y="31400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39940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331788"/>
          <a:ext cx="8936038" cy="947737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 </a:t>
                      </a:r>
                      <a:r>
                        <a:rPr kumimoji="1" lang="ko-KR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가족기업 전략경영의 내용 </a:t>
                      </a:r>
                    </a:p>
                  </a:txBody>
                  <a:tcPr marL="0" marR="90003" marT="31595" marB="31595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9948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949" name="组合 2"/>
          <p:cNvGrpSpPr>
            <a:grpSpLocks/>
          </p:cNvGrpSpPr>
          <p:nvPr/>
        </p:nvGrpSpPr>
        <p:grpSpPr bwMode="auto">
          <a:xfrm>
            <a:off x="4076700" y="187325"/>
            <a:ext cx="4713288" cy="433388"/>
            <a:chOff x="8449" y="297"/>
            <a:chExt cx="4447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896" y="297"/>
              <a:ext cx="1504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marR="0" lvl="0" indent="-22860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+mj-lt"/>
                <a:buAutoNum type="arabicPeriod" startAt="2"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가족기업의 지속가능경영   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534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marR="0" lvl="0" indent="-22860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+mj-lt"/>
                <a:buAutoNum type="arabicPeriod" startAt="3"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가족기업의 미래 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marR="0" lvl="0" indent="-22860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가족기업의 전략경영 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628650" y="1279525"/>
            <a:ext cx="7920038" cy="47418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ko-KR" altLang="en-US" sz="2000" b="1" i="0" u="none" strike="noStrike" kern="120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전략의 실행 </a:t>
            </a:r>
          </a:p>
          <a:p>
            <a:pPr marL="39243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endParaRPr kumimoji="0" lang="ko-KR" altLang="en-US" sz="18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graphicFrame>
        <p:nvGraphicFramePr>
          <p:cNvPr id="13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306732"/>
              </p:ext>
            </p:extLst>
          </p:nvPr>
        </p:nvGraphicFramePr>
        <p:xfrm>
          <a:off x="423701" y="1978978"/>
          <a:ext cx="8296597" cy="4042410"/>
        </p:xfrm>
        <a:graphic>
          <a:graphicData uri="http://schemas.openxmlformats.org/drawingml/2006/table">
            <a:tbl>
              <a:tblPr/>
              <a:tblGrid>
                <a:gridCol w="14528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3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6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02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36" marR="9143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가족주의 문화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방임주의 문화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참여주의 문화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전문주의 문화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관계특징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수직적(계층적)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수직적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협력적</a:t>
                      </a: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(</a:t>
                      </a:r>
                      <a:r>
                        <a:rPr kumimoji="1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집단중심</a:t>
                      </a: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개인주의적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인간본성</a:t>
                      </a:r>
                    </a:p>
                  </a:txBody>
                  <a:tcPr marL="91436" marR="9143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근본적으로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믿을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수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없다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선하고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믿을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수 </a:t>
                      </a: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있다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선하고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믿을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수 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있다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선한 것도 아니고 악한 것도 아님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진실성의 본성</a:t>
                      </a:r>
                    </a:p>
                  </a:txBody>
                  <a:tcPr marL="91436" marR="9143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창업자의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가족에게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있음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외부인에게도 자율성은 있지만 기본적으로 창업자와 그 가족에게 있음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집단의사결정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및 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참여에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있음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전문적인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규칙이나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시행규정에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있음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환경에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대한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태도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주도적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조화적/주도적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조화적/주도적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반응적/주도적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보편주의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특수주의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특수주의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특수주의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보편주의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보편주의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인간활동의 본성</a:t>
                      </a:r>
                    </a:p>
                  </a:txBody>
                  <a:tcPr marL="91436" marR="9143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실행지향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실행지향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순응지향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실행지향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강조 시점</a:t>
                      </a:r>
                    </a:p>
                  </a:txBody>
                  <a:tcPr marL="91436" marR="9143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현재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또는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과거지향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현재 또는 </a:t>
                      </a:r>
                      <a:r>
                        <a:rPr kumimoji="1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과거지향</a:t>
                      </a:r>
                      <a:endParaRPr kumimoji="1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현재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또는</a:t>
                      </a: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미래지향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현재지향</a:t>
                      </a:r>
                      <a:endParaRPr kumimoji="1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511175" y="1433512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panose="05000000000000000000" charset="0"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&lt;</a:t>
            </a:r>
            <a:r>
              <a:rPr kumimoji="0" lang="ko-KR" altLang="en-US" sz="1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표</a:t>
            </a:r>
            <a:r>
              <a:rPr kumimoji="0" lang="en-US" altLang="ko-KR" sz="1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12-2&gt; </a:t>
            </a:r>
            <a:r>
              <a:rPr kumimoji="0" lang="ko-KR" altLang="en-US" sz="1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가족기업의 문화 유형</a:t>
            </a:r>
            <a:r>
              <a: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charset="-127"/>
                <a:ea typeface="굴림체" panose="020B0609000101010101" charset="-127"/>
                <a:cs typeface="+mn-cs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9085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1. </a:t>
            </a:r>
            <a:r>
              <a:rPr lang="ko-KR" altLang="en-US" sz="3200" dirty="0" smtClean="0"/>
              <a:t>가족기업의 전략경영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 </a:t>
            </a:r>
            <a:r>
              <a:rPr lang="ko-KR" altLang="en-US" sz="2400" b="1" dirty="0" err="1" smtClean="0"/>
              <a:t>전략경영의</a:t>
            </a:r>
            <a:r>
              <a:rPr lang="ko-KR" altLang="en-US" sz="2400" b="1" dirty="0" smtClean="0"/>
              <a:t> 내용</a:t>
            </a:r>
            <a:endParaRPr lang="en-US" altLang="ko-KR" sz="2400" b="1" dirty="0"/>
          </a:p>
        </p:txBody>
      </p:sp>
      <p:sp>
        <p:nvSpPr>
          <p:cNvPr id="8" name="矩形 2"/>
          <p:cNvSpPr/>
          <p:nvPr/>
        </p:nvSpPr>
        <p:spPr>
          <a:xfrm>
            <a:off x="628650" y="1477963"/>
            <a:ext cx="7920038" cy="47418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전략의 평가와 </a:t>
            </a:r>
            <a:r>
              <a:rPr lang="ko-KR" altLang="en-US" sz="2000" b="1" noProof="1" smtClean="0">
                <a:solidFill>
                  <a:schemeClr val="tx1"/>
                </a:solidFill>
              </a:rPr>
              <a:t>통제</a:t>
            </a:r>
            <a:endParaRPr lang="en-US" altLang="ko-KR" sz="2000" b="1" noProof="1" smtClean="0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defRPr/>
            </a:pPr>
            <a:r>
              <a:rPr lang="ko-KR" altLang="en-US" sz="2000" b="1" noProof="1" smtClean="0">
                <a:solidFill>
                  <a:schemeClr val="tx1"/>
                </a:solidFill>
              </a:rPr>
              <a:t> </a:t>
            </a:r>
            <a:endParaRPr lang="ko-KR" altLang="en-US" sz="2000" b="1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sz="2000" noProof="1">
                <a:solidFill>
                  <a:schemeClr val="tx1"/>
                </a:solidFill>
              </a:rPr>
              <a:t>조직의 목적과 목표에 대한 성과를 평가하고 통제할 적합한 관리 및 운영 메커니즘을 설정하여야 </a:t>
            </a:r>
            <a:r>
              <a:rPr lang="ko-KR" sz="2000" noProof="1">
                <a:solidFill>
                  <a:schemeClr val="tx1"/>
                </a:solidFill>
              </a:rPr>
              <a:t>함</a:t>
            </a:r>
            <a:endParaRPr lang="en-US" altLang="ko-KR" sz="2000" noProof="1">
              <a:solidFill>
                <a:schemeClr val="tx1"/>
              </a:solidFill>
            </a:endParaRPr>
          </a:p>
          <a:p>
            <a:pPr marL="107950" algn="just" eaLnBrk="1" hangingPunct="1">
              <a:buClr>
                <a:srgbClr val="0000FF"/>
              </a:buClr>
              <a:defRPr/>
            </a:pPr>
            <a:r>
              <a:rPr lang="ko-KR" sz="2000" noProof="1">
                <a:solidFill>
                  <a:schemeClr val="tx1"/>
                </a:solidFill>
              </a:rPr>
              <a:t>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noProof="1">
                <a:solidFill>
                  <a:schemeClr val="tx1"/>
                </a:solidFill>
              </a:rPr>
              <a:t>가족기업의 전략의 평가와 통제에 대한 </a:t>
            </a:r>
            <a:r>
              <a:rPr lang="ko-KR" sz="2000" noProof="1">
                <a:solidFill>
                  <a:srgbClr val="FF0000"/>
                </a:solidFill>
              </a:rPr>
              <a:t>향후 연구 주제</a:t>
            </a:r>
            <a:r>
              <a:rPr lang="en-US" altLang="ko-KR" sz="2000" noProof="1">
                <a:solidFill>
                  <a:schemeClr val="tx1"/>
                </a:solidFill>
              </a:rPr>
              <a:t>: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sz="2000" noProof="1">
                <a:solidFill>
                  <a:schemeClr val="tx1"/>
                </a:solidFill>
              </a:rPr>
              <a:t>고 성과 가족기업과 저성과 가족기업 간의 전략적 평가와 통제 시스템 간의 차이가 존재하는가? 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sz="2000" noProof="1">
                <a:solidFill>
                  <a:schemeClr val="tx1"/>
                </a:solidFill>
              </a:rPr>
              <a:t>존재한다면 그 원인은? 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sz="2000" noProof="1">
                <a:solidFill>
                  <a:schemeClr val="tx1"/>
                </a:solidFill>
              </a:rPr>
              <a:t>가족기업에서 사용되어지고 있는 </a:t>
            </a:r>
            <a:r>
              <a:rPr sz="2000" noProof="1">
                <a:solidFill>
                  <a:srgbClr val="FF0000"/>
                </a:solidFill>
              </a:rPr>
              <a:t>지배적인 시스템</a:t>
            </a:r>
            <a:r>
              <a:rPr sz="2000" noProof="1">
                <a:solidFill>
                  <a:schemeClr val="tx1"/>
                </a:solidFill>
              </a:rPr>
              <a:t>은 비가족기업의 그것과 같은가 다른가?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sz="2000" noProof="1" smtClean="0">
                <a:solidFill>
                  <a:schemeClr val="tx1"/>
                </a:solidFill>
              </a:rPr>
              <a:t>다르다면 </a:t>
            </a:r>
            <a:r>
              <a:rPr sz="2000" noProof="1">
                <a:solidFill>
                  <a:schemeClr val="tx1"/>
                </a:solidFill>
              </a:rPr>
              <a:t>어떻게 다른가? 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sz="2000" noProof="1">
                <a:solidFill>
                  <a:srgbClr val="FF0000"/>
                </a:solidFill>
              </a:rPr>
              <a:t>가족구성원</a:t>
            </a:r>
            <a:r>
              <a:rPr sz="2000" noProof="1">
                <a:solidFill>
                  <a:schemeClr val="tx1"/>
                </a:solidFill>
              </a:rPr>
              <a:t>은 전략의 평가와 통제에 어떻게 </a:t>
            </a:r>
            <a:r>
              <a:rPr sz="2000" noProof="1">
                <a:solidFill>
                  <a:srgbClr val="FF0000"/>
                </a:solidFill>
              </a:rPr>
              <a:t>영향</a:t>
            </a:r>
            <a:r>
              <a:rPr sz="2000" noProof="1">
                <a:solidFill>
                  <a:schemeClr val="tx1"/>
                </a:solidFill>
              </a:rPr>
              <a:t>을 끼치는가? 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sz="2000" noProof="1">
                <a:solidFill>
                  <a:schemeClr val="tx1"/>
                </a:solidFill>
              </a:rPr>
              <a:t>그 영향은 긍정적인가 부정적인가? 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76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가족기업의 지속가능경영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103981" y="619771"/>
            <a:ext cx="6806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 지속가능경영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지속가능경영의</a:t>
            </a:r>
            <a:r>
              <a:rPr lang="en-US" altLang="ko-KR" sz="2400" b="1" dirty="0" smtClean="0"/>
              <a:t> </a:t>
            </a:r>
            <a:r>
              <a:rPr lang="ko-KR" altLang="en-US" sz="2400" b="1" dirty="0" smtClean="0"/>
              <a:t>개념</a:t>
            </a:r>
            <a:endParaRPr lang="en-US" altLang="ko-KR" sz="2400" b="1" dirty="0"/>
          </a:p>
        </p:txBody>
      </p:sp>
      <p:sp>
        <p:nvSpPr>
          <p:cNvPr id="7" name="矩形 2"/>
          <p:cNvSpPr/>
          <p:nvPr/>
        </p:nvSpPr>
        <p:spPr>
          <a:xfrm>
            <a:off x="103981" y="1363715"/>
            <a:ext cx="8936038" cy="47418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ko-KR" altLang="en-US" b="1" noProof="1">
              <a:solidFill>
                <a:schemeClr val="tx1"/>
              </a:solidFill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sz="2000" noProof="1">
                <a:solidFill>
                  <a:schemeClr val="tx1"/>
                </a:solidFill>
              </a:rPr>
              <a:t>WCED(World Business Commision for Environment Development)</a:t>
            </a:r>
            <a:r>
              <a:rPr lang="en-US" altLang="ko-KR" sz="2000" noProof="1">
                <a:solidFill>
                  <a:schemeClr val="tx1"/>
                </a:solidFill>
              </a:rPr>
              <a:t>: 지속가능발전을 자연환경의 변화를 가져오는 인간행위를 평가하는 기준으로 제시</a:t>
            </a:r>
            <a:r>
              <a:rPr lang="ko-KR" sz="2000" noProof="1">
                <a:solidFill>
                  <a:schemeClr val="tx1"/>
                </a:solidFill>
              </a:rPr>
              <a:t> 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noProof="1">
                <a:solidFill>
                  <a:schemeClr val="tx1"/>
                </a:solidFill>
              </a:rPr>
              <a:t>Elkington(1997)</a:t>
            </a:r>
            <a:r>
              <a:rPr lang="en-US" sz="2000" noProof="1">
                <a:solidFill>
                  <a:schemeClr val="tx1"/>
                </a:solidFill>
              </a:rPr>
              <a:t>: </a:t>
            </a:r>
            <a:r>
              <a:rPr lang="en-US" sz="2000" noProof="1">
                <a:solidFill>
                  <a:srgbClr val="FF0000"/>
                </a:solidFill>
              </a:rPr>
              <a:t>경제적</a:t>
            </a:r>
            <a:r>
              <a:rPr lang="en-US" sz="2000" noProof="1">
                <a:solidFill>
                  <a:schemeClr val="tx1"/>
                </a:solidFill>
              </a:rPr>
              <a:t>으로 생존가능하고 </a:t>
            </a:r>
            <a:r>
              <a:rPr lang="en-US" sz="2000" noProof="1">
                <a:solidFill>
                  <a:srgbClr val="FF0000"/>
                </a:solidFill>
              </a:rPr>
              <a:t>환경적</a:t>
            </a:r>
            <a:r>
              <a:rPr lang="en-US" sz="2000" noProof="1">
                <a:solidFill>
                  <a:schemeClr val="tx1"/>
                </a:solidFill>
              </a:rPr>
              <a:t>으로 건전하며 </a:t>
            </a:r>
            <a:r>
              <a:rPr lang="en-US" sz="2000" noProof="1">
                <a:solidFill>
                  <a:srgbClr val="FF0000"/>
                </a:solidFill>
              </a:rPr>
              <a:t>사회적</a:t>
            </a:r>
            <a:r>
              <a:rPr lang="en-US" sz="2000" noProof="1">
                <a:solidFill>
                  <a:schemeClr val="tx1"/>
                </a:solidFill>
              </a:rPr>
              <a:t>으로 책임이 있도록 조화로운 노력을 하는 상황(세 가지 축)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en-US" sz="2000" noProof="1">
              <a:solidFill>
                <a:schemeClr val="tx1"/>
              </a:solidFill>
            </a:endParaRPr>
          </a:p>
          <a:p>
            <a:pPr marL="849630" lvl="1" indent="-284480" algn="just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noProof="1" smtClean="0">
                <a:solidFill>
                  <a:schemeClr val="tx1"/>
                </a:solidFill>
              </a:rPr>
              <a:t>자본주의가 </a:t>
            </a:r>
            <a:r>
              <a:rPr lang="ko-KR" sz="2000" noProof="1">
                <a:solidFill>
                  <a:schemeClr val="tx1"/>
                </a:solidFill>
              </a:rPr>
              <a:t>지속가능하려면 7가지 측면에서 혁명적인 변화</a:t>
            </a:r>
            <a:r>
              <a:rPr lang="en-US" altLang="ko-KR" sz="2000" noProof="1">
                <a:solidFill>
                  <a:schemeClr val="tx1"/>
                </a:solidFill>
              </a:rPr>
              <a:t>:</a:t>
            </a:r>
          </a:p>
          <a:p>
            <a:pPr marL="1306830" lvl="2" indent="-284480" algn="just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시장(순종에서 경쟁으로)                        </a:t>
            </a:r>
          </a:p>
          <a:p>
            <a:pPr marL="1306830" lvl="2" indent="-284480" algn="just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가치관(하드에서 소프트로)</a:t>
            </a:r>
          </a:p>
          <a:p>
            <a:pPr marL="1306830" lvl="2" indent="-284480" algn="just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투명성(폐쇄성에서 개방성으로)</a:t>
            </a:r>
          </a:p>
          <a:p>
            <a:pPr marL="1306830" lvl="2" indent="-284480" algn="just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기술수명주기(제품에서 기능으로)</a:t>
            </a:r>
          </a:p>
          <a:p>
            <a:pPr marL="1306830" lvl="2" indent="-284480" algn="just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파트너쉽(파괴에서 공생으로)</a:t>
            </a:r>
          </a:p>
          <a:p>
            <a:pPr marL="1306830" lvl="2" indent="-284480" algn="just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시간(넓은 폭에서 장기적인 기간으로)</a:t>
            </a:r>
          </a:p>
          <a:p>
            <a:pPr marL="1306830" lvl="2" indent="-284480" algn="just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지배구조(배타적에서 총괄적으로)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endParaRPr lang="en-US" altLang="ko-KR" sz="2000" noProof="1">
              <a:solidFill>
                <a:schemeClr val="tx1"/>
              </a:solidFill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Porter &amp; Kramer(2011): 즉 사회적 가치와 경제적 가치를 동시에 창출하는 </a:t>
            </a:r>
            <a:r>
              <a:rPr lang="en-US" altLang="ko-KR" sz="2000" noProof="1">
                <a:solidFill>
                  <a:srgbClr val="FF0000"/>
                </a:solidFill>
              </a:rPr>
              <a:t>공유가치(shared value)를 창출</a:t>
            </a:r>
            <a:r>
              <a:rPr lang="en-US" altLang="ko-KR" sz="2000" noProof="1">
                <a:solidFill>
                  <a:schemeClr val="tx1"/>
                </a:solidFill>
              </a:rPr>
              <a:t>하여야 기업은 지속경영이 가능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60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가족기업의 지속가능경영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103981" y="612051"/>
            <a:ext cx="74222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가족기업 지속가능경영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가족기업의 지속가능경영</a:t>
            </a:r>
            <a:endParaRPr lang="en-US" altLang="ko-KR" sz="2400" b="1" dirty="0"/>
          </a:p>
        </p:txBody>
      </p:sp>
      <p:sp>
        <p:nvSpPr>
          <p:cNvPr id="8" name="矩形 2"/>
          <p:cNvSpPr/>
          <p:nvPr/>
        </p:nvSpPr>
        <p:spPr>
          <a:xfrm>
            <a:off x="136638" y="1612900"/>
            <a:ext cx="8936038" cy="4743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noProof="1">
                <a:solidFill>
                  <a:schemeClr val="tx1"/>
                </a:solidFill>
              </a:rPr>
              <a:t>가족기업은 </a:t>
            </a:r>
            <a:r>
              <a:rPr noProof="1">
                <a:solidFill>
                  <a:srgbClr val="FF0000"/>
                </a:solidFill>
              </a:rPr>
              <a:t>가족과 기업</a:t>
            </a:r>
            <a:r>
              <a:rPr noProof="1">
                <a:solidFill>
                  <a:schemeClr val="tx1"/>
                </a:solidFill>
              </a:rPr>
              <a:t>의 두 축이 함께 나란히 </a:t>
            </a:r>
            <a:r>
              <a:rPr noProof="1">
                <a:solidFill>
                  <a:srgbClr val="FF0000"/>
                </a:solidFill>
              </a:rPr>
              <a:t>조화</a:t>
            </a:r>
            <a:r>
              <a:rPr noProof="1">
                <a:solidFill>
                  <a:schemeClr val="tx1"/>
                </a:solidFill>
              </a:rPr>
              <a:t>를 이루며 굴려갈 때 지속경영이 가능</a:t>
            </a:r>
            <a:r>
              <a:rPr lang="ko-KR" noProof="1">
                <a:solidFill>
                  <a:schemeClr val="tx1"/>
                </a:solidFill>
              </a:rPr>
              <a:t> 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ko-KR" altLang="en-US" noProof="1">
                <a:solidFill>
                  <a:schemeClr val="tx1"/>
                </a:solidFill>
              </a:rPr>
              <a:t>가족기업이 성공하기 위해</a:t>
            </a:r>
            <a:r>
              <a:rPr lang="en-US" altLang="ko-KR" noProof="1">
                <a:solidFill>
                  <a:schemeClr val="tx1"/>
                </a:solidFill>
              </a:rPr>
              <a:t>: 1)</a:t>
            </a:r>
            <a:r>
              <a:rPr lang="ko-KR" altLang="en-US" noProof="1">
                <a:solidFill>
                  <a:srgbClr val="FF0000"/>
                </a:solidFill>
              </a:rPr>
              <a:t>가족이 힘을 모아 난관극복 </a:t>
            </a:r>
            <a:r>
              <a:rPr lang="en-US" altLang="ko-KR" noProof="1">
                <a:solidFill>
                  <a:schemeClr val="tx1"/>
                </a:solidFill>
              </a:rPr>
              <a:t>2) </a:t>
            </a:r>
            <a:r>
              <a:rPr lang="ko-KR" altLang="en-US" noProof="1">
                <a:solidFill>
                  <a:schemeClr val="tx1"/>
                </a:solidFill>
              </a:rPr>
              <a:t>가족의 경제적자원</a:t>
            </a:r>
            <a:r>
              <a:rPr lang="en-US" altLang="ko-KR" noProof="1">
                <a:solidFill>
                  <a:schemeClr val="tx1"/>
                </a:solidFill>
              </a:rPr>
              <a:t>(</a:t>
            </a:r>
            <a:r>
              <a:rPr lang="ko-KR" altLang="en-US" noProof="1">
                <a:solidFill>
                  <a:schemeClr val="tx1"/>
                </a:solidFill>
              </a:rPr>
              <a:t>인내자본</a:t>
            </a:r>
            <a:r>
              <a:rPr lang="en-US" altLang="ko-KR" noProof="1">
                <a:solidFill>
                  <a:schemeClr val="tx1"/>
                </a:solidFill>
              </a:rPr>
              <a:t>, </a:t>
            </a:r>
            <a:r>
              <a:rPr lang="ko-KR" altLang="en-US" noProof="1">
                <a:solidFill>
                  <a:schemeClr val="tx1"/>
                </a:solidFill>
              </a:rPr>
              <a:t>가족저축</a:t>
            </a:r>
            <a:r>
              <a:rPr lang="en-US" altLang="ko-KR" noProof="1">
                <a:solidFill>
                  <a:schemeClr val="tx1"/>
                </a:solidFill>
              </a:rPr>
              <a:t>, </a:t>
            </a:r>
            <a:r>
              <a:rPr lang="ko-KR" altLang="en-US" noProof="1">
                <a:solidFill>
                  <a:schemeClr val="tx1"/>
                </a:solidFill>
              </a:rPr>
              <a:t>가족종업원의 무보수나 임금삭감</a:t>
            </a:r>
            <a:r>
              <a:rPr lang="en-US" altLang="ko-KR" noProof="1">
                <a:solidFill>
                  <a:schemeClr val="tx1"/>
                </a:solidFill>
              </a:rPr>
              <a:t>)</a:t>
            </a:r>
            <a:r>
              <a:rPr lang="ko-KR" altLang="en-US" noProof="1">
                <a:solidFill>
                  <a:schemeClr val="tx1"/>
                </a:solidFill>
              </a:rPr>
              <a:t>을 적극 활용 </a:t>
            </a:r>
            <a:endParaRPr lang="en-US" altLang="ko-KR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defRPr/>
            </a:pPr>
            <a:r>
              <a:rPr lang="en-US" noProof="1">
                <a:solidFill>
                  <a:schemeClr val="tx1"/>
                </a:solidFill>
              </a:rPr>
              <a:t>    (</a:t>
            </a:r>
            <a:r>
              <a:rPr lang="ko-KR" altLang="en-US" noProof="1">
                <a:solidFill>
                  <a:schemeClr val="tx1"/>
                </a:solidFill>
              </a:rPr>
              <a:t>예</a:t>
            </a:r>
            <a:r>
              <a:rPr lang="en-US" altLang="ko-KR" noProof="1">
                <a:solidFill>
                  <a:schemeClr val="tx1"/>
                </a:solidFill>
              </a:rPr>
              <a:t>: 전 미국 </a:t>
            </a:r>
            <a:r>
              <a:rPr lang="en-US" altLang="ko-KR" noProof="1" smtClean="0">
                <a:solidFill>
                  <a:schemeClr val="tx1"/>
                </a:solidFill>
              </a:rPr>
              <a:t>가족기업</a:t>
            </a:r>
            <a:r>
              <a:rPr lang="ko-KR" altLang="en-US" noProof="1" smtClean="0">
                <a:solidFill>
                  <a:schemeClr val="tx1"/>
                </a:solidFill>
              </a:rPr>
              <a:t>이 </a:t>
            </a:r>
            <a:r>
              <a:rPr lang="en-US" altLang="ko-KR" noProof="1" smtClean="0">
                <a:solidFill>
                  <a:schemeClr val="tx1"/>
                </a:solidFill>
              </a:rPr>
              <a:t>가족의 </a:t>
            </a:r>
            <a:r>
              <a:rPr lang="en-US" altLang="ko-KR" noProof="1">
                <a:solidFill>
                  <a:schemeClr val="tx1"/>
                </a:solidFill>
              </a:rPr>
              <a:t>긴장을 4</a:t>
            </a:r>
            <a:r>
              <a:rPr lang="en-US" altLang="ko-KR" noProof="1" smtClean="0">
                <a:solidFill>
                  <a:schemeClr val="tx1"/>
                </a:solidFill>
              </a:rPr>
              <a:t>%</a:t>
            </a:r>
            <a:r>
              <a:rPr lang="ko-KR" altLang="en-US" noProof="1" smtClean="0">
                <a:solidFill>
                  <a:schemeClr val="tx1"/>
                </a:solidFill>
              </a:rPr>
              <a:t>만</a:t>
            </a:r>
            <a:r>
              <a:rPr lang="en-US" altLang="ko-KR" noProof="1" smtClean="0">
                <a:solidFill>
                  <a:schemeClr val="tx1"/>
                </a:solidFill>
              </a:rPr>
              <a:t> 줄</a:t>
            </a:r>
            <a:r>
              <a:rPr lang="ko-KR" altLang="en-US" noProof="1" smtClean="0">
                <a:solidFill>
                  <a:schemeClr val="tx1"/>
                </a:solidFill>
              </a:rPr>
              <a:t>여도</a:t>
            </a:r>
            <a:r>
              <a:rPr lang="en-US" altLang="ko-KR" noProof="1" smtClean="0">
                <a:solidFill>
                  <a:schemeClr val="tx1"/>
                </a:solidFill>
              </a:rPr>
              <a:t>, 가족기업의 매출액은 0.04%(US 400$)</a:t>
            </a:r>
            <a:r>
              <a:rPr lang="ko-KR" altLang="en-US" noProof="1" smtClean="0">
                <a:solidFill>
                  <a:schemeClr val="tx1"/>
                </a:solidFill>
              </a:rPr>
              <a:t>로 증가</a:t>
            </a:r>
            <a:r>
              <a:rPr lang="en-US" altLang="ko-KR" noProof="1" smtClean="0">
                <a:solidFill>
                  <a:schemeClr val="tx1"/>
                </a:solidFill>
              </a:rPr>
              <a:t>)</a:t>
            </a:r>
            <a:endParaRPr lang="en-US" altLang="ko-KR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defRPr/>
            </a:pPr>
            <a:endParaRPr lang="en-US" altLang="ko-KR" noProof="1">
              <a:solidFill>
                <a:schemeClr val="tx1"/>
              </a:solidFill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en-US" altLang="ko-KR" noProof="1">
                <a:solidFill>
                  <a:schemeClr val="tx1"/>
                </a:solidFill>
              </a:rPr>
              <a:t>가족기업의 지속가능경영을 위한 보편적 방안(Stafford </a:t>
            </a:r>
            <a:r>
              <a:rPr lang="ko-KR" altLang="en-US" noProof="1">
                <a:solidFill>
                  <a:schemeClr val="tx1"/>
                </a:solidFill>
              </a:rPr>
              <a:t>등</a:t>
            </a:r>
            <a:r>
              <a:rPr lang="en-US" altLang="ko-KR" noProof="1">
                <a:solidFill>
                  <a:schemeClr val="tx1"/>
                </a:solidFill>
              </a:rPr>
              <a:t>(1999), Olson </a:t>
            </a:r>
            <a:r>
              <a:rPr lang="ko-KR" altLang="en-US" noProof="1">
                <a:solidFill>
                  <a:schemeClr val="tx1"/>
                </a:solidFill>
              </a:rPr>
              <a:t>등</a:t>
            </a:r>
            <a:r>
              <a:rPr lang="en-US" altLang="ko-KR" noProof="1">
                <a:solidFill>
                  <a:schemeClr val="tx1"/>
                </a:solidFill>
              </a:rPr>
              <a:t>(2003), Elkington(1997))</a:t>
            </a:r>
          </a:p>
          <a:p>
            <a:pPr marL="449580" indent="-3429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en-US" b="1" noProof="1">
                <a:solidFill>
                  <a:schemeClr val="tx1"/>
                </a:solidFill>
              </a:rPr>
              <a:t>시장</a:t>
            </a:r>
            <a:r>
              <a:rPr lang="en-US" altLang="ko-KR" b="1" noProof="1">
                <a:solidFill>
                  <a:schemeClr val="tx1"/>
                </a:solidFill>
              </a:rPr>
              <a:t>:</a:t>
            </a:r>
            <a:r>
              <a:rPr lang="en-US" altLang="ko-KR" noProof="1">
                <a:solidFill>
                  <a:schemeClr val="tx1"/>
                </a:solidFill>
              </a:rPr>
              <a:t> </a:t>
            </a:r>
            <a:r>
              <a:rPr lang="ko-KR" altLang="en-US" sz="1600" noProof="1">
                <a:solidFill>
                  <a:schemeClr val="tx1"/>
                </a:solidFill>
              </a:rPr>
              <a:t>치열한 경쟁에서 이기기 위한 </a:t>
            </a:r>
            <a:r>
              <a:rPr lang="ko-KR" altLang="en-US" sz="1600" noProof="1">
                <a:solidFill>
                  <a:srgbClr val="FF0000"/>
                </a:solidFill>
              </a:rPr>
              <a:t>경쟁우위를 지속적으로 개발</a:t>
            </a:r>
            <a:r>
              <a:rPr lang="ko-KR" altLang="en-US" sz="1600" noProof="1">
                <a:solidFill>
                  <a:schemeClr val="tx1"/>
                </a:solidFill>
              </a:rPr>
              <a:t>하여야 함 </a:t>
            </a:r>
          </a:p>
          <a:p>
            <a:pPr marL="449580" indent="-3429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en-US" b="1" noProof="1">
                <a:solidFill>
                  <a:schemeClr val="tx1"/>
                </a:solidFill>
              </a:rPr>
              <a:t>가치관</a:t>
            </a:r>
            <a:r>
              <a:rPr lang="en-US" altLang="ko-KR" b="1" noProof="1">
                <a:solidFill>
                  <a:schemeClr val="tx1"/>
                </a:solidFill>
              </a:rPr>
              <a:t>:</a:t>
            </a:r>
            <a:r>
              <a:rPr lang="en-US" altLang="ko-KR" noProof="1">
                <a:solidFill>
                  <a:schemeClr val="tx1"/>
                </a:solidFill>
              </a:rPr>
              <a:t> </a:t>
            </a:r>
            <a:r>
              <a:rPr lang="ko-KR" altLang="en-US" sz="1600" noProof="1">
                <a:solidFill>
                  <a:srgbClr val="FF0000"/>
                </a:solidFill>
              </a:rPr>
              <a:t>가족 가치관</a:t>
            </a:r>
            <a:r>
              <a:rPr lang="ko-KR" altLang="en-US" sz="1600" noProof="1">
                <a:solidFill>
                  <a:schemeClr val="tx1"/>
                </a:solidFill>
              </a:rPr>
              <a:t>과 </a:t>
            </a:r>
            <a:r>
              <a:rPr lang="ko-KR" altLang="en-US" sz="1600" noProof="1">
                <a:solidFill>
                  <a:srgbClr val="FF0000"/>
                </a:solidFill>
              </a:rPr>
              <a:t>기업 가치관</a:t>
            </a:r>
            <a:r>
              <a:rPr lang="ko-KR" altLang="en-US" sz="1600" noProof="1">
                <a:solidFill>
                  <a:schemeClr val="tx1"/>
                </a:solidFill>
              </a:rPr>
              <a:t>의 </a:t>
            </a:r>
            <a:r>
              <a:rPr lang="ko-KR" altLang="en-US" sz="1600" noProof="1">
                <a:solidFill>
                  <a:srgbClr val="FF0000"/>
                </a:solidFill>
              </a:rPr>
              <a:t>밀접한 관계</a:t>
            </a:r>
            <a:r>
              <a:rPr lang="en-US" altLang="ko-KR" sz="1600" noProof="1">
                <a:solidFill>
                  <a:schemeClr val="tx1"/>
                </a:solidFill>
              </a:rPr>
              <a:t>, </a:t>
            </a:r>
            <a:r>
              <a:rPr lang="ko-KR" altLang="ko-KR" sz="1600" noProof="1">
                <a:solidFill>
                  <a:schemeClr val="tx1"/>
                </a:solidFill>
              </a:rPr>
              <a:t>일반적으로 </a:t>
            </a:r>
            <a:r>
              <a:rPr lang="en-US" altLang="ko-KR" sz="1600" noProof="1">
                <a:solidFill>
                  <a:schemeClr val="tx1"/>
                </a:solidFill>
              </a:rPr>
              <a:t>질 중시, 장기지향, 이해관계자집단에 대한 책임,  글로벌의 가치관 등</a:t>
            </a:r>
          </a:p>
          <a:p>
            <a:pPr marL="449580" indent="-3429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b="1" noProof="1">
                <a:solidFill>
                  <a:schemeClr val="tx1"/>
                </a:solidFill>
              </a:rPr>
              <a:t>투명성</a:t>
            </a:r>
            <a:r>
              <a:rPr lang="en-US" altLang="ko-KR" b="1" noProof="1">
                <a:solidFill>
                  <a:schemeClr val="tx1"/>
                </a:solidFill>
              </a:rPr>
              <a:t>:</a:t>
            </a:r>
            <a:r>
              <a:rPr lang="en-US" altLang="ko-KR" noProof="1">
                <a:solidFill>
                  <a:schemeClr val="tx1"/>
                </a:solidFill>
              </a:rPr>
              <a:t> </a:t>
            </a:r>
            <a:r>
              <a:rPr lang="en-US" altLang="ko-KR" sz="1600" noProof="1">
                <a:solidFill>
                  <a:schemeClr val="tx1"/>
                </a:solidFill>
              </a:rPr>
              <a:t>가업승계, 후계자 </a:t>
            </a:r>
            <a:r>
              <a:rPr lang="ko-KR" altLang="en-US" sz="1600" noProof="1">
                <a:solidFill>
                  <a:schemeClr val="tx1"/>
                </a:solidFill>
              </a:rPr>
              <a:t>등</a:t>
            </a:r>
            <a:r>
              <a:rPr lang="en-US" altLang="ko-KR" sz="1600" noProof="1">
                <a:solidFill>
                  <a:schemeClr val="tx1"/>
                </a:solidFill>
              </a:rPr>
              <a:t> 민감한 사항에 대해 열린 마음으로 </a:t>
            </a:r>
            <a:r>
              <a:rPr lang="en-US" altLang="ko-KR" sz="1600" noProof="1">
                <a:solidFill>
                  <a:srgbClr val="FF0000"/>
                </a:solidFill>
              </a:rPr>
              <a:t>터놓고 대화</a:t>
            </a:r>
            <a:r>
              <a:rPr lang="en-US" altLang="ko-KR" sz="1600" noProof="1">
                <a:solidFill>
                  <a:schemeClr val="tx1"/>
                </a:solidFill>
              </a:rPr>
              <a:t>하는 것(</a:t>
            </a:r>
            <a:r>
              <a:rPr lang="ko-KR" altLang="en-US" sz="1600" noProof="1">
                <a:solidFill>
                  <a:schemeClr val="tx1"/>
                </a:solidFill>
              </a:rPr>
              <a:t>가족회의를 통해</a:t>
            </a:r>
            <a:r>
              <a:rPr lang="en-US" altLang="ko-KR" sz="1600" noProof="1">
                <a:solidFill>
                  <a:schemeClr val="tx1"/>
                </a:solidFill>
              </a:rPr>
              <a:t>)</a:t>
            </a:r>
            <a:r>
              <a:rPr lang="ko-KR" altLang="en-US" sz="1600" noProof="1">
                <a:solidFill>
                  <a:schemeClr val="tx1"/>
                </a:solidFill>
              </a:rPr>
              <a:t>이 필요</a:t>
            </a:r>
          </a:p>
          <a:p>
            <a:pPr marL="449580" indent="-3429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en-US" b="1" noProof="1">
                <a:solidFill>
                  <a:schemeClr val="tx1"/>
                </a:solidFill>
              </a:rPr>
              <a:t>기술수명주기:</a:t>
            </a:r>
            <a:r>
              <a:rPr lang="ko-KR" altLang="en-US" noProof="1">
                <a:solidFill>
                  <a:schemeClr val="tx1"/>
                </a:solidFill>
              </a:rPr>
              <a:t> </a:t>
            </a:r>
            <a:r>
              <a:rPr lang="ko-KR" altLang="en-US" sz="1600" noProof="1">
                <a:solidFill>
                  <a:schemeClr val="tx1"/>
                </a:solidFill>
              </a:rPr>
              <a:t>신제품의</a:t>
            </a:r>
            <a:r>
              <a:rPr lang="en-US" altLang="ko-KR" sz="1600" noProof="1">
                <a:solidFill>
                  <a:schemeClr val="tx1"/>
                </a:solidFill>
              </a:rPr>
              <a:t> </a:t>
            </a:r>
            <a:r>
              <a:rPr lang="ko-KR" altLang="en-US" sz="1600" noProof="1">
                <a:solidFill>
                  <a:schemeClr val="tx1"/>
                </a:solidFill>
              </a:rPr>
              <a:t>경우 제품 생산의 처음부터 마지막까지 생산의 전 과정</a:t>
            </a:r>
            <a:endParaRPr lang="en-US" altLang="ko-KR" sz="1600" noProof="1">
              <a:solidFill>
                <a:schemeClr val="tx1"/>
              </a:solidFill>
            </a:endParaRPr>
          </a:p>
          <a:p>
            <a:pPr marL="449580" indent="-3429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b="1" noProof="1">
                <a:solidFill>
                  <a:schemeClr val="tx1"/>
                </a:solidFill>
              </a:rPr>
              <a:t>파트너</a:t>
            </a:r>
            <a:r>
              <a:rPr lang="ko-KR" altLang="en-US" b="1" noProof="1">
                <a:solidFill>
                  <a:schemeClr val="tx1"/>
                </a:solidFill>
              </a:rPr>
              <a:t>쉽</a:t>
            </a:r>
            <a:r>
              <a:rPr lang="en-US" altLang="ko-KR" b="1" noProof="1">
                <a:solidFill>
                  <a:schemeClr val="tx1"/>
                </a:solidFill>
              </a:rPr>
              <a:t>:</a:t>
            </a:r>
            <a:r>
              <a:rPr lang="en-US" altLang="ko-KR" noProof="1">
                <a:solidFill>
                  <a:schemeClr val="tx1"/>
                </a:solidFill>
              </a:rPr>
              <a:t> </a:t>
            </a:r>
            <a:r>
              <a:rPr lang="en-US" altLang="ko-KR" sz="1600" noProof="1">
                <a:solidFill>
                  <a:srgbClr val="FF0000"/>
                </a:solidFill>
              </a:rPr>
              <a:t>이해관계자와 동반관계</a:t>
            </a:r>
            <a:r>
              <a:rPr lang="en-US" altLang="ko-KR" sz="1600" noProof="1">
                <a:solidFill>
                  <a:schemeClr val="tx1"/>
                </a:solidFill>
              </a:rPr>
              <a:t>를 유지, </a:t>
            </a:r>
            <a:r>
              <a:rPr lang="ko-KR" altLang="en-US" sz="1600" noProof="1">
                <a:solidFill>
                  <a:schemeClr val="tx1"/>
                </a:solidFill>
              </a:rPr>
              <a:t>상호협력</a:t>
            </a:r>
            <a:r>
              <a:rPr lang="en-US" altLang="ko-KR" sz="1600" noProof="1">
                <a:solidFill>
                  <a:schemeClr val="tx1"/>
                </a:solidFill>
              </a:rPr>
              <a:t>,  정부, 산업, 특히 </a:t>
            </a:r>
            <a:r>
              <a:rPr lang="en-US" altLang="ko-KR" sz="1600" noProof="1">
                <a:solidFill>
                  <a:srgbClr val="FF0000"/>
                </a:solidFill>
              </a:rPr>
              <a:t>지역사회와</a:t>
            </a:r>
            <a:r>
              <a:rPr lang="en-US" altLang="ko-KR" sz="1600" noProof="1">
                <a:solidFill>
                  <a:schemeClr val="tx1"/>
                </a:solidFill>
              </a:rPr>
              <a:t> </a:t>
            </a:r>
            <a:r>
              <a:rPr lang="en-US" altLang="ko-KR" sz="1600" noProof="1">
                <a:solidFill>
                  <a:srgbClr val="FF0000"/>
                </a:solidFill>
              </a:rPr>
              <a:t>선린관계</a:t>
            </a:r>
            <a:r>
              <a:rPr lang="en-US" altLang="ko-KR" sz="1600" noProof="1">
                <a:solidFill>
                  <a:schemeClr val="tx1"/>
                </a:solidFill>
              </a:rPr>
              <a:t>를 유지하고 이들과 상호 신뢰를 구축</a:t>
            </a:r>
          </a:p>
          <a:p>
            <a:pPr marL="449580" indent="-3429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en-US" b="1" noProof="1">
                <a:solidFill>
                  <a:schemeClr val="tx1"/>
                </a:solidFill>
              </a:rPr>
              <a:t>시간</a:t>
            </a:r>
            <a:r>
              <a:rPr lang="en-US" altLang="ko-KR" b="1" noProof="1">
                <a:solidFill>
                  <a:schemeClr val="tx1"/>
                </a:solidFill>
              </a:rPr>
              <a:t>:</a:t>
            </a:r>
            <a:r>
              <a:rPr lang="en-US" altLang="ko-KR" noProof="1">
                <a:solidFill>
                  <a:schemeClr val="tx1"/>
                </a:solidFill>
              </a:rPr>
              <a:t> </a:t>
            </a:r>
            <a:r>
              <a:rPr lang="en-US" altLang="ko-KR" sz="1600" noProof="1">
                <a:solidFill>
                  <a:schemeClr val="tx1"/>
                </a:solidFill>
              </a:rPr>
              <a:t>정보전달과 같은 것은 가능한 한 빨리 전달하고, 미래의 중요한 예측과 </a:t>
            </a:r>
            <a:r>
              <a:rPr lang="ko-KR" altLang="en-US" sz="1600" noProof="1" smtClean="0">
                <a:solidFill>
                  <a:schemeClr val="tx1"/>
                </a:solidFill>
              </a:rPr>
              <a:t>경영성과는 </a:t>
            </a:r>
            <a:r>
              <a:rPr lang="en-US" altLang="ko-KR" sz="1600" noProof="1" smtClean="0">
                <a:solidFill>
                  <a:schemeClr val="tx1"/>
                </a:solidFill>
              </a:rPr>
              <a:t> </a:t>
            </a:r>
            <a:r>
              <a:rPr lang="en-US" altLang="ko-KR" sz="1600" noProof="1">
                <a:solidFill>
                  <a:srgbClr val="FF0000"/>
                </a:solidFill>
              </a:rPr>
              <a:t>장기적인 관점</a:t>
            </a:r>
            <a:r>
              <a:rPr lang="en-US" altLang="ko-KR" sz="1600" noProof="1">
                <a:solidFill>
                  <a:schemeClr val="tx1"/>
                </a:solidFill>
              </a:rPr>
              <a:t>이 요구</a:t>
            </a:r>
          </a:p>
          <a:p>
            <a:pPr marL="449580" indent="-3429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en-US" b="1" noProof="1">
                <a:solidFill>
                  <a:schemeClr val="tx1"/>
                </a:solidFill>
              </a:rPr>
              <a:t>지배구조</a:t>
            </a:r>
            <a:r>
              <a:rPr lang="en-US" altLang="ko-KR" b="1" noProof="1">
                <a:solidFill>
                  <a:schemeClr val="tx1"/>
                </a:solidFill>
              </a:rPr>
              <a:t>: </a:t>
            </a:r>
            <a:r>
              <a:rPr lang="en-US" altLang="ko-KR" sz="1600" noProof="1">
                <a:solidFill>
                  <a:srgbClr val="FF0000"/>
                </a:solidFill>
              </a:rPr>
              <a:t>가족과 기업을 모두 고려한 지배구조</a:t>
            </a:r>
            <a:r>
              <a:rPr lang="en-US" altLang="ko-KR" sz="1600" noProof="1">
                <a:solidFill>
                  <a:schemeClr val="tx1"/>
                </a:solidFill>
              </a:rPr>
              <a:t>가 필요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39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가족기업의 지속가능경영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96101" y="576619"/>
            <a:ext cx="89595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</a:t>
            </a:r>
            <a:r>
              <a:rPr lang="en-US" altLang="ko-KR" sz="2400" b="1" dirty="0" smtClean="0"/>
              <a:t>. </a:t>
            </a:r>
            <a:r>
              <a:rPr lang="ko-KR" altLang="en-US" sz="2400" b="1" dirty="0" smtClean="0"/>
              <a:t>가족기업 지속가능경영을 위한 방안</a:t>
            </a:r>
            <a:r>
              <a:rPr lang="en-US" altLang="ko-KR" sz="2400" b="1" dirty="0" smtClean="0"/>
              <a:t>: 4</a:t>
            </a:r>
            <a:r>
              <a:rPr lang="ko-KR" altLang="en-US" sz="2400" b="1" dirty="0" smtClean="0"/>
              <a:t>가지 도전과 해결방안</a:t>
            </a:r>
            <a:endParaRPr lang="en-US" altLang="ko-KR" sz="2400" b="1" dirty="0"/>
          </a:p>
        </p:txBody>
      </p:sp>
      <p:graphicFrame>
        <p:nvGraphicFramePr>
          <p:cNvPr id="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312851"/>
              </p:ext>
            </p:extLst>
          </p:nvPr>
        </p:nvGraphicFramePr>
        <p:xfrm>
          <a:off x="92248" y="1244956"/>
          <a:ext cx="8959503" cy="5082277"/>
        </p:xfrm>
        <a:graphic>
          <a:graphicData uri="http://schemas.openxmlformats.org/drawingml/2006/table">
            <a:tbl>
              <a:tblPr/>
              <a:tblGrid>
                <a:gridCol w="16622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0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65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4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가지 도전과 해결방안 </a:t>
                      </a:r>
                    </a:p>
                  </a:txBody>
                  <a:tcPr marL="91428" marR="91428" marT="45699" marB="4569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관련 사항 </a:t>
                      </a:r>
                    </a:p>
                  </a:txBody>
                  <a:tcPr marL="91428" marR="91428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미리 준비하고 계획해야할 사항 </a:t>
                      </a:r>
                    </a:p>
                  </a:txBody>
                  <a:tcPr marL="91428" marR="91428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67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계획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family planning</a:t>
                      </a:r>
                    </a:p>
                  </a:txBody>
                  <a:tcPr marL="91428" marR="91428" marT="45699" marB="4569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가족회의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/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가족위원회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네포티즘</a:t>
                      </a: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28" marR="91428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귀하의 가족은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공유된 가치관과 목표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를 가지고 있는가?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귀하의 가족이 기업을 소생시키고, 당신의 기업이 가족을 소생시킬 공유된 가치관이 있는가? 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귀하의 가족은 정기적으로 만나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가족회의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를 개최하는가?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귀하의 가족은 기업 지배와 관련된 상호 협의와 의논을 표현할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성문화된 서류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 개발되어 있는가?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기업 리더십과 더불어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 리더십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에 역점을 두는가? 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 구성원들은 기업경영과 관계없이 한 가족이란 인식을 가진다고 느끼는가?</a:t>
                      </a:r>
                    </a:p>
                  </a:txBody>
                  <a:tcPr marL="91428" marR="91428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8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전략적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계획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strategic planning</a:t>
                      </a:r>
                    </a:p>
                  </a:txBody>
                  <a:tcPr marL="91428" marR="91428" marT="45699" marB="4569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가족회의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이사회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기업의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경쟁력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지배구조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도전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등 </a:t>
                      </a:r>
                    </a:p>
                  </a:txBody>
                  <a:tcPr marL="91428" marR="91428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귀하의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기업은 뚜렷한 최신의 계획과 전략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을 갖고 있는가?  전략은 업데이트되며 잠재적인 가족 리더인 다음 세대에게 매력적인가? 귀하는 기업의 장기적인 잠재력을 고려할 때, 기업이 </a:t>
                      </a:r>
                      <a:r>
                        <a:rPr kumimoji="1" lang="ko-KR" altLang="en-US" sz="10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활력적이며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그 미래의 전망은 건전하다고 여기는가?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귀하의 기업은 </a:t>
                      </a:r>
                      <a:r>
                        <a:rPr kumimoji="1" lang="ko-KR" altLang="en-US" sz="10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능력있는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경영 팀이 있는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명확한 조직구조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를 가지고 있는가? 귀하의 기업은 관리의 깊이가 적합한가? 다음 세대의 리더에게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멘토의 역할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을 잘 수행할 고참의 </a:t>
                      </a:r>
                      <a:r>
                        <a:rPr kumimoji="1" lang="ko-KR" altLang="en-US" sz="10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비가족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구성원이 있는가?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귀하는 위험을 추구하는 </a:t>
                      </a:r>
                      <a:r>
                        <a:rPr kumimoji="1" lang="ko-KR" altLang="en-US" sz="10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외부자를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포함한 </a:t>
                      </a:r>
                      <a:r>
                        <a:rPr kumimoji="1" lang="ko-KR" altLang="en-US" sz="10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의미있는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이사회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를 갖고 있는가?</a:t>
                      </a:r>
                    </a:p>
                  </a:txBody>
                  <a:tcPr marL="91428" marR="91428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09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승계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계획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succession planning</a:t>
                      </a:r>
                    </a:p>
                  </a:txBody>
                  <a:tcPr marL="91428" marR="91428" marT="45699" marB="4569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후계자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(successor)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후계자 교육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28" marR="91428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잠재적인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후계자가 내정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되어 있는가? 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후계자들을 위한 개별적인 개발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프로그램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이 있는가?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후계자(사장)은 어떻게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선발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될 것인가?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최고 경영자는 어떻게, 언제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교체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될 것인가?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최고경영자가 그만두었을 때 그 빈자리를 채울 </a:t>
                      </a:r>
                      <a:r>
                        <a:rPr kumimoji="1" lang="ko-KR" altLang="en-US" sz="10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의미있는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활동은 무엇인가?</a:t>
                      </a:r>
                    </a:p>
                  </a:txBody>
                  <a:tcPr marL="91428" marR="91428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4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재무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계획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financial planning</a:t>
                      </a:r>
                    </a:p>
                  </a:txBody>
                  <a:tcPr marL="91428" marR="91428" marT="45699" marB="4569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상속·증여세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은퇴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28" marR="91428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귀하는 회사로부터 귀하의 부부가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은퇴 후에 필요한 자금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을 준비하였는가?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귀하는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유산계획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을 끝내었는가? </a:t>
                      </a:r>
                    </a:p>
                    <a:p>
                      <a:pPr marL="685800" marR="0" lvl="1" indent="-22860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적합한 소유권 구조</a:t>
                      </a: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/ b)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세금 최소화</a:t>
                      </a: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/ c)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자선이나 기부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이러한 계획에 대하여 이 분야의 전문가와 상세히 의논하였는가?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현금 유동성과 배당정책이 개발되었는가? </a:t>
                      </a:r>
                    </a:p>
                  </a:txBody>
                  <a:tcPr marL="91428" marR="91428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718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2. </a:t>
            </a:r>
            <a:r>
              <a:rPr lang="ko-KR" altLang="en-US" sz="3200" dirty="0" smtClean="0"/>
              <a:t>가족기업의 지속가능경영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96101" y="668337"/>
            <a:ext cx="5495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</a:t>
            </a:r>
            <a:r>
              <a:rPr lang="en-US" altLang="ko-KR" sz="2400" b="1" dirty="0" smtClean="0"/>
              <a:t>. </a:t>
            </a:r>
            <a:r>
              <a:rPr lang="ko-KR" altLang="en-US" sz="2400" b="1" dirty="0" smtClean="0"/>
              <a:t>가족기업 지속가능경영을</a:t>
            </a:r>
            <a:r>
              <a:rPr lang="en-US" altLang="ko-KR" sz="2400" b="1" dirty="0" smtClean="0"/>
              <a:t> </a:t>
            </a:r>
            <a:r>
              <a:rPr lang="ko-KR" altLang="en-US" sz="2400" b="1" dirty="0" smtClean="0"/>
              <a:t>위한 방안</a:t>
            </a:r>
            <a:endParaRPr lang="en-US" altLang="ko-KR" sz="2400" b="1" dirty="0"/>
          </a:p>
        </p:txBody>
      </p:sp>
      <p:sp>
        <p:nvSpPr>
          <p:cNvPr id="7" name="矩形 2"/>
          <p:cNvSpPr/>
          <p:nvPr/>
        </p:nvSpPr>
        <p:spPr>
          <a:xfrm>
            <a:off x="506412" y="1374317"/>
            <a:ext cx="8131175" cy="474186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4가지 </a:t>
            </a:r>
            <a:r>
              <a:rPr kumimoji="0" lang="en-US" altLang="ko-K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계획을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성공적으로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수행하는데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지켜야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 할 </a:t>
            </a:r>
            <a:r>
              <a:rPr kumimoji="0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5가지 </a:t>
            </a:r>
            <a:r>
              <a:rPr kumimoji="0" lang="en-US" altLang="ko-KR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원칙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: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+mn-lt"/>
              <a:ea typeface="굴림" panose="020B0600000101010101" pitchFamily="50" charset="-127"/>
              <a:cs typeface="+mn-cs"/>
            </a:endParaRPr>
          </a:p>
          <a:p>
            <a:pPr lvl="1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altLang="ko-K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도전을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선호하라</a:t>
            </a: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굴림" panose="020B0600000101010101" pitchFamily="50" charset="-127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+mn-lt"/>
              <a:ea typeface="굴림" panose="020B0600000101010101" pitchFamily="50" charset="-127"/>
              <a:cs typeface="+mn-cs"/>
            </a:endParaRPr>
          </a:p>
          <a:p>
            <a:pPr lvl="1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altLang="ko-K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상호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이해하라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: </a:t>
            </a: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우리의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 </a:t>
            </a: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목표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/</a:t>
            </a: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가치관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각자의 차이점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감정이입</a:t>
            </a: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굴림" panose="020B0600000101010101" pitchFamily="50" charset="-127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+mn-lt"/>
              <a:ea typeface="굴림" panose="020B0600000101010101" pitchFamily="50" charset="-127"/>
              <a:cs typeface="+mn-cs"/>
            </a:endParaRPr>
          </a:p>
          <a:p>
            <a:pPr lvl="1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altLang="ko-K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대화하라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: </a:t>
            </a: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자주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정직하게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솔직히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서로 존경하라</a:t>
            </a: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굴림" panose="020B0600000101010101" pitchFamily="50" charset="-127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+mn-lt"/>
              <a:ea typeface="굴림" panose="020B0600000101010101" pitchFamily="50" charset="-127"/>
              <a:cs typeface="+mn-cs"/>
            </a:endParaRPr>
          </a:p>
          <a:p>
            <a:pPr lvl="1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altLang="ko-K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계획을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세워라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: </a:t>
            </a:r>
            <a:r>
              <a:rPr kumimoji="0" lang="ko-KR" altLang="en-US" sz="20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개인계획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가족계획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기업계획</a:t>
            </a: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굴림" panose="020B0600000101010101" pitchFamily="50" charset="-127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+mn-lt"/>
              <a:ea typeface="굴림" panose="020B0600000101010101" pitchFamily="50" charset="-127"/>
              <a:cs typeface="+mn-cs"/>
            </a:endParaRPr>
          </a:p>
          <a:p>
            <a:pPr lvl="1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kumimoji="0" lang="en-US" altLang="ko-K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관심을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 </a:t>
            </a:r>
            <a:r>
              <a:rPr kumimoji="0" lang="en-US" altLang="ko-K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가져라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: </a:t>
            </a: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굴림" panose="020B0600000101010101" pitchFamily="50" charset="-127"/>
                <a:cs typeface="+mn-cs"/>
              </a:rPr>
              <a:t>모든 일의 과정에 관심을 가져라</a:t>
            </a: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굴림" panose="020B0600000101010101" pitchFamily="50" charset="-127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+mn-lt"/>
              <a:ea typeface="굴림" panose="020B0600000101010101" pitchFamily="50" charset="-127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715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미래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96101" y="668337"/>
            <a:ext cx="58031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미래의 환경변화와 가족기업의 영속성</a:t>
            </a:r>
            <a:endParaRPr lang="en-US" altLang="ko-KR" sz="2400" b="1" dirty="0"/>
          </a:p>
        </p:txBody>
      </p:sp>
      <p:sp>
        <p:nvSpPr>
          <p:cNvPr id="8" name="矩形 2"/>
          <p:cNvSpPr/>
          <p:nvPr/>
        </p:nvSpPr>
        <p:spPr>
          <a:xfrm>
            <a:off x="103187" y="1336674"/>
            <a:ext cx="8937625" cy="51768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448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미래의 환경변화와 </a:t>
            </a:r>
            <a:r>
              <a:rPr kumimoji="0" lang="en-US" altLang="ko-KR" sz="2000" b="1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가족</a:t>
            </a:r>
          </a:p>
          <a:p>
            <a:pPr marL="28448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환경변화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: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 지나친 경쟁사회와 평등주의, 그릇된 가치관, 경제의 저성장과 취업의 어려움, 결혼필요성의 약화(동거비율증가), 늦은 결혼시기, 한 자녀(혹은 무자녀) 낳기,  출산율 감소, 황혼이혼 증가 등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한국의 미래 가족은 지속적으로 상호작용하고 유기적으로 변화하면서도 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개인의 발전과 정서적 관계가 공존하는 기능이 강화되는 가족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이 새로운 가족의 개념으로 자리잡을 것으로 추측(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양옥경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 2000)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28448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가족기업의 영속성을 위한 </a:t>
            </a:r>
            <a:r>
              <a:rPr kumimoji="0" lang="en-US" altLang="ko-KR" sz="2000" b="1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변화</a:t>
            </a:r>
          </a:p>
          <a:p>
            <a:pPr marL="28448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Poza(2007): 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변화 C = D × V × FS ≫ RC</a:t>
            </a:r>
          </a:p>
          <a:p>
            <a:pPr marL="10795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       (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C: 변화 , D: 현 상태에 대한 불만, V: 바람직한 미래에 대한 비전, </a:t>
            </a:r>
          </a:p>
          <a:p>
            <a:pPr marL="10795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         FS: 변화를 위한 첫 단계, RC: 변화에 대한 저항)</a:t>
            </a:r>
          </a:p>
          <a:p>
            <a:pPr marL="10795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변화 과정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: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현재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(present),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과도기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(transition),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미래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(future)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355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미래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96101" y="668337"/>
            <a:ext cx="58031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미래의 환경변화와 가족기업의 영속성</a:t>
            </a:r>
            <a:endParaRPr lang="en-US" altLang="ko-KR" sz="2400" b="1" dirty="0"/>
          </a:p>
        </p:txBody>
      </p:sp>
      <p:sp>
        <p:nvSpPr>
          <p:cNvPr id="7" name="矩形 2"/>
          <p:cNvSpPr/>
          <p:nvPr/>
        </p:nvSpPr>
        <p:spPr>
          <a:xfrm>
            <a:off x="511175" y="1089025"/>
            <a:ext cx="8129588" cy="517683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448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가족기업의 영속성을 위한 변화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0" name="矩形 10"/>
          <p:cNvSpPr/>
          <p:nvPr/>
        </p:nvSpPr>
        <p:spPr>
          <a:xfrm>
            <a:off x="511175" y="1637680"/>
            <a:ext cx="7921625" cy="6794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panose="05000000000000000000" charset="0"/>
              <a:buNone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&lt;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표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&gt;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변화의 과정과 각 상태에 적합한 점검 사항 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charset="-127"/>
                <a:ea typeface="굴림체" panose="020B0609000101010101" charset="-127"/>
                <a:cs typeface="+mn-cs"/>
              </a:rPr>
              <a:t> 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289" y="2398333"/>
            <a:ext cx="7163421" cy="321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72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미래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96101" y="668337"/>
            <a:ext cx="58031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미래의 환경변화와 가족기업의 영속성</a:t>
            </a:r>
            <a:endParaRPr lang="en-US" altLang="ko-KR" sz="2400" b="1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690" y="1028991"/>
            <a:ext cx="8181541" cy="5175953"/>
          </a:xfrm>
          <a:prstGeom prst="rect">
            <a:avLst/>
          </a:prstGeom>
        </p:spPr>
      </p:pic>
      <p:grpSp>
        <p:nvGrpSpPr>
          <p:cNvPr id="13" name="组合 39"/>
          <p:cNvGrpSpPr>
            <a:grpSpLocks/>
          </p:cNvGrpSpPr>
          <p:nvPr/>
        </p:nvGrpSpPr>
        <p:grpSpPr bwMode="auto">
          <a:xfrm>
            <a:off x="411163" y="2276475"/>
            <a:ext cx="8266112" cy="2987675"/>
            <a:chOff x="648" y="3924"/>
            <a:chExt cx="13016" cy="4704"/>
          </a:xfrm>
        </p:grpSpPr>
        <p:cxnSp>
          <p:nvCxnSpPr>
            <p:cNvPr id="14" name="直接连接符 33"/>
            <p:cNvCxnSpPr/>
            <p:nvPr/>
          </p:nvCxnSpPr>
          <p:spPr>
            <a:xfrm>
              <a:off x="4138" y="4269"/>
              <a:ext cx="2" cy="3964"/>
            </a:xfrm>
            <a:prstGeom prst="lin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  <p:cxnSp>
          <p:nvCxnSpPr>
            <p:cNvPr id="15" name="直接连接符 34"/>
            <p:cNvCxnSpPr/>
            <p:nvPr/>
          </p:nvCxnSpPr>
          <p:spPr>
            <a:xfrm>
              <a:off x="8877" y="4269"/>
              <a:ext cx="0" cy="3964"/>
            </a:xfrm>
            <a:prstGeom prst="lin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  <p:grpSp>
          <p:nvGrpSpPr>
            <p:cNvPr id="16" name="组合 38"/>
            <p:cNvGrpSpPr>
              <a:grpSpLocks/>
            </p:cNvGrpSpPr>
            <p:nvPr/>
          </p:nvGrpSpPr>
          <p:grpSpPr bwMode="auto">
            <a:xfrm>
              <a:off x="648" y="3924"/>
              <a:ext cx="13016" cy="4704"/>
              <a:chOff x="648" y="3924"/>
              <a:chExt cx="13016" cy="4704"/>
            </a:xfrm>
          </p:grpSpPr>
          <p:grpSp>
            <p:nvGrpSpPr>
              <p:cNvPr id="17" name="组合 32"/>
              <p:cNvGrpSpPr>
                <a:grpSpLocks/>
              </p:cNvGrpSpPr>
              <p:nvPr/>
            </p:nvGrpSpPr>
            <p:grpSpPr bwMode="auto">
              <a:xfrm>
                <a:off x="1202" y="4551"/>
                <a:ext cx="11904" cy="3172"/>
                <a:chOff x="1315" y="4438"/>
                <a:chExt cx="11904" cy="3172"/>
              </a:xfrm>
            </p:grpSpPr>
            <p:grpSp>
              <p:nvGrpSpPr>
                <p:cNvPr id="23" name="组合 11"/>
                <p:cNvGrpSpPr>
                  <a:grpSpLocks/>
                </p:cNvGrpSpPr>
                <p:nvPr/>
              </p:nvGrpSpPr>
              <p:grpSpPr bwMode="auto">
                <a:xfrm>
                  <a:off x="1315" y="4946"/>
                  <a:ext cx="2269" cy="1988"/>
                  <a:chOff x="1315" y="4946"/>
                  <a:chExt cx="2269" cy="1988"/>
                </a:xfrm>
              </p:grpSpPr>
              <p:sp>
                <p:nvSpPr>
                  <p:cNvPr id="38" name="椭圆 1"/>
                  <p:cNvSpPr/>
                  <p:nvPr/>
                </p:nvSpPr>
                <p:spPr>
                  <a:xfrm>
                    <a:off x="1758" y="4946"/>
                    <a:ext cx="1197" cy="1248"/>
                  </a:xfrm>
                  <a:prstGeom prst="ellipse">
                    <a:avLst/>
                  </a:prstGeom>
                  <a:solidFill>
                    <a:srgbClr val="D0DA71">
                      <a:lumMod val="5000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>
                    <a:glow rad="63500">
                      <a:srgbClr val="D0DA71">
                        <a:lumMod val="75000"/>
                        <a:alpha val="40000"/>
                      </a:srgbClr>
                    </a:glow>
                  </a:effectLst>
                </p:spPr>
                <p:txBody>
                  <a:bodyPr anchor="ctr"/>
                  <a:lstStyle/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r>
                      <a:rPr kumimoji="0" lang="en-US" altLang="zh-CN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cs typeface="+mn-cs"/>
                      </a:rPr>
                      <a:t>O</a:t>
                    </a:r>
                  </a:p>
                </p:txBody>
              </p:sp>
              <p:sp>
                <p:nvSpPr>
                  <p:cNvPr id="39" name="椭圆 3"/>
                  <p:cNvSpPr/>
                  <p:nvPr/>
                </p:nvSpPr>
                <p:spPr>
                  <a:xfrm>
                    <a:off x="1315" y="5686"/>
                    <a:ext cx="1197" cy="1248"/>
                  </a:xfrm>
                  <a:prstGeom prst="ellipse">
                    <a:avLst/>
                  </a:prstGeom>
                  <a:solidFill>
                    <a:srgbClr val="D0DA71">
                      <a:lumMod val="5000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>
                    <a:glow rad="63500">
                      <a:srgbClr val="D0DA71">
                        <a:lumMod val="75000"/>
                        <a:alpha val="40000"/>
                      </a:srgbClr>
                    </a:glow>
                  </a:effectLst>
                </p:spPr>
                <p:txBody>
                  <a:bodyPr anchor="ctr"/>
                  <a:lstStyle/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r>
                      <a:rPr kumimoji="0" lang="en-US" altLang="zh-CN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cs typeface="+mn-cs"/>
                      </a:rPr>
                      <a:t>F</a:t>
                    </a:r>
                  </a:p>
                </p:txBody>
              </p:sp>
              <p:sp>
                <p:nvSpPr>
                  <p:cNvPr id="40" name="椭圆 4"/>
                  <p:cNvSpPr/>
                  <p:nvPr/>
                </p:nvSpPr>
                <p:spPr>
                  <a:xfrm>
                    <a:off x="2388" y="5686"/>
                    <a:ext cx="1197" cy="1248"/>
                  </a:xfrm>
                  <a:prstGeom prst="ellipse">
                    <a:avLst/>
                  </a:prstGeom>
                  <a:solidFill>
                    <a:srgbClr val="D0DA71">
                      <a:lumMod val="5000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>
                    <a:glow rad="63500">
                      <a:srgbClr val="D0DA71">
                        <a:lumMod val="75000"/>
                        <a:alpha val="40000"/>
                      </a:srgbClr>
                    </a:glow>
                  </a:effectLst>
                </p:spPr>
                <p:txBody>
                  <a:bodyPr anchor="ctr"/>
                  <a:lstStyle/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r>
                      <a:rPr kumimoji="0" lang="en-US" altLang="zh-CN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cs typeface="+mn-cs"/>
                      </a:rPr>
                      <a:t>M</a:t>
                    </a:r>
                  </a:p>
                </p:txBody>
              </p:sp>
            </p:grpSp>
            <p:grpSp>
              <p:nvGrpSpPr>
                <p:cNvPr id="24" name="组合 17"/>
                <p:cNvGrpSpPr>
                  <a:grpSpLocks/>
                </p:cNvGrpSpPr>
                <p:nvPr/>
              </p:nvGrpSpPr>
              <p:grpSpPr bwMode="auto">
                <a:xfrm>
                  <a:off x="4854" y="4438"/>
                  <a:ext cx="3590" cy="3172"/>
                  <a:chOff x="4741" y="4438"/>
                  <a:chExt cx="3590" cy="3172"/>
                </a:xfrm>
              </p:grpSpPr>
              <p:sp>
                <p:nvSpPr>
                  <p:cNvPr id="32" name="椭圆 7"/>
                  <p:cNvSpPr/>
                  <p:nvPr/>
                </p:nvSpPr>
                <p:spPr>
                  <a:xfrm>
                    <a:off x="5938" y="4438"/>
                    <a:ext cx="1197" cy="1248"/>
                  </a:xfrm>
                  <a:prstGeom prst="ellipse">
                    <a:avLst/>
                  </a:prstGeom>
                  <a:solidFill>
                    <a:srgbClr val="D0DA71">
                      <a:lumMod val="5000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>
                    <a:glow rad="63500">
                      <a:srgbClr val="D0DA71">
                        <a:lumMod val="75000"/>
                        <a:alpha val="40000"/>
                      </a:srgbClr>
                    </a:glow>
                  </a:effectLst>
                </p:spPr>
                <p:txBody>
                  <a:bodyPr anchor="ctr"/>
                  <a:lstStyle/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r>
                      <a:rPr kumimoji="0" lang="en-US" altLang="zh-CN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cs typeface="+mn-cs"/>
                      </a:rPr>
                      <a:t>0</a:t>
                    </a:r>
                  </a:p>
                </p:txBody>
              </p:sp>
              <p:sp>
                <p:nvSpPr>
                  <p:cNvPr id="33" name="椭圆 12"/>
                  <p:cNvSpPr/>
                  <p:nvPr/>
                </p:nvSpPr>
                <p:spPr>
                  <a:xfrm>
                    <a:off x="4741" y="6362"/>
                    <a:ext cx="1197" cy="1248"/>
                  </a:xfrm>
                  <a:prstGeom prst="ellipse">
                    <a:avLst/>
                  </a:prstGeom>
                  <a:solidFill>
                    <a:srgbClr val="D0DA71">
                      <a:lumMod val="5000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>
                    <a:glow rad="63500">
                      <a:srgbClr val="D0DA71">
                        <a:lumMod val="75000"/>
                        <a:alpha val="40000"/>
                      </a:srgbClr>
                    </a:glow>
                  </a:effectLst>
                </p:spPr>
                <p:txBody>
                  <a:bodyPr anchor="ctr"/>
                  <a:lstStyle/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r>
                      <a:rPr kumimoji="0" lang="en-US" altLang="zh-CN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cs typeface="+mn-cs"/>
                      </a:rPr>
                      <a:t>F</a:t>
                    </a:r>
                  </a:p>
                </p:txBody>
              </p:sp>
              <p:sp>
                <p:nvSpPr>
                  <p:cNvPr id="34" name="椭圆 13"/>
                  <p:cNvSpPr/>
                  <p:nvPr/>
                </p:nvSpPr>
                <p:spPr>
                  <a:xfrm>
                    <a:off x="7135" y="6362"/>
                    <a:ext cx="1197" cy="1248"/>
                  </a:xfrm>
                  <a:prstGeom prst="ellipse">
                    <a:avLst/>
                  </a:prstGeom>
                  <a:solidFill>
                    <a:srgbClr val="D0DA71">
                      <a:lumMod val="5000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>
                    <a:glow rad="63500">
                      <a:srgbClr val="D0DA71">
                        <a:lumMod val="75000"/>
                        <a:alpha val="40000"/>
                      </a:srgbClr>
                    </a:glow>
                  </a:effectLst>
                </p:spPr>
                <p:txBody>
                  <a:bodyPr anchor="ctr"/>
                  <a:lstStyle/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r>
                      <a:rPr kumimoji="0" lang="en-US" altLang="zh-CN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cs typeface="+mn-cs"/>
                      </a:rPr>
                      <a:t>M</a:t>
                    </a:r>
                  </a:p>
                </p:txBody>
              </p:sp>
              <p:cxnSp>
                <p:nvCxnSpPr>
                  <p:cNvPr id="35" name="直接箭头连接符 14"/>
                  <p:cNvCxnSpPr/>
                  <p:nvPr/>
                </p:nvCxnSpPr>
                <p:spPr>
                  <a:xfrm flipH="1">
                    <a:off x="5617" y="5503"/>
                    <a:ext cx="500" cy="917"/>
                  </a:xfrm>
                  <a:prstGeom prst="straightConnector1">
                    <a:avLst/>
                  </a:prstGeom>
                  <a:noFill/>
                  <a:ln w="28575" cap="flat" cmpd="sng" algn="ctr">
                    <a:solidFill>
                      <a:srgbClr val="000000"/>
                    </a:solidFill>
                    <a:prstDash val="solid"/>
                    <a:miter lim="800000"/>
                    <a:headEnd type="arrow"/>
                    <a:tailEnd type="arrow"/>
                  </a:ln>
                  <a:effectLst/>
                </p:spPr>
              </p:cxnSp>
              <p:cxnSp>
                <p:nvCxnSpPr>
                  <p:cNvPr id="36" name="直接箭头连接符 15"/>
                  <p:cNvCxnSpPr>
                    <a:stCxn id="33" idx="6"/>
                    <a:endCxn id="34" idx="2"/>
                  </p:cNvCxnSpPr>
                  <p:nvPr/>
                </p:nvCxnSpPr>
                <p:spPr>
                  <a:xfrm>
                    <a:off x="5942" y="6985"/>
                    <a:ext cx="1195" cy="0"/>
                  </a:xfrm>
                  <a:prstGeom prst="straightConnector1">
                    <a:avLst/>
                  </a:prstGeom>
                  <a:noFill/>
                  <a:ln w="28575" cap="flat" cmpd="sng" algn="ctr">
                    <a:solidFill>
                      <a:srgbClr val="000000"/>
                    </a:solidFill>
                    <a:prstDash val="solid"/>
                    <a:miter lim="800000"/>
                    <a:headEnd type="arrow"/>
                    <a:tailEnd type="arrow"/>
                  </a:ln>
                  <a:effectLst/>
                </p:spPr>
              </p:cxnSp>
              <p:cxnSp>
                <p:nvCxnSpPr>
                  <p:cNvPr id="37" name="直接箭头连接符 16"/>
                  <p:cNvCxnSpPr>
                    <a:stCxn id="32" idx="5"/>
                  </p:cNvCxnSpPr>
                  <p:nvPr/>
                </p:nvCxnSpPr>
                <p:spPr>
                  <a:xfrm>
                    <a:off x="6962" y="5503"/>
                    <a:ext cx="580" cy="917"/>
                  </a:xfrm>
                  <a:prstGeom prst="straightConnector1">
                    <a:avLst/>
                  </a:prstGeom>
                  <a:noFill/>
                  <a:ln w="28575" cap="flat" cmpd="sng" algn="ctr">
                    <a:solidFill>
                      <a:srgbClr val="000000"/>
                    </a:solidFill>
                    <a:prstDash val="solid"/>
                    <a:miter lim="800000"/>
                    <a:headEnd type="arrow"/>
                    <a:tailEnd type="arrow"/>
                  </a:ln>
                  <a:effectLst/>
                </p:spPr>
              </p:cxnSp>
            </p:grpSp>
            <p:grpSp>
              <p:nvGrpSpPr>
                <p:cNvPr id="25" name="组合 29"/>
                <p:cNvGrpSpPr>
                  <a:grpSpLocks/>
                </p:cNvGrpSpPr>
                <p:nvPr/>
              </p:nvGrpSpPr>
              <p:grpSpPr bwMode="auto">
                <a:xfrm>
                  <a:off x="9629" y="4438"/>
                  <a:ext cx="3590" cy="3172"/>
                  <a:chOff x="9177" y="4438"/>
                  <a:chExt cx="3590" cy="3172"/>
                </a:xfrm>
              </p:grpSpPr>
              <p:sp>
                <p:nvSpPr>
                  <p:cNvPr id="26" name="椭圆 19"/>
                  <p:cNvSpPr/>
                  <p:nvPr/>
                </p:nvSpPr>
                <p:spPr>
                  <a:xfrm>
                    <a:off x="10374" y="4438"/>
                    <a:ext cx="1197" cy="1248"/>
                  </a:xfrm>
                  <a:prstGeom prst="ellipse">
                    <a:avLst/>
                  </a:prstGeom>
                  <a:solidFill>
                    <a:srgbClr val="D0DA71">
                      <a:lumMod val="5000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>
                    <a:glow rad="63500">
                      <a:srgbClr val="D0DA71">
                        <a:lumMod val="75000"/>
                        <a:alpha val="40000"/>
                      </a:srgbClr>
                    </a:glow>
                  </a:effectLst>
                </p:spPr>
                <p:txBody>
                  <a:bodyPr anchor="ctr"/>
                  <a:lstStyle/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r>
                      <a:rPr kumimoji="0" lang="en-US" altLang="zh-CN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cs typeface="+mn-cs"/>
                      </a:rPr>
                      <a:t>0</a:t>
                    </a:r>
                  </a:p>
                </p:txBody>
              </p:sp>
              <p:sp>
                <p:nvSpPr>
                  <p:cNvPr id="27" name="椭圆 20"/>
                  <p:cNvSpPr/>
                  <p:nvPr/>
                </p:nvSpPr>
                <p:spPr>
                  <a:xfrm>
                    <a:off x="9177" y="6362"/>
                    <a:ext cx="1197" cy="1248"/>
                  </a:xfrm>
                  <a:prstGeom prst="ellipse">
                    <a:avLst/>
                  </a:prstGeom>
                  <a:solidFill>
                    <a:srgbClr val="D0DA71">
                      <a:lumMod val="5000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>
                    <a:glow rad="63500">
                      <a:srgbClr val="D0DA71">
                        <a:lumMod val="75000"/>
                        <a:alpha val="40000"/>
                      </a:srgbClr>
                    </a:glow>
                  </a:effectLst>
                </p:spPr>
                <p:txBody>
                  <a:bodyPr anchor="ctr"/>
                  <a:lstStyle/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r>
                      <a:rPr kumimoji="0" lang="en-US" altLang="zh-CN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cs typeface="+mn-cs"/>
                      </a:rPr>
                      <a:t>F</a:t>
                    </a:r>
                  </a:p>
                </p:txBody>
              </p:sp>
              <p:sp>
                <p:nvSpPr>
                  <p:cNvPr id="28" name="椭圆 21"/>
                  <p:cNvSpPr/>
                  <p:nvPr/>
                </p:nvSpPr>
                <p:spPr>
                  <a:xfrm>
                    <a:off x="11571" y="6362"/>
                    <a:ext cx="1197" cy="1248"/>
                  </a:xfrm>
                  <a:prstGeom prst="ellipse">
                    <a:avLst/>
                  </a:prstGeom>
                  <a:solidFill>
                    <a:srgbClr val="D0DA71">
                      <a:lumMod val="5000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>
                    <a:glow rad="63500">
                      <a:srgbClr val="D0DA71">
                        <a:lumMod val="75000"/>
                        <a:alpha val="40000"/>
                      </a:srgbClr>
                    </a:glow>
                  </a:effectLst>
                </p:spPr>
                <p:txBody>
                  <a:bodyPr anchor="ctr"/>
                  <a:lstStyle/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r>
                      <a:rPr kumimoji="0" lang="en-US" altLang="zh-CN" sz="18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cs typeface="+mn-cs"/>
                      </a:rPr>
                      <a:t>M</a:t>
                    </a:r>
                  </a:p>
                </p:txBody>
              </p:sp>
              <p:cxnSp>
                <p:nvCxnSpPr>
                  <p:cNvPr id="29" name="直接连接符 26"/>
                  <p:cNvCxnSpPr/>
                  <p:nvPr/>
                </p:nvCxnSpPr>
                <p:spPr>
                  <a:xfrm>
                    <a:off x="11398" y="5503"/>
                    <a:ext cx="452" cy="917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0" name="直接连接符 27"/>
                  <p:cNvCxnSpPr/>
                  <p:nvPr/>
                </p:nvCxnSpPr>
                <p:spPr>
                  <a:xfrm flipH="1">
                    <a:off x="10035" y="5503"/>
                    <a:ext cx="515" cy="917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1" name="直接连接符 28"/>
                  <p:cNvCxnSpPr/>
                  <p:nvPr/>
                </p:nvCxnSpPr>
                <p:spPr>
                  <a:xfrm>
                    <a:off x="10375" y="6985"/>
                    <a:ext cx="1197" cy="0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</p:cxnSp>
            </p:grpSp>
          </p:grpSp>
          <p:cxnSp>
            <p:nvCxnSpPr>
              <p:cNvPr id="18" name="直接连接符 30"/>
              <p:cNvCxnSpPr/>
              <p:nvPr/>
            </p:nvCxnSpPr>
            <p:spPr>
              <a:xfrm>
                <a:off x="648" y="3924"/>
                <a:ext cx="13016" cy="3"/>
              </a:xfrm>
              <a:prstGeom prst="line">
                <a:avLst/>
              </a:prstGeom>
              <a:noFill/>
              <a:ln w="41275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9" name="直接连接符 31"/>
              <p:cNvCxnSpPr/>
              <p:nvPr/>
            </p:nvCxnSpPr>
            <p:spPr>
              <a:xfrm>
                <a:off x="648" y="8626"/>
                <a:ext cx="13016" cy="2"/>
              </a:xfrm>
              <a:prstGeom prst="line">
                <a:avLst/>
              </a:prstGeom>
              <a:noFill/>
              <a:ln w="41275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sp>
            <p:nvSpPr>
              <p:cNvPr id="20" name="矩形 35"/>
              <p:cNvSpPr/>
              <p:nvPr/>
            </p:nvSpPr>
            <p:spPr>
              <a:xfrm>
                <a:off x="1505" y="7688"/>
                <a:ext cx="1475" cy="545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ko-KR" altLang="en-US" sz="1800" b="1" i="0" u="none" strike="noStrike" kern="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현재</a:t>
                </a:r>
              </a:p>
            </p:txBody>
          </p:sp>
          <p:sp>
            <p:nvSpPr>
              <p:cNvPr id="21" name="矩形 36"/>
              <p:cNvSpPr/>
              <p:nvPr/>
            </p:nvSpPr>
            <p:spPr>
              <a:xfrm>
                <a:off x="9869" y="7723"/>
                <a:ext cx="2885" cy="545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ko-KR" altLang="en-US" sz="1800" b="1" i="0" u="none" strike="noStrike" kern="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바람직한 미래</a:t>
                </a:r>
                <a:r>
                  <a:rPr kumimoji="0" lang="ko-KR" altLang="en-US" sz="1800" b="0" i="0" u="none" strike="noStrike" kern="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 </a:t>
                </a:r>
              </a:p>
            </p:txBody>
          </p:sp>
          <p:sp>
            <p:nvSpPr>
              <p:cNvPr id="22" name="矩形 37"/>
              <p:cNvSpPr/>
              <p:nvPr/>
            </p:nvSpPr>
            <p:spPr>
              <a:xfrm>
                <a:off x="5800" y="7723"/>
                <a:ext cx="1472" cy="545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ko-KR" altLang="en-US" sz="1800" b="1" i="0" u="none" strike="noStrike" kern="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과도기</a:t>
                </a:r>
              </a:p>
            </p:txBody>
          </p:sp>
        </p:grpSp>
      </p:grpSp>
      <p:sp>
        <p:nvSpPr>
          <p:cNvPr id="41" name="矩形 10"/>
          <p:cNvSpPr/>
          <p:nvPr/>
        </p:nvSpPr>
        <p:spPr>
          <a:xfrm>
            <a:off x="539750" y="1558925"/>
            <a:ext cx="7921625" cy="6794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panose="05000000000000000000" charset="0"/>
              <a:buNone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&lt;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그림 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12-3&gt;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변화과정: 가족 – 경영 – 소유권의  관계 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charset="-127"/>
                <a:ea typeface="굴림체" panose="020B0609000101010101" charset="-127"/>
                <a:cs typeface="+mn-cs"/>
              </a:rPr>
              <a:t> </a:t>
            </a:r>
          </a:p>
        </p:txBody>
      </p:sp>
      <p:sp>
        <p:nvSpPr>
          <p:cNvPr id="42" name="矩形 40"/>
          <p:cNvSpPr/>
          <p:nvPr/>
        </p:nvSpPr>
        <p:spPr>
          <a:xfrm>
            <a:off x="628650" y="5360988"/>
            <a:ext cx="7832725" cy="584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주)F: Family,  O: Ownership,   M: Management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자료:  Poza, Ernesto. J.(2007), p.286</a:t>
            </a:r>
          </a:p>
        </p:txBody>
      </p:sp>
    </p:spTree>
    <p:extLst>
      <p:ext uri="{BB962C8B-B14F-4D97-AF65-F5344CB8AC3E}">
        <p14:creationId xmlns:p14="http://schemas.microsoft.com/office/powerpoint/2010/main" val="65947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미래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96101" y="668337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</a:t>
            </a:r>
            <a:r>
              <a:rPr lang="en-US" altLang="ko-KR" sz="2400" b="1" dirty="0" smtClean="0"/>
              <a:t>. </a:t>
            </a:r>
            <a:r>
              <a:rPr lang="ko-KR" altLang="en-US" sz="2400" b="1" dirty="0" smtClean="0"/>
              <a:t>가족기업의 미래</a:t>
            </a:r>
            <a:endParaRPr lang="en-US" altLang="ko-KR" sz="2400" b="1" dirty="0"/>
          </a:p>
        </p:txBody>
      </p:sp>
      <p:sp>
        <p:nvSpPr>
          <p:cNvPr id="9" name="矩形 2"/>
          <p:cNvSpPr/>
          <p:nvPr/>
        </p:nvSpPr>
        <p:spPr>
          <a:xfrm>
            <a:off x="251520" y="1544637"/>
            <a:ext cx="8801100" cy="517683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448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가족기업의 현황과 특성 </a:t>
            </a: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28448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endParaRPr kumimoji="0" lang="ko-KR" altLang="en-US" sz="20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가족기업은 전 세계적으로 모든 나라에 걸쳐 꽤 많이 존재(Tarun Khanna</a:t>
            </a:r>
            <a:r>
              <a:rPr kumimoji="0" 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)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전 세계적으로 </a:t>
            </a: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약 80% 정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도 기업은 가족기업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(Christine Blondel)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2015 글로벌가족기업지수(2015 Global Family Business Index from the University of St. Gallen and EY)에 의하면, 전 세계를 기준으로 “500대 가족기업(Family 500)”의 년 매출액은 총 6.5조 US$에 달하므로, 세계 3대 경제에 속할 정도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가족기업의 특성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: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기업가들은 가족펀드(family funds)를 사용하여 자주 창업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가족의 가치관(values)을 위해 노력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종업원의 해고보단 종업원과 장기적인 관계를 유지하길 원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함 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가업승계, 네포티즘, 가족구성원 간의 갈등, 세대 간의 의사소통 문제, 외부자본에 접근의 어려움 등의 문제가 존재</a:t>
            </a: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가족의 유리천장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(family glass ceiling</a:t>
            </a: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)</a:t>
            </a:r>
            <a:r>
              <a:rPr kumimoji="0" lang="ko-KR" altLang="en-US" sz="2000" b="0" i="0" u="none" strike="noStrike" kern="0" cap="none" spc="0" normalizeH="0" baseline="0" noProof="1" smtClean="0">
                <a:ln>
                  <a:noFill/>
                </a:ln>
                <a:effectLst/>
                <a:uLnTx/>
                <a:uFillTx/>
                <a:latin typeface="Arial"/>
                <a:ea typeface="黑体"/>
                <a:cs typeface="+mn-cs"/>
              </a:rPr>
              <a:t>에 부딪쳐 낙오자되는 후계자도 있음</a:t>
            </a: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effectLst/>
                <a:uLnTx/>
                <a:uFillTx/>
                <a:latin typeface="Arial"/>
                <a:ea typeface="黑体"/>
                <a:cs typeface="+mn-cs"/>
              </a:rPr>
              <a:t>.</a:t>
            </a:r>
            <a:endParaRPr kumimoji="0" lang="ko-KR" altLang="en-US" sz="2000" b="0" i="0" u="none" strike="noStrike" kern="0" cap="none" spc="0" normalizeH="0" baseline="0" noProof="1">
              <a:ln>
                <a:noFill/>
              </a:ln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“</a:t>
            </a:r>
            <a:r>
              <a:rPr kumimoji="0" lang="ko-KR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가족기업은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좀 더 안정적인 것을 추구하며 경영성과도 좋다”는 연구결과가 많이 나오고 있음 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139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미래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8615" y="616545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</a:t>
            </a:r>
            <a:r>
              <a:rPr lang="en-US" altLang="ko-KR" sz="2400" b="1" dirty="0" smtClean="0"/>
              <a:t>. </a:t>
            </a:r>
            <a:r>
              <a:rPr lang="ko-KR" altLang="en-US" sz="2400" b="1" dirty="0" smtClean="0"/>
              <a:t>가족기업의 미래</a:t>
            </a:r>
            <a:endParaRPr lang="en-US" altLang="ko-KR" sz="2400" b="1" dirty="0"/>
          </a:p>
        </p:txBody>
      </p:sp>
      <p:sp>
        <p:nvSpPr>
          <p:cNvPr id="7" name="矩形 2"/>
          <p:cNvSpPr/>
          <p:nvPr/>
        </p:nvSpPr>
        <p:spPr>
          <a:xfrm>
            <a:off x="342901" y="1284882"/>
            <a:ext cx="8801100" cy="51768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448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신흥시장에서 존경받는 가족기업 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대규모 다국적기업</a:t>
            </a:r>
            <a:r>
              <a:rPr kumimoji="0" 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(</a:t>
            </a:r>
            <a:r>
              <a:rPr kumimoji="0" lang="ko-KR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인도</a:t>
            </a:r>
            <a:r>
              <a:rPr kumimoji="0" lang="ko-KR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의 </a:t>
            </a:r>
            <a:r>
              <a:rPr kumimoji="0" 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릴라니언스 </a:t>
            </a:r>
            <a:r>
              <a:rPr kumimoji="0" 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콩글로머리트, GMR그룹, 타타그룹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등</a:t>
            </a:r>
            <a:r>
              <a:rPr kumimoji="0" 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)</a:t>
            </a: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의 대부분은 가족이 소유하고 있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음</a:t>
            </a: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(와튼 스쿨의 아미트</a:t>
            </a:r>
            <a:r>
              <a:rPr kumimoji="0" 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)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신흥시장에서 대규모 다국적기업이 가족기업으로 성장한 요인은 기업이나 가족만을 위한 경영이 아니라, 해당 기업이 속한 </a:t>
            </a: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국가와 그 사회의 발전</a:t>
            </a: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을 위해 존재</a:t>
            </a: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필리핀</a:t>
            </a: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의 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아알라 </a:t>
            </a: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가족기업의 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산하에 아알라 </a:t>
            </a: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재단</a:t>
            </a:r>
            <a:r>
              <a:rPr kumimoji="0" lang="ko-KR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의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비전 선언문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: “생산적, 창의적, 자주독립적이며 필리핀 국민에게 자랑스러운 사람들이 거주하는 지역사회를 만들자</a:t>
            </a: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”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2000" kern="0" noProof="1" smtClean="0">
                <a:solidFill>
                  <a:srgbClr val="FF0000"/>
                </a:solidFill>
                <a:latin typeface="Arial"/>
              </a:rPr>
              <a:t>터키</a:t>
            </a:r>
            <a:r>
              <a:rPr lang="ko-KR" altLang="en-US" sz="2000" kern="0" noProof="1" smtClean="0">
                <a:solidFill>
                  <a:srgbClr val="3F3F3F"/>
                </a:solidFill>
                <a:latin typeface="Arial"/>
              </a:rPr>
              <a:t>의 콕 지주회사</a:t>
            </a:r>
            <a:r>
              <a:rPr lang="en-US" altLang="ko-KR" sz="2000" kern="0" noProof="1" smtClean="0">
                <a:solidFill>
                  <a:srgbClr val="3F3F3F"/>
                </a:solidFill>
                <a:latin typeface="Arial"/>
              </a:rPr>
              <a:t>, </a:t>
            </a:r>
            <a:r>
              <a:rPr lang="ko-KR" altLang="en-US" sz="2000" kern="0" noProof="1" smtClean="0">
                <a:solidFill>
                  <a:srgbClr val="3F3F3F"/>
                </a:solidFill>
                <a:latin typeface="Arial"/>
              </a:rPr>
              <a:t>사반치 지주회사</a:t>
            </a: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우리나라 가족기업의 미래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우리나라 기업은 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크기를 불문하고 거의 대부분이 가족기업으로 추정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8" name="矩形 10"/>
          <p:cNvSpPr/>
          <p:nvPr/>
        </p:nvSpPr>
        <p:spPr>
          <a:xfrm>
            <a:off x="611187" y="4495864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12-3&gt;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기업 업력별 고용능력지수  </a:t>
            </a:r>
            <a:r>
              <a:rPr lang="ko-KR" altLang="en-US" noProof="1">
                <a:solidFill>
                  <a:srgbClr val="000000"/>
                </a:solidFill>
                <a:latin typeface="굴림체" panose="020B0609000101010101" charset="-127"/>
                <a:ea typeface="굴림체" panose="020B0609000101010101" charset="-127"/>
              </a:rPr>
              <a:t> 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5042261"/>
            <a:ext cx="6815919" cy="1566808"/>
          </a:xfrm>
          <a:prstGeom prst="rect">
            <a:avLst/>
          </a:prstGeom>
        </p:spPr>
      </p:pic>
      <p:sp>
        <p:nvSpPr>
          <p:cNvPr id="10" name="矩形 24"/>
          <p:cNvSpPr/>
          <p:nvPr/>
        </p:nvSpPr>
        <p:spPr>
          <a:xfrm>
            <a:off x="1436212" y="6431974"/>
            <a:ext cx="6940252" cy="584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200" noProof="1">
                <a:solidFill>
                  <a:schemeClr val="tx1"/>
                </a:solidFill>
              </a:rPr>
              <a:t>주) 고용능력지수: 평균기업 일자리를 1로 봤을 때 일자리 수</a:t>
            </a:r>
          </a:p>
        </p:txBody>
      </p:sp>
    </p:spTree>
    <p:extLst>
      <p:ext uri="{BB962C8B-B14F-4D97-AF65-F5344CB8AC3E}">
        <p14:creationId xmlns:p14="http://schemas.microsoft.com/office/powerpoint/2010/main" val="335691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미래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96101" y="668337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</a:t>
            </a:r>
            <a:r>
              <a:rPr lang="en-US" altLang="ko-KR" sz="2400" b="1" dirty="0" smtClean="0"/>
              <a:t>. </a:t>
            </a:r>
            <a:r>
              <a:rPr lang="ko-KR" altLang="en-US" sz="2400" b="1" dirty="0" smtClean="0"/>
              <a:t>가족기업의 미래</a:t>
            </a:r>
            <a:endParaRPr lang="en-US" altLang="ko-KR" sz="2400" b="1" dirty="0"/>
          </a:p>
        </p:txBody>
      </p:sp>
      <p:sp>
        <p:nvSpPr>
          <p:cNvPr id="9" name="矩形 2"/>
          <p:cNvSpPr/>
          <p:nvPr/>
        </p:nvSpPr>
        <p:spPr>
          <a:xfrm>
            <a:off x="338437" y="1179513"/>
            <a:ext cx="8801100" cy="51768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448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우리나라 가족기업의 미래</a:t>
            </a: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우리나라 가족기업의 지속가능경영을 위해 필요한 과제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：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가족기업 영역의 확대</a:t>
            </a: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(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중소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중견기업 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+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재벌포함 대기업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)</a:t>
            </a: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가족의 범위에 대한 정립</a:t>
            </a: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(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늦은 결혼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저출산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이혼급증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고령화 등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)</a:t>
            </a: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연구의 분석단위에 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가족을 포함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시키는 것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가족기업의 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이미지 제고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관련기관의 발족</a:t>
            </a:r>
            <a:endParaRPr kumimoji="0" lang="en-US" altLang="zh-CN" sz="2000" b="0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ko-KR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위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의 우</a:t>
            </a:r>
            <a:r>
              <a:rPr kumimoji="0" lang="ko-KR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리나라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과제를 잘 인식하여 지속가능경영의 토대를 구축하는 것이 무엇보다도 중요</a:t>
            </a:r>
          </a:p>
          <a:p>
            <a:pPr marL="565150" marR="0" lvl="0" indent="-4572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상속계획과 소유권이전을 기업과 함께 민첩하게 준비</a:t>
            </a:r>
          </a:p>
          <a:p>
            <a:pPr marL="565150" marR="0" lvl="0" indent="-4572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적절한 리더십 역할 수행</a:t>
            </a:r>
          </a:p>
          <a:p>
            <a:pPr marL="565150" marR="0" lvl="0" indent="-4572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전략적 성장을 장려</a:t>
            </a:r>
          </a:p>
          <a:p>
            <a:pPr marL="565150" marR="0" lvl="0" indent="-4572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다음 세대의 리더십역량 개발</a:t>
            </a:r>
          </a:p>
          <a:p>
            <a:pPr marL="565150" marR="0" lvl="0" indent="-4572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유능하고 헌신적인 비가족 관리자 채용</a:t>
            </a:r>
          </a:p>
          <a:p>
            <a:pPr marL="565150" marR="0" lvl="0" indent="-4572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사외이사의 의견 환영</a:t>
            </a:r>
          </a:p>
          <a:p>
            <a:pPr marL="565150" marR="0" lvl="0" indent="-4572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가족구성원 간의 의사소통 촉진 등</a:t>
            </a:r>
          </a:p>
        </p:txBody>
      </p:sp>
    </p:spTree>
    <p:extLst>
      <p:ext uri="{BB962C8B-B14F-4D97-AF65-F5344CB8AC3E}">
        <p14:creationId xmlns:p14="http://schemas.microsoft.com/office/powerpoint/2010/main" val="295630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미래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96101" y="668337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</a:t>
            </a:r>
            <a:r>
              <a:rPr lang="en-US" altLang="ko-KR" sz="2400" b="1" dirty="0" smtClean="0"/>
              <a:t>. </a:t>
            </a:r>
            <a:r>
              <a:rPr lang="ko-KR" altLang="en-US" sz="2400" b="1" dirty="0" smtClean="0"/>
              <a:t>가족기업의 미래</a:t>
            </a:r>
            <a:endParaRPr lang="en-US" altLang="ko-KR" sz="2400" b="1" dirty="0"/>
          </a:p>
        </p:txBody>
      </p:sp>
      <p:graphicFrame>
        <p:nvGraphicFramePr>
          <p:cNvPr id="7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144585"/>
              </p:ext>
            </p:extLst>
          </p:nvPr>
        </p:nvGraphicFramePr>
        <p:xfrm>
          <a:off x="323528" y="1758483"/>
          <a:ext cx="8496944" cy="3749040"/>
        </p:xfrm>
        <a:graphic>
          <a:graphicData uri="http://schemas.openxmlformats.org/drawingml/2006/table">
            <a:tbl>
              <a:tblPr/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912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48" marR="9144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명문장수기업 1.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      ~2005)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명문장수기업 2.0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( 2006~2015)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명문장수기업 3.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(2016~    )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4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키워드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48" marR="9144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기업이윤극대화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고객중심경영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/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</a:t>
                      </a:r>
                    </a:p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(지역)사회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8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목표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48" marR="9144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오너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오너/후계자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/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오너/후계자</a:t>
                      </a:r>
                    </a:p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CSR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8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전략</a:t>
                      </a:r>
                      <a:endParaRPr kumimoji="1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48" marR="9144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창업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/</a:t>
                      </a: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생존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가업승계법제화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/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지속가능경영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8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수단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48" marR="9144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기업가정신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가업승계지원센터설립</a:t>
                      </a:r>
                    </a:p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가업승계세제지원</a:t>
                      </a:r>
                    </a:p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가업승계특별위원회</a:t>
                      </a:r>
                    </a:p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가업승계기업협의회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/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관련기관발족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(</a:t>
                      </a: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예:FFI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FBI)</a:t>
                      </a:r>
                    </a:p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명문장수기업육성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가족기업이미지제고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(</a:t>
                      </a: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예:교육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/</a:t>
                      </a:r>
                      <a:r>
                        <a:rPr kumimoji="1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연구확대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矩形 10"/>
          <p:cNvSpPr/>
          <p:nvPr/>
        </p:nvSpPr>
        <p:spPr>
          <a:xfrm>
            <a:off x="467296" y="1038150"/>
            <a:ext cx="7921625" cy="6794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panose="05000000000000000000" charset="0"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&lt;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표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12-4&gt; 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명문장수기업 3.0 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charset="-127"/>
                <a:ea typeface="굴림체" panose="020B0609000101010101" charset="-127"/>
                <a:cs typeface="+mn-cs"/>
              </a:rPr>
              <a:t> </a:t>
            </a:r>
          </a:p>
        </p:txBody>
      </p:sp>
      <p:sp>
        <p:nvSpPr>
          <p:cNvPr id="10" name="矩形 24"/>
          <p:cNvSpPr/>
          <p:nvPr/>
        </p:nvSpPr>
        <p:spPr>
          <a:xfrm>
            <a:off x="1043558" y="5551804"/>
            <a:ext cx="7345363" cy="584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주)CSR(community social responsibility)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자료: 남영호(2015), 중소기업 3,0: 명문장수기업의 지속가능경영, 중소기업학회 </a:t>
            </a:r>
            <a:r>
              <a:rPr kumimoji="0" lang="ko-KR" altLang="en-US" sz="12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추</a:t>
            </a:r>
            <a:r>
              <a:rPr kumimoji="0" lang="en-US" sz="12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계학술발표회 발표논문</a:t>
            </a:r>
          </a:p>
        </p:txBody>
      </p:sp>
    </p:spTree>
    <p:extLst>
      <p:ext uri="{BB962C8B-B14F-4D97-AF65-F5344CB8AC3E}">
        <p14:creationId xmlns:p14="http://schemas.microsoft.com/office/powerpoint/2010/main" val="14376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 smtClean="0"/>
              <a:t>3. </a:t>
            </a:r>
            <a:r>
              <a:rPr lang="ko-KR" altLang="en-US" sz="3200" dirty="0" smtClean="0"/>
              <a:t>가족기업의 미래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/>
              <a:t>한국가족기업경영연구소</a:t>
            </a:r>
            <a:r>
              <a:rPr lang="en-US" altLang="ko-KR" dirty="0" smtClean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107504" y="548680"/>
            <a:ext cx="42033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3. 21</a:t>
            </a:r>
            <a:r>
              <a:rPr lang="ko-KR" altLang="en-US" sz="2400" b="1" dirty="0" smtClean="0"/>
              <a:t>세기는 가족기업의 시대</a:t>
            </a:r>
            <a:endParaRPr lang="en-US" altLang="ko-KR" sz="2400" b="1" dirty="0"/>
          </a:p>
        </p:txBody>
      </p:sp>
      <p:sp>
        <p:nvSpPr>
          <p:cNvPr id="7" name="矩形 2"/>
          <p:cNvSpPr/>
          <p:nvPr/>
        </p:nvSpPr>
        <p:spPr>
          <a:xfrm>
            <a:off x="342900" y="1544638"/>
            <a:ext cx="8801100" cy="51768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448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en-US" altLang="ko-KR" sz="2000" b="1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가족기업 </a:t>
            </a:r>
            <a:r>
              <a:rPr kumimoji="0" lang="ko-KR" altLang="en-US" sz="2000" b="1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경쟁</a:t>
            </a:r>
            <a:r>
              <a:rPr kumimoji="0" lang="ko-KR" altLang="en-US" sz="2000" b="1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우위의 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5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가지 원천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(Baron Josh)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</a:p>
          <a:p>
            <a:pPr marL="565150" marR="0" lvl="0" indent="-4572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lt"/>
              <a:buAutoNum type="arabicParenR"/>
              <a:tabLst/>
              <a:defRPr/>
            </a:pP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종업원의 재능(talent): 장기고용에서 높은 소명의식을 가진 직원으로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“</a:t>
            </a: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높은 소명의식(higher calling)”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근무하는 기업의 미션과 가치관 때문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에 열심히 일함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가치관기반 문화(values-based cultures</a:t>
            </a:r>
            <a:r>
              <a:rPr kumimoji="0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)</a:t>
            </a:r>
            <a:endParaRPr kumimoji="0" lang="en-US" sz="2000" b="0" i="0" u="none" strike="noStrike" kern="0" cap="none" spc="0" normalizeH="0" baseline="0" noProof="1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10795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2) 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투자: 다른 사람의 자본에서 전용 자본으로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가족기업만의</a:t>
            </a: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 “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전용 자본(captive capital)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”</a:t>
            </a: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: </a:t>
            </a:r>
            <a:r>
              <a:rPr kumimoji="0" lang="ko-KR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가족지분</a:t>
            </a:r>
            <a:r>
              <a:rPr kumimoji="0" lang="en-US" altLang="ko-KR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세대별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성과 고려</a:t>
            </a: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10795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3) 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명성: 이익 추구에서 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지속가능한 발자취 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남기기로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사회적 책임(社會的責任)</a:t>
            </a: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/ </a:t>
            </a:r>
            <a:r>
              <a:rPr kumimoji="0" lang="ko-KR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지역사회</a:t>
            </a:r>
            <a:r>
              <a:rPr kumimoji="0" lang="ko-KR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와 건강한 관계 구축</a:t>
            </a:r>
            <a:endParaRPr kumimoji="0" lang="en-US" altLang="ko-KR" sz="2000" b="0" i="0" u="none" strike="noStrike" kern="0" cap="none" spc="0" normalizeH="0" baseline="0" noProof="1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10795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4) 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조직: 복잡성 관리에서 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신속한 반응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으로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기업은 융통성(flexibility), 적응성(adaptability), 그리고 변화하는 시장에 재빨리 적응과 행동(quick/decisive action)을 취할 수 있는 능력을 갖추는 것이 필요</a:t>
            </a:r>
            <a:endParaRPr kumimoji="0" lang="en-US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10795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5) 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지배구조: 권한의 분리에서 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준비된 오너</a:t>
            </a:r>
            <a:r>
              <a:rPr kumimoji="0" lang="zh-CN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로</a:t>
            </a:r>
            <a:r>
              <a:rPr kumimoji="0" lang="en-US" altLang="zh-CN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수많은 주주로 구성된 공개기업보다 </a:t>
            </a:r>
            <a:r>
              <a:rPr kumimoji="0" lang="ko-KR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수백의 오너인 가족기업</a:t>
            </a:r>
            <a:r>
              <a:rPr kumimoji="0" lang="ko-KR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이 더 효율적</a:t>
            </a:r>
            <a:r>
              <a:rPr kumimoji="0" lang="zh-CN" altLang="en-US" sz="2000" b="0" i="0" u="none" strike="noStrike" kern="0" cap="none" spc="0" normalizeH="0" baseline="0" noProof="1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 </a:t>
            </a: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694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99592" y="908720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sz="2000" b="1" dirty="0" smtClean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  </a:t>
            </a:r>
            <a:r>
              <a:rPr lang="ko-KR" altLang="en-US" sz="3600" b="1" dirty="0" err="1" smtClean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학습정리</a:t>
            </a:r>
            <a:endParaRPr lang="en-US" altLang="ko-KR" sz="2000" b="1" dirty="0" smtClean="0">
              <a:solidFill>
                <a:srgbClr val="5F5F5F"/>
              </a:solidFill>
              <a:latin typeface="HY나무B"/>
              <a:ea typeface="HY나무B"/>
              <a:cs typeface="HY나무B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457200" y="658948"/>
            <a:ext cx="82296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가족기업의 전략경영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가족기업의 지속가능경영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lang="ko-KR" altLang="en-US" dirty="0" smtClean="0">
                <a:latin typeface="Arial"/>
                <a:ea typeface="HY강B" pitchFamily="18" charset="-127"/>
              </a:rPr>
              <a:t>가족기업의 미래</a:t>
            </a:r>
            <a:r>
              <a:rPr lang="en-US" altLang="ko-KR" dirty="0" smtClean="0">
                <a:latin typeface="Arial"/>
                <a:ea typeface="HY강B" pitchFamily="18" charset="-127"/>
              </a:rPr>
              <a:t>: 21</a:t>
            </a:r>
            <a:r>
              <a:rPr lang="ko-KR" altLang="en-US" dirty="0" smtClean="0">
                <a:latin typeface="Arial"/>
                <a:ea typeface="HY강B" pitchFamily="18" charset="-127"/>
              </a:rPr>
              <a:t>세기는 가족기업의 시대</a:t>
            </a:r>
            <a:endParaRPr lang="en-US" altLang="ko-KR" dirty="0" smtClean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latin typeface="Arial"/>
                <a:ea typeface="HY강B" pitchFamily="18" charset="-127"/>
              </a:rPr>
              <a:t> </a:t>
            </a:r>
            <a:r>
              <a:rPr lang="en-US" altLang="ko-KR" dirty="0" smtClean="0">
                <a:latin typeface="Arial"/>
                <a:ea typeface="HY강B" pitchFamily="18" charset="-127"/>
              </a:rPr>
              <a:t>   1. </a:t>
            </a:r>
            <a:r>
              <a:rPr lang="ko-KR" altLang="en-US" dirty="0" smtClean="0">
                <a:latin typeface="Arial"/>
                <a:ea typeface="HY강B" pitchFamily="18" charset="-127"/>
              </a:rPr>
              <a:t>높은 소명의식을 가진 종업원의 육성</a:t>
            </a:r>
            <a:endParaRPr lang="en-US" altLang="ko-KR" dirty="0" smtClean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latin typeface="Arial"/>
                <a:ea typeface="HY강B" pitchFamily="18" charset="-127"/>
              </a:rPr>
              <a:t> </a:t>
            </a:r>
            <a:r>
              <a:rPr lang="en-US" altLang="ko-KR" dirty="0" smtClean="0">
                <a:latin typeface="Arial"/>
                <a:ea typeface="HY강B" pitchFamily="18" charset="-127"/>
              </a:rPr>
              <a:t>   2. </a:t>
            </a:r>
            <a:r>
              <a:rPr lang="ko-KR" altLang="en-US" dirty="0" smtClean="0">
                <a:latin typeface="Arial"/>
                <a:ea typeface="HY강B" pitchFamily="18" charset="-127"/>
              </a:rPr>
              <a:t>가족전용자본의 극대화</a:t>
            </a:r>
            <a:endParaRPr lang="en-US" altLang="ko-KR" dirty="0" smtClean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latin typeface="Arial"/>
                <a:ea typeface="HY강B" pitchFamily="18" charset="-127"/>
              </a:rPr>
              <a:t> </a:t>
            </a:r>
            <a:r>
              <a:rPr lang="en-US" altLang="ko-KR" dirty="0" smtClean="0">
                <a:latin typeface="Arial"/>
                <a:ea typeface="HY강B" pitchFamily="18" charset="-127"/>
              </a:rPr>
              <a:t>   3. </a:t>
            </a:r>
            <a:r>
              <a:rPr lang="ko-KR" altLang="en-US" dirty="0" smtClean="0">
                <a:latin typeface="Arial"/>
                <a:ea typeface="HY강B" pitchFamily="18" charset="-127"/>
              </a:rPr>
              <a:t>단기이익추구로부터 </a:t>
            </a:r>
            <a:r>
              <a:rPr lang="ko-KR" altLang="en-US" dirty="0" err="1" smtClean="0">
                <a:latin typeface="Arial"/>
                <a:ea typeface="HY강B" pitchFamily="18" charset="-127"/>
              </a:rPr>
              <a:t>지속가능한</a:t>
            </a:r>
            <a:r>
              <a:rPr lang="ko-KR" altLang="en-US" dirty="0" smtClean="0">
                <a:latin typeface="Arial"/>
                <a:ea typeface="HY강B" pitchFamily="18" charset="-127"/>
              </a:rPr>
              <a:t> 발자취 남기기</a:t>
            </a:r>
            <a:endParaRPr lang="en-US" altLang="ko-KR" dirty="0" smtClean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latin typeface="Arial"/>
                <a:ea typeface="HY강B" pitchFamily="18" charset="-127"/>
              </a:rPr>
              <a:t> </a:t>
            </a:r>
            <a:r>
              <a:rPr lang="en-US" altLang="ko-KR" dirty="0" smtClean="0">
                <a:latin typeface="Arial"/>
                <a:ea typeface="HY강B" pitchFamily="18" charset="-127"/>
              </a:rPr>
              <a:t>   4. </a:t>
            </a:r>
            <a:r>
              <a:rPr lang="ko-KR" altLang="en-US" dirty="0" err="1" smtClean="0">
                <a:latin typeface="Arial"/>
                <a:ea typeface="HY강B" pitchFamily="18" charset="-127"/>
              </a:rPr>
              <a:t>신속반응이</a:t>
            </a:r>
            <a:r>
              <a:rPr lang="ko-KR" altLang="en-US" dirty="0" smtClean="0">
                <a:latin typeface="Arial"/>
                <a:ea typeface="HY강B" pitchFamily="18" charset="-127"/>
              </a:rPr>
              <a:t> 가능토록 심플한 조직</a:t>
            </a:r>
            <a:endParaRPr lang="en-US" altLang="ko-KR" dirty="0" smtClean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latin typeface="Arial"/>
                <a:ea typeface="HY강B" pitchFamily="18" charset="-127"/>
              </a:rPr>
              <a:t> </a:t>
            </a:r>
            <a:r>
              <a:rPr lang="en-US" altLang="ko-KR" dirty="0" smtClean="0">
                <a:latin typeface="Arial"/>
                <a:ea typeface="HY강B" pitchFamily="18" charset="-127"/>
              </a:rPr>
              <a:t>   5. </a:t>
            </a:r>
            <a:r>
              <a:rPr lang="ko-KR" altLang="en-US" dirty="0" smtClean="0">
                <a:latin typeface="Arial"/>
                <a:ea typeface="HY강B" pitchFamily="18" charset="-127"/>
              </a:rPr>
              <a:t>준비된 오너</a:t>
            </a: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 smtClean="0">
                <a:solidFill>
                  <a:srgbClr val="5F5F5F"/>
                </a:solidFill>
                <a:latin typeface="Arial"/>
                <a:ea typeface="HY강B" pitchFamily="18" charset="-127"/>
              </a:rPr>
              <a:t>    </a:t>
            </a:r>
            <a:endParaRPr kumimoji="0" lang="ko-KR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28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</a:t>
            </a:r>
            <a: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YOU!</a:t>
            </a:r>
            <a:b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ko-KR" sz="397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heme/theme1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000120140530A99PPBG">
  <a:themeElements>
    <a:clrScheme name="自定义 1">
      <a:dk1>
        <a:srgbClr val="3F3F3F"/>
      </a:dk1>
      <a:lt1>
        <a:sysClr val="window" lastClr="FFFFFF"/>
      </a:lt1>
      <a:dk2>
        <a:srgbClr val="3F3F3F"/>
      </a:dk2>
      <a:lt2>
        <a:srgbClr val="FFFFFF"/>
      </a:lt2>
      <a:accent1>
        <a:srgbClr val="34C5D4"/>
      </a:accent1>
      <a:accent2>
        <a:srgbClr val="5BDBB3"/>
      </a:accent2>
      <a:accent3>
        <a:srgbClr val="D0DA71"/>
      </a:accent3>
      <a:accent4>
        <a:srgbClr val="FCE066"/>
      </a:accent4>
      <a:accent5>
        <a:srgbClr val="3DB195"/>
      </a:accent5>
      <a:accent6>
        <a:srgbClr val="FFC000"/>
      </a:accent6>
      <a:hlink>
        <a:srgbClr val="0070C0"/>
      </a:hlink>
      <a:folHlink>
        <a:srgbClr val="7F7F7F"/>
      </a:folHlink>
    </a:clrScheme>
    <a:fontScheme name="自定义 3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2670</TotalTime>
  <Words>2882</Words>
  <Application>Microsoft Office PowerPoint</Application>
  <PresentationFormat>화면 슬라이드 쇼(4:3)</PresentationFormat>
  <Paragraphs>544</Paragraphs>
  <Slides>24</Slides>
  <Notes>19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24</vt:i4>
      </vt:variant>
    </vt:vector>
  </HeadingPairs>
  <TitlesOfParts>
    <vt:vector size="39" baseType="lpstr">
      <vt:lpstr>HY강B</vt:lpstr>
      <vt:lpstr>HY나무B</vt:lpstr>
      <vt:lpstr>HY울릉도M</vt:lpstr>
      <vt:lpstr>黑体</vt:lpstr>
      <vt:lpstr>黑体</vt:lpstr>
      <vt:lpstr>宋体</vt:lpstr>
      <vt:lpstr>굴림</vt:lpstr>
      <vt:lpstr>굴림체</vt:lpstr>
      <vt:lpstr>맑은 고딕</vt:lpstr>
      <vt:lpstr>Arial</vt:lpstr>
      <vt:lpstr>Wingdings</vt:lpstr>
      <vt:lpstr>Wingdings 2</vt:lpstr>
      <vt:lpstr>Office 테마</vt:lpstr>
      <vt:lpstr>1_Office 테마</vt:lpstr>
      <vt:lpstr>A000120140530A99PPBG</vt:lpstr>
      <vt:lpstr>12장. 가족기업의 지속가능경영과 미래</vt:lpstr>
      <vt:lpstr>PowerPoint 프레젠테이션</vt:lpstr>
      <vt:lpstr>1. 가족기업의 전략경영</vt:lpstr>
      <vt:lpstr>1. 가족기업의 전략경영</vt:lpstr>
      <vt:lpstr>1. 가족기업의 전략경영</vt:lpstr>
      <vt:lpstr>1. 가족기업의 전략경영</vt:lpstr>
      <vt:lpstr>1. 가족기업의 전략경영</vt:lpstr>
      <vt:lpstr>1. 가족기업의 전략경영</vt:lpstr>
      <vt:lpstr>PowerPoint 프레젠테이션</vt:lpstr>
      <vt:lpstr>1. 가족기업의 전략경영</vt:lpstr>
      <vt:lpstr>2. 가족기업의 지속가능경영</vt:lpstr>
      <vt:lpstr>2. 가족기업의 지속가능경영</vt:lpstr>
      <vt:lpstr>2. 가족기업의 지속가능경영</vt:lpstr>
      <vt:lpstr>2. 가족기업의 지속가능경영</vt:lpstr>
      <vt:lpstr>3. 가족기업의 미래</vt:lpstr>
      <vt:lpstr>3. 가족기업의 미래</vt:lpstr>
      <vt:lpstr>3. 가족기업의 미래</vt:lpstr>
      <vt:lpstr>3. 가족기업의 미래</vt:lpstr>
      <vt:lpstr>3. 가족기업의 미래</vt:lpstr>
      <vt:lpstr>3. 가족기업의 미래</vt:lpstr>
      <vt:lpstr>3. 가족기업의 미래</vt:lpstr>
      <vt:lpstr>3. 가족기업의 미래</vt:lpstr>
      <vt:lpstr>PowerPoint 프레젠테이션</vt:lpstr>
      <vt:lpstr>THANK  YOU!  &amp;  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권재욱</dc:creator>
  <cp:lastModifiedBy>Youngho Nam</cp:lastModifiedBy>
  <cp:revision>203</cp:revision>
  <cp:lastPrinted>2019-12-25T12:19:36Z</cp:lastPrinted>
  <dcterms:created xsi:type="dcterms:W3CDTF">2013-04-01T06:35:37Z</dcterms:created>
  <dcterms:modified xsi:type="dcterms:W3CDTF">2022-10-16T09:23:09Z</dcterms:modified>
</cp:coreProperties>
</file>