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4" r:id="rId2"/>
  </p:sldMasterIdLst>
  <p:notesMasterIdLst>
    <p:notesMasterId r:id="rId27"/>
  </p:notesMasterIdLst>
  <p:sldIdLst>
    <p:sldId id="321" r:id="rId3"/>
    <p:sldId id="257" r:id="rId4"/>
    <p:sldId id="500" r:id="rId5"/>
    <p:sldId id="814" r:id="rId6"/>
    <p:sldId id="859" r:id="rId7"/>
    <p:sldId id="815" r:id="rId8"/>
    <p:sldId id="816" r:id="rId9"/>
    <p:sldId id="794" r:id="rId10"/>
    <p:sldId id="821" r:id="rId11"/>
    <p:sldId id="822" r:id="rId12"/>
    <p:sldId id="796" r:id="rId13"/>
    <p:sldId id="829" r:id="rId14"/>
    <p:sldId id="830" r:id="rId15"/>
    <p:sldId id="837" r:id="rId16"/>
    <p:sldId id="841" r:id="rId17"/>
    <p:sldId id="846" r:id="rId18"/>
    <p:sldId id="847" r:id="rId19"/>
    <p:sldId id="854" r:id="rId20"/>
    <p:sldId id="855" r:id="rId21"/>
    <p:sldId id="856" r:id="rId22"/>
    <p:sldId id="857" r:id="rId23"/>
    <p:sldId id="858" r:id="rId24"/>
    <p:sldId id="522" r:id="rId25"/>
    <p:sldId id="553" r:id="rId26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FFFF"/>
    <a:srgbClr val="85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18" autoAdjust="0"/>
    <p:restoredTop sz="83935" autoAdjust="0"/>
  </p:normalViewPr>
  <p:slideViewPr>
    <p:cSldViewPr>
      <p:cViewPr varScale="1">
        <p:scale>
          <a:sx n="90" d="100"/>
          <a:sy n="90" d="100"/>
        </p:scale>
        <p:origin x="61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8BB49E-9700-4D65-A110-F106A9DBC801}" type="datetimeFigureOut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18D12D-20AA-45BA-B03B-0D67958AE0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2636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32586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3381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75802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65716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88581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42469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77207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18D12D-20AA-45BA-B03B-0D67958AE058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70108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18D12D-20AA-45BA-B03B-0D67958AE058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97618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18D12D-20AA-45BA-B03B-0D67958AE058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7507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18D12D-20AA-45BA-B03B-0D67958AE058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54815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18D12D-20AA-45BA-B03B-0D67958AE058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44142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18D12D-20AA-45BA-B03B-0D67958AE058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4063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18D12D-20AA-45BA-B03B-0D67958AE058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62025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18D12D-20AA-45BA-B03B-0D67958AE058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3733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A12D9-EAC7-4629-B8F9-0F913AB62E95}" type="datetime1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0717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1E87D-3B96-4362-B928-787FC07A5BAE}" type="datetime1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9927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712A3-2481-4359-8D55-F8CAB8439EB7}" type="datetime1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28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BD705-F9F3-45B4-91F2-8E7257E48674}" type="datetime1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5CC2E-CA37-4410-B152-A5F1777E49E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1734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9201B1-8D8C-45FC-80F3-D591731266FB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2022-10-16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0677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BBD23-E92E-4B22-A2F4-2549E481E3AF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2022-10-16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1202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766C52-0D54-4C2C-98BB-16FE86A3BE4C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2022-10-16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8113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DBCEA-8E5D-404D-A102-09DC4C3304BD}" type="datetime1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9503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80" r:id="rId4"/>
  </p:sldLayoutIdLst>
  <p:hf sldNum="0"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70A7B3-6951-4F4E-B610-9A836CBDCA9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2022-10-16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2340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</p:sldLayoutIdLst>
  <p:hf sldNum="0"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ctrTitle"/>
          </p:nvPr>
        </p:nvSpPr>
        <p:spPr>
          <a:xfrm>
            <a:off x="899592" y="980728"/>
            <a:ext cx="7479481" cy="1697086"/>
          </a:xfrm>
        </p:spPr>
        <p:txBody>
          <a:bodyPr anchor="ctr">
            <a:normAutofit/>
          </a:bodyPr>
          <a:lstStyle/>
          <a:p>
            <a:r>
              <a:rPr lang="en-US" altLang="ko-KR" sz="3200" b="1" dirty="0" smtClean="0"/>
              <a:t>11</a:t>
            </a:r>
            <a:r>
              <a:rPr lang="ko-KR" altLang="en-US" sz="3200" b="1" dirty="0" smtClean="0"/>
              <a:t>장</a:t>
            </a:r>
            <a:r>
              <a:rPr lang="en-US" altLang="ko-KR" sz="3200" b="1" dirty="0"/>
              <a:t>. </a:t>
            </a:r>
            <a:r>
              <a:rPr lang="ko-KR" altLang="en-US" sz="3200" b="1" dirty="0" err="1" smtClean="0"/>
              <a:t>장수기업과</a:t>
            </a:r>
            <a:r>
              <a:rPr lang="ko-KR" altLang="en-US" sz="3200" b="1" dirty="0" smtClean="0"/>
              <a:t> 컨설팅</a:t>
            </a:r>
            <a:endParaRPr lang="ko-KR" altLang="en-US" sz="3200" b="1" dirty="0"/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>
          <a:xfrm>
            <a:off x="0" y="6334446"/>
            <a:ext cx="2895600" cy="365125"/>
          </a:xfrm>
        </p:spPr>
        <p:txBody>
          <a:bodyPr/>
          <a:lstStyle/>
          <a:p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96608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제목 42"/>
          <p:cNvSpPr txBox="1">
            <a:spLocks/>
          </p:cNvSpPr>
          <p:nvPr/>
        </p:nvSpPr>
        <p:spPr>
          <a:xfrm>
            <a:off x="344340" y="669736"/>
            <a:ext cx="7872950" cy="8204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3500" b="1" kern="10" spc="-90"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CONTENTS</a:t>
            </a:r>
            <a:endParaRPr lang="ko-KR" altLang="en-US" sz="3500" b="1" kern="10" spc="-90">
              <a:solidFill>
                <a:schemeClr val="bg1"/>
              </a:solidFill>
              <a:effectLst>
                <a:outerShdw blurRad="127000" algn="ctr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ea typeface="맑은 고딕"/>
              <a:cs typeface="Arial" pitchFamily="34" charset="0"/>
            </a:endParaRPr>
          </a:p>
        </p:txBody>
      </p:sp>
      <p:sp>
        <p:nvSpPr>
          <p:cNvPr id="139" name="모서리가 둥근 직사각형 138"/>
          <p:cNvSpPr/>
          <p:nvPr/>
        </p:nvSpPr>
        <p:spPr>
          <a:xfrm>
            <a:off x="970648" y="3071854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6350">
            <a:solidFill>
              <a:schemeClr val="accent2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6" name="모서리가 둥근 직사각형 145"/>
          <p:cNvSpPr/>
          <p:nvPr/>
        </p:nvSpPr>
        <p:spPr>
          <a:xfrm>
            <a:off x="1017300" y="4021651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>
            <a:solidFill>
              <a:schemeClr val="accent1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3" name="모서리가 둥근 직사각형 172"/>
          <p:cNvSpPr/>
          <p:nvPr/>
        </p:nvSpPr>
        <p:spPr>
          <a:xfrm>
            <a:off x="970648" y="2296092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4" name="모서리가 둥근 직사각형 172"/>
          <p:cNvSpPr/>
          <p:nvPr/>
        </p:nvSpPr>
        <p:spPr>
          <a:xfrm>
            <a:off x="1246251" y="2954107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5" name="모서리가 둥근 직사각형 172"/>
          <p:cNvSpPr/>
          <p:nvPr/>
        </p:nvSpPr>
        <p:spPr>
          <a:xfrm>
            <a:off x="959122" y="3815534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Text Box 2"/>
          <p:cNvSpPr txBox="1">
            <a:spLocks noChangeArrowheads="1"/>
          </p:cNvSpPr>
          <p:nvPr/>
        </p:nvSpPr>
        <p:spPr bwMode="auto">
          <a:xfrm>
            <a:off x="1246251" y="3075617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02</a:t>
            </a:r>
          </a:p>
        </p:txBody>
      </p:sp>
      <p:sp>
        <p:nvSpPr>
          <p:cNvPr id="144" name="직사각형 143"/>
          <p:cNvSpPr/>
          <p:nvPr/>
        </p:nvSpPr>
        <p:spPr>
          <a:xfrm>
            <a:off x="1897433" y="3096702"/>
            <a:ext cx="58243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ko-KR" altLang="en-US" sz="2000" b="1" dirty="0" err="1" smtClean="0">
                <a:solidFill>
                  <a:schemeClr val="bg1"/>
                </a:solidFill>
                <a:latin typeface="Arial" charset="0"/>
              </a:rPr>
              <a:t>장수기업의</a:t>
            </a:r>
            <a:r>
              <a:rPr lang="ko-KR" altLang="en-US" sz="2000" b="1" dirty="0" smtClean="0">
                <a:solidFill>
                  <a:schemeClr val="bg1"/>
                </a:solidFill>
                <a:latin typeface="Arial" charset="0"/>
              </a:rPr>
              <a:t> 현황 및 경영성과</a:t>
            </a:r>
            <a:endParaRPr lang="en-US" altLang="ko-KR" sz="2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49" name="Text Box 2"/>
          <p:cNvSpPr txBox="1">
            <a:spLocks noChangeArrowheads="1"/>
          </p:cNvSpPr>
          <p:nvPr/>
        </p:nvSpPr>
        <p:spPr bwMode="auto">
          <a:xfrm>
            <a:off x="1268045" y="4021651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03</a:t>
            </a:r>
          </a:p>
        </p:txBody>
      </p:sp>
      <p:sp>
        <p:nvSpPr>
          <p:cNvPr id="151" name="직사각형 150"/>
          <p:cNvSpPr/>
          <p:nvPr/>
        </p:nvSpPr>
        <p:spPr>
          <a:xfrm>
            <a:off x="1904211" y="4011868"/>
            <a:ext cx="584455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ko-KR" altLang="en-US" sz="2000" b="1" dirty="0" err="1" smtClean="0">
                <a:solidFill>
                  <a:schemeClr val="bg1"/>
                </a:solidFill>
                <a:latin typeface="Arial" charset="0"/>
              </a:rPr>
              <a:t>장수기업의</a:t>
            </a:r>
            <a:r>
              <a:rPr lang="ko-KR" altLang="en-US" sz="2000" b="1" dirty="0" smtClean="0">
                <a:solidFill>
                  <a:schemeClr val="bg1"/>
                </a:solidFill>
                <a:latin typeface="Arial" charset="0"/>
              </a:rPr>
              <a:t> 비결 및 경영</a:t>
            </a:r>
            <a:endParaRPr lang="en-US" altLang="ko-KR" sz="2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982615" y="2144613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>
            <a:solidFill>
              <a:schemeClr val="accent1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/>
              <a:t> </a:t>
            </a:r>
            <a:r>
              <a:rPr lang="en-US" altLang="ko-KR" sz="2000" dirty="0" smtClean="0"/>
              <a:t>        </a:t>
            </a:r>
            <a:r>
              <a:rPr lang="ko-KR" altLang="en-US" sz="2000" b="1" dirty="0" err="1" smtClean="0"/>
              <a:t>장수기업의</a:t>
            </a:r>
            <a:r>
              <a:rPr lang="ko-KR" altLang="en-US" sz="2000" b="1" dirty="0" smtClean="0"/>
              <a:t> 본질</a:t>
            </a:r>
            <a:endParaRPr lang="ko-KR" altLang="en-US" sz="2000" b="1" dirty="0"/>
          </a:p>
        </p:txBody>
      </p:sp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1268045" y="2162361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 smtClean="0"/>
              <a:t>01</a:t>
            </a:r>
            <a:endParaRPr lang="en-US" altLang="ko-KR" dirty="0"/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>
          <a:xfrm>
            <a:off x="20411" y="6446699"/>
            <a:ext cx="2895600" cy="365125"/>
          </a:xfrm>
        </p:spPr>
        <p:txBody>
          <a:bodyPr/>
          <a:lstStyle/>
          <a:p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986057" y="4942100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6350">
            <a:solidFill>
              <a:schemeClr val="accent2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1268045" y="4996487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 smtClean="0"/>
              <a:t>04</a:t>
            </a:r>
            <a:endParaRPr lang="en-US" altLang="ko-KR" dirty="0"/>
          </a:p>
        </p:txBody>
      </p:sp>
      <p:sp>
        <p:nvSpPr>
          <p:cNvPr id="17" name="직사각형 16"/>
          <p:cNvSpPr/>
          <p:nvPr/>
        </p:nvSpPr>
        <p:spPr>
          <a:xfrm>
            <a:off x="1926436" y="4983389"/>
            <a:ext cx="584455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ko-KR" altLang="en-US" sz="2000" b="1" dirty="0" smtClean="0">
                <a:solidFill>
                  <a:schemeClr val="bg1"/>
                </a:solidFill>
                <a:latin typeface="Arial" charset="0"/>
              </a:rPr>
              <a:t>가족기업의 컨설팅</a:t>
            </a:r>
            <a:endParaRPr lang="en-US" altLang="ko-KR" sz="2000" b="1" dirty="0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4320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1. </a:t>
            </a:r>
            <a:r>
              <a:rPr lang="ko-KR" altLang="en-US" sz="3200" dirty="0" err="1" smtClean="0"/>
              <a:t>장수기업의</a:t>
            </a:r>
            <a:r>
              <a:rPr lang="ko-KR" altLang="en-US" sz="3200" dirty="0" smtClean="0"/>
              <a:t> 본질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256365" y="801965"/>
            <a:ext cx="34307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기업환경과 장수기업</a:t>
            </a:r>
            <a:endParaRPr lang="en-US" altLang="ko-KR" sz="2400" b="1" dirty="0"/>
          </a:p>
        </p:txBody>
      </p:sp>
      <p:sp>
        <p:nvSpPr>
          <p:cNvPr id="8" name="矩形 2"/>
          <p:cNvSpPr/>
          <p:nvPr/>
        </p:nvSpPr>
        <p:spPr>
          <a:xfrm>
            <a:off x="256364" y="1450265"/>
            <a:ext cx="8708123" cy="50403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ko-KR" altLang="en-US" sz="2000" b="1" noProof="1">
                <a:solidFill>
                  <a:schemeClr val="tx1"/>
                </a:solidFill>
              </a:rPr>
              <a:t>기업환경</a:t>
            </a:r>
            <a:r>
              <a:rPr lang="en-US" sz="2000" b="1" noProof="1">
                <a:solidFill>
                  <a:schemeClr val="tx1"/>
                </a:solidFill>
              </a:rPr>
              <a:t>: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sz="2000" noProof="1">
                <a:solidFill>
                  <a:schemeClr val="tx1"/>
                </a:solidFill>
              </a:rPr>
              <a:t>경영환경의 복잡화, 다양화, 개성화로 기업수명이 점점 단축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sz="2000" noProof="1">
                <a:solidFill>
                  <a:schemeClr val="tx1"/>
                </a:solidFill>
              </a:rPr>
              <a:t>무한경쟁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sz="2000" noProof="1">
                <a:solidFill>
                  <a:schemeClr val="tx1"/>
                </a:solidFill>
              </a:rPr>
              <a:t>소비자주권시대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sz="2000" noProof="1">
                <a:solidFill>
                  <a:schemeClr val="tx1"/>
                </a:solidFill>
              </a:rPr>
              <a:t>융합과 통섭을 통한 창의적 인재가 중요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altLang="en-US" sz="2000" noProof="1">
                <a:solidFill>
                  <a:schemeClr val="tx1"/>
                </a:solidFill>
              </a:rPr>
              <a:t>우리나라 경제가 성숙기에 진입하면서, 중소·중견 창업세대의 급격한 고령화와 존경받는 기업문화의 필요</a:t>
            </a: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lang="ko-KR" altLang="en-US" sz="2000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ko-KR" sz="2000" b="1" noProof="1">
                <a:solidFill>
                  <a:schemeClr val="tx1"/>
                </a:solidFill>
              </a:rPr>
              <a:t>장수기업 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altLang="ko-KR" sz="2000" noProof="1">
                <a:solidFill>
                  <a:schemeClr val="tx1"/>
                </a:solidFill>
              </a:rPr>
              <a:t>“장기적으로 존속하는 기업”</a:t>
            </a:r>
          </a:p>
          <a:p>
            <a:pPr marL="392430" indent="-28448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ko-KR" altLang="ko-KR" sz="2000" noProof="1">
                <a:solidFill>
                  <a:schemeClr val="tx1"/>
                </a:solidFill>
              </a:rPr>
              <a:t>일본의 경우</a:t>
            </a:r>
            <a:r>
              <a:rPr lang="en-US" altLang="ko-KR" sz="2000" noProof="1">
                <a:solidFill>
                  <a:schemeClr val="tx1"/>
                </a:solidFill>
              </a:rPr>
              <a:t>: 100</a:t>
            </a:r>
            <a:r>
              <a:rPr lang="ko-KR" altLang="en-US" sz="2000" noProof="1">
                <a:solidFill>
                  <a:schemeClr val="tx1"/>
                </a:solidFill>
              </a:rPr>
              <a:t>년 이상 존속하고 있는 기업 </a:t>
            </a:r>
          </a:p>
          <a:p>
            <a:pPr marL="392430" indent="-28448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ko-KR" altLang="en-US" sz="2000" noProof="1">
                <a:solidFill>
                  <a:schemeClr val="tx1"/>
                </a:solidFill>
              </a:rPr>
              <a:t>선진국의 경우</a:t>
            </a:r>
            <a:r>
              <a:rPr lang="en-US" altLang="ko-KR" sz="2000" noProof="1">
                <a:solidFill>
                  <a:schemeClr val="tx1"/>
                </a:solidFill>
              </a:rPr>
              <a:t>: 200</a:t>
            </a:r>
            <a:r>
              <a:rPr lang="ko-KR" altLang="en-US" sz="2000" noProof="1">
                <a:solidFill>
                  <a:schemeClr val="tx1"/>
                </a:solidFill>
              </a:rPr>
              <a:t>년 이상 된 기업</a:t>
            </a:r>
          </a:p>
          <a:p>
            <a:pPr marL="392430" indent="-28448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ko-KR" altLang="en-US" sz="2000" noProof="1">
                <a:solidFill>
                  <a:schemeClr val="tx1"/>
                </a:solidFill>
              </a:rPr>
              <a:t>우리나라의 경우</a:t>
            </a:r>
            <a:r>
              <a:rPr lang="en-US" altLang="ko-KR" sz="2000" noProof="1">
                <a:solidFill>
                  <a:schemeClr val="tx1"/>
                </a:solidFill>
              </a:rPr>
              <a:t>: 30</a:t>
            </a:r>
            <a:r>
              <a:rPr lang="ko-KR" altLang="en-US" sz="2000" noProof="1">
                <a:solidFill>
                  <a:schemeClr val="tx1"/>
                </a:solidFill>
              </a:rPr>
              <a:t>년 이상 된 기업 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altLang="en-US" sz="2000" noProof="1">
                <a:solidFill>
                  <a:srgbClr val="FF0000"/>
                </a:solidFill>
              </a:rPr>
              <a:t>명문장수기업</a:t>
            </a:r>
            <a:r>
              <a:rPr lang="en-US" altLang="ko-KR" sz="2000" noProof="1">
                <a:solidFill>
                  <a:schemeClr val="tx1"/>
                </a:solidFill>
              </a:rPr>
              <a:t>: </a:t>
            </a:r>
            <a:r>
              <a:rPr lang="ko-KR" altLang="en-US" sz="2000" noProof="1">
                <a:solidFill>
                  <a:schemeClr val="tx1"/>
                </a:solidFill>
              </a:rPr>
              <a:t>장기간 건실한 기업운영으로 사회에 기여한 바가 크고,세대를 이어 지속적인 성장이 기대되는 중소기업</a:t>
            </a:r>
            <a:r>
              <a:rPr lang="en-US" altLang="ko-KR" sz="2000" noProof="1">
                <a:solidFill>
                  <a:schemeClr val="tx1"/>
                </a:solidFill>
              </a:rPr>
              <a:t>(“중소기업진흥에 관한 법률”)</a:t>
            </a:r>
            <a:endParaRPr lang="en-US" altLang="ko-KR" noProof="1">
              <a:solidFill>
                <a:schemeClr val="tx1"/>
              </a:solidFill>
            </a:endParaRPr>
          </a:p>
          <a:p>
            <a:pPr marL="28448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en-US" altLang="ko-KR" noProof="1">
              <a:solidFill>
                <a:schemeClr val="tx1"/>
              </a:solidFill>
            </a:endParaRPr>
          </a:p>
        </p:txBody>
      </p:sp>
      <p:pic>
        <p:nvPicPr>
          <p:cNvPr id="9" name="图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475" y="3542996"/>
            <a:ext cx="1220788" cy="122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8263" y="3541409"/>
            <a:ext cx="1304925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375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1. </a:t>
            </a:r>
            <a:r>
              <a:rPr lang="ko-KR" altLang="en-US" sz="3200" dirty="0" err="1" smtClean="0"/>
              <a:t>장수기업의</a:t>
            </a:r>
            <a:r>
              <a:rPr lang="ko-KR" altLang="en-US" sz="3200" dirty="0" smtClean="0"/>
              <a:t> 본질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256365" y="801965"/>
            <a:ext cx="34307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기업환경과 장수기업</a:t>
            </a:r>
            <a:endParaRPr lang="en-US" altLang="ko-KR" sz="2400" b="1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30" y="1397258"/>
            <a:ext cx="8535140" cy="445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93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5" y="0"/>
            <a:ext cx="7167711" cy="692150"/>
          </a:xfrm>
        </p:spPr>
        <p:txBody>
          <a:bodyPr>
            <a:normAutofit/>
          </a:bodyPr>
          <a:lstStyle/>
          <a:p>
            <a:pPr marL="457200" indent="-457200" eaLnBrk="1" hangingPunct="1">
              <a:buFont typeface="Wingdings" panose="05000000000000000000" pitchFamily="2" charset="2"/>
              <a:buChar char="v"/>
              <a:defRPr/>
            </a:pPr>
            <a:r>
              <a:rPr lang="ko-KR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HY울릉도B" pitchFamily="18" charset="-127"/>
              </a:rPr>
              <a:t>명문장수기업의 특징</a:t>
            </a:r>
            <a:endParaRPr lang="en-AU" altLang="ko-KR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HY울릉도B" pitchFamily="18" charset="-127"/>
            </a:endParaRP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1125538"/>
            <a:ext cx="9001125" cy="5832475"/>
          </a:xfrm>
        </p:spPr>
        <p:txBody>
          <a:bodyPr>
            <a:normAutofit/>
          </a:bodyPr>
          <a:lstStyle/>
          <a:p>
            <a:pPr marL="914400" lvl="1" indent="-457200" eaLnBrk="1" hangingPunct="1">
              <a:lnSpc>
                <a:spcPct val="150000"/>
              </a:lnSpc>
              <a:buFontTx/>
              <a:buAutoNum type="arabicPeriod"/>
              <a:defRPr/>
            </a:pPr>
            <a:r>
              <a:rPr lang="ko-KR" altLang="en-US" sz="2600" dirty="0" smtClean="0"/>
              <a:t>가족 구성원 간의 </a:t>
            </a:r>
            <a:r>
              <a:rPr lang="ko-KR" altLang="en-US" sz="2600" dirty="0" smtClean="0">
                <a:solidFill>
                  <a:srgbClr val="FF0000"/>
                </a:solidFill>
              </a:rPr>
              <a:t>강한 신뢰</a:t>
            </a:r>
            <a:endParaRPr lang="en-US" altLang="ko-KR" sz="2600" dirty="0" smtClean="0">
              <a:solidFill>
                <a:srgbClr val="FF0000"/>
              </a:solidFill>
            </a:endParaRPr>
          </a:p>
          <a:p>
            <a:pPr marL="914400" lvl="1" indent="-457200" eaLnBrk="1" hangingPunct="1">
              <a:lnSpc>
                <a:spcPct val="150000"/>
              </a:lnSpc>
              <a:buFontTx/>
              <a:buAutoNum type="arabicPeriod" startAt="2"/>
              <a:defRPr/>
            </a:pPr>
            <a:r>
              <a:rPr lang="ko-KR" altLang="en-US" sz="2600" dirty="0" smtClean="0"/>
              <a:t>현 경영자와</a:t>
            </a:r>
            <a:r>
              <a:rPr lang="en-US" altLang="ko-KR" sz="2600" dirty="0" smtClean="0"/>
              <a:t> </a:t>
            </a:r>
            <a:r>
              <a:rPr lang="ko-KR" altLang="en-US" sz="2600" dirty="0" smtClean="0"/>
              <a:t>후계자 간의 </a:t>
            </a:r>
            <a:r>
              <a:rPr lang="ko-KR" altLang="en-US" sz="2600" dirty="0" smtClean="0">
                <a:solidFill>
                  <a:srgbClr val="FF0000"/>
                </a:solidFill>
              </a:rPr>
              <a:t>목표 일치</a:t>
            </a:r>
            <a:r>
              <a:rPr lang="en-US" altLang="ko-KR" sz="2600" dirty="0" smtClean="0">
                <a:solidFill>
                  <a:srgbClr val="FF0000"/>
                </a:solidFill>
              </a:rPr>
              <a:t>/</a:t>
            </a:r>
            <a:r>
              <a:rPr lang="ko-KR" altLang="en-US" sz="2600" dirty="0" smtClean="0">
                <a:solidFill>
                  <a:srgbClr val="FF0000"/>
                </a:solidFill>
              </a:rPr>
              <a:t>자아실현 추구 등</a:t>
            </a:r>
            <a:r>
              <a:rPr lang="en-US" altLang="ko-KR" sz="2600" dirty="0" smtClean="0"/>
              <a:t>         </a:t>
            </a:r>
          </a:p>
          <a:p>
            <a:pPr marL="457200" lvl="1" indent="0" eaLnBrk="1" hangingPunct="1">
              <a:lnSpc>
                <a:spcPct val="150000"/>
              </a:lnSpc>
              <a:buFontTx/>
              <a:buNone/>
              <a:defRPr/>
            </a:pPr>
            <a:r>
              <a:rPr lang="en-US" altLang="ko-KR" sz="2600" dirty="0" smtClean="0"/>
              <a:t>3. </a:t>
            </a:r>
            <a:r>
              <a:rPr lang="ko-KR" altLang="en-US" sz="2600" dirty="0" smtClean="0">
                <a:solidFill>
                  <a:srgbClr val="FF0000"/>
                </a:solidFill>
              </a:rPr>
              <a:t>가족이사회</a:t>
            </a:r>
            <a:r>
              <a:rPr lang="en-US" altLang="ko-KR" sz="2600" dirty="0" smtClean="0">
                <a:solidFill>
                  <a:srgbClr val="FF0000"/>
                </a:solidFill>
              </a:rPr>
              <a:t>/ </a:t>
            </a:r>
            <a:r>
              <a:rPr lang="ko-KR" altLang="en-US" sz="2600" dirty="0" smtClean="0">
                <a:solidFill>
                  <a:srgbClr val="FF0000"/>
                </a:solidFill>
              </a:rPr>
              <a:t>가족회의</a:t>
            </a:r>
            <a:r>
              <a:rPr lang="ko-KR" altLang="en-US" sz="2600" dirty="0" smtClean="0"/>
              <a:t>의 정례화 등 효율적인 </a:t>
            </a:r>
            <a:r>
              <a:rPr lang="ko-KR" altLang="en-US" sz="2600" dirty="0" smtClean="0">
                <a:solidFill>
                  <a:srgbClr val="FF0000"/>
                </a:solidFill>
              </a:rPr>
              <a:t>지배구조</a:t>
            </a:r>
            <a:endParaRPr lang="en-US" altLang="ko-KR" sz="2600" dirty="0" smtClean="0"/>
          </a:p>
          <a:p>
            <a:pPr marL="0" indent="0" eaLnBrk="1" hangingPunct="1">
              <a:lnSpc>
                <a:spcPct val="150000"/>
              </a:lnSpc>
              <a:spcBef>
                <a:spcPts val="500"/>
              </a:spcBef>
              <a:buFontTx/>
              <a:buNone/>
              <a:defRPr/>
            </a:pPr>
            <a:r>
              <a:rPr lang="en-US" altLang="ko-KR" sz="2600" dirty="0" smtClean="0"/>
              <a:t>    4.</a:t>
            </a:r>
            <a:r>
              <a:rPr lang="ko-KR" altLang="en-US" sz="2600" dirty="0" smtClean="0"/>
              <a:t> </a:t>
            </a:r>
            <a:r>
              <a:rPr lang="ko-KR" altLang="en-US" sz="2600" dirty="0" smtClean="0">
                <a:solidFill>
                  <a:srgbClr val="FF0000"/>
                </a:solidFill>
              </a:rPr>
              <a:t>화합</a:t>
            </a:r>
            <a:r>
              <a:rPr lang="ko-KR" altLang="en-US" sz="2600" dirty="0" smtClean="0"/>
              <a:t>하는</a:t>
            </a:r>
            <a:r>
              <a:rPr lang="en-US" altLang="ko-KR" sz="2600" dirty="0" smtClean="0"/>
              <a:t> </a:t>
            </a:r>
            <a:r>
              <a:rPr lang="ko-KR" altLang="en-US" sz="2600" dirty="0" smtClean="0"/>
              <a:t>복수의 가족구성원이 </a:t>
            </a:r>
            <a:r>
              <a:rPr lang="ko-KR" altLang="en-US" sz="2600" dirty="0" smtClean="0">
                <a:solidFill>
                  <a:srgbClr val="FF0000"/>
                </a:solidFill>
              </a:rPr>
              <a:t>경영자</a:t>
            </a:r>
            <a:r>
              <a:rPr lang="ko-KR" altLang="en-US" sz="2600" dirty="0" smtClean="0"/>
              <a:t>로 근무</a:t>
            </a:r>
            <a:endParaRPr lang="en-US" altLang="ko-KR" sz="2600" dirty="0" smtClean="0"/>
          </a:p>
          <a:p>
            <a:pPr marL="0" indent="0" eaLnBrk="1" hangingPunct="1">
              <a:lnSpc>
                <a:spcPct val="150000"/>
              </a:lnSpc>
              <a:spcBef>
                <a:spcPts val="500"/>
              </a:spcBef>
              <a:buFontTx/>
              <a:buNone/>
              <a:defRPr/>
            </a:pPr>
            <a:r>
              <a:rPr lang="en-US" altLang="ko-KR" sz="2600" dirty="0" smtClean="0"/>
              <a:t>    5. </a:t>
            </a:r>
            <a:r>
              <a:rPr lang="ko-KR" altLang="en-US" sz="2600" dirty="0" smtClean="0"/>
              <a:t>가족은 </a:t>
            </a:r>
            <a:r>
              <a:rPr lang="ko-KR" altLang="en-US" sz="2600" dirty="0" smtClean="0">
                <a:solidFill>
                  <a:srgbClr val="FF0000"/>
                </a:solidFill>
              </a:rPr>
              <a:t>세대를 가로질러</a:t>
            </a:r>
            <a:r>
              <a:rPr lang="ko-KR" altLang="en-US" sz="2600" dirty="0" smtClean="0"/>
              <a:t> 기업을 유지하려 함</a:t>
            </a:r>
            <a:r>
              <a:rPr lang="en-US" altLang="ko-KR" sz="2600" dirty="0" smtClean="0"/>
              <a:t>: </a:t>
            </a:r>
            <a:endParaRPr lang="en-AU" altLang="ko-KR" sz="2600" dirty="0" smtClean="0"/>
          </a:p>
          <a:p>
            <a:pPr marL="0" indent="0" eaLnBrk="1" hangingPunct="1">
              <a:lnSpc>
                <a:spcPct val="150000"/>
              </a:lnSpc>
              <a:spcBef>
                <a:spcPts val="500"/>
              </a:spcBef>
              <a:buFontTx/>
              <a:buNone/>
              <a:defRPr/>
            </a:pPr>
            <a:r>
              <a:rPr lang="ko-KR" altLang="en-US" sz="2600" dirty="0" smtClean="0">
                <a:solidFill>
                  <a:srgbClr val="FF0000"/>
                </a:solidFill>
              </a:rPr>
              <a:t>       기업가정신</a:t>
            </a:r>
            <a:r>
              <a:rPr lang="ko-KR" altLang="en-US" sz="2600" dirty="0" smtClean="0"/>
              <a:t>의 세대간 이전</a:t>
            </a:r>
            <a:r>
              <a:rPr lang="en-US" altLang="ko-KR" sz="2600" dirty="0" smtClean="0"/>
              <a:t>/</a:t>
            </a:r>
            <a:r>
              <a:rPr lang="ko-KR" altLang="en-US" sz="2600" dirty="0" smtClean="0"/>
              <a:t>체계적인 </a:t>
            </a:r>
            <a:r>
              <a:rPr lang="ko-KR" altLang="en-US" sz="2600" dirty="0" smtClean="0">
                <a:solidFill>
                  <a:srgbClr val="FF0000"/>
                </a:solidFill>
              </a:rPr>
              <a:t>후계자교육훈련</a:t>
            </a:r>
            <a:endParaRPr lang="en-US" altLang="ko-KR" sz="2600" dirty="0" smtClean="0">
              <a:solidFill>
                <a:srgbClr val="FF0000"/>
              </a:solidFill>
            </a:endParaRPr>
          </a:p>
          <a:p>
            <a:pPr marL="0" indent="0" eaLnBrk="1" hangingPunct="1">
              <a:lnSpc>
                <a:spcPct val="150000"/>
              </a:lnSpc>
              <a:spcBef>
                <a:spcPts val="500"/>
              </a:spcBef>
              <a:buFontTx/>
              <a:buNone/>
              <a:defRPr/>
            </a:pPr>
            <a:r>
              <a:rPr lang="en-US" altLang="ko-KR" sz="2600" dirty="0" smtClean="0">
                <a:solidFill>
                  <a:srgbClr val="FF0000"/>
                </a:solidFill>
              </a:rPr>
              <a:t>    </a:t>
            </a:r>
            <a:r>
              <a:rPr lang="en-US" altLang="ko-KR" sz="2600" dirty="0" smtClean="0"/>
              <a:t>6.</a:t>
            </a:r>
            <a:r>
              <a:rPr lang="en-US" altLang="ko-KR" sz="2600" dirty="0" smtClean="0">
                <a:solidFill>
                  <a:srgbClr val="FF0000"/>
                </a:solidFill>
              </a:rPr>
              <a:t> </a:t>
            </a:r>
            <a:r>
              <a:rPr lang="ko-KR" altLang="en-US" sz="2600" dirty="0" smtClean="0">
                <a:solidFill>
                  <a:srgbClr val="FF0000"/>
                </a:solidFill>
              </a:rPr>
              <a:t>지역사회에 대한 공헌</a:t>
            </a:r>
            <a:r>
              <a:rPr lang="en-US" altLang="ko-KR" sz="2600" dirty="0" smtClean="0">
                <a:solidFill>
                  <a:srgbClr val="FF0000"/>
                </a:solidFill>
              </a:rPr>
              <a:t>(CSR)</a:t>
            </a:r>
            <a:r>
              <a:rPr lang="ko-KR" altLang="en-US" sz="2600" dirty="0" smtClean="0">
                <a:solidFill>
                  <a:srgbClr val="FF0000"/>
                </a:solidFill>
              </a:rPr>
              <a:t>을 중시</a:t>
            </a:r>
            <a:r>
              <a:rPr lang="ko-KR" altLang="en-US" sz="2600" dirty="0" smtClean="0"/>
              <a:t> </a:t>
            </a:r>
            <a:r>
              <a:rPr lang="en-US" altLang="ko-KR" sz="2600" dirty="0" smtClean="0"/>
              <a:t> 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ko-KR" dirty="0"/>
              <a:t> </a:t>
            </a:r>
            <a:r>
              <a:rPr lang="en-US" altLang="ko-KR" dirty="0" smtClean="0"/>
              <a:t>                         </a:t>
            </a:r>
          </a:p>
          <a:p>
            <a:pPr marL="990600" lvl="1" indent="-5334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endParaRPr lang="en-US" altLang="ko-KR" sz="2400" dirty="0" smtClean="0"/>
          </a:p>
          <a:p>
            <a:pPr marL="990600" lvl="1" indent="-5334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endParaRPr lang="en-AU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3335941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2. </a:t>
            </a:r>
            <a:r>
              <a:rPr lang="ko-KR" altLang="en-US" sz="3200" dirty="0" err="1" smtClean="0"/>
              <a:t>장수기업의</a:t>
            </a:r>
            <a:r>
              <a:rPr lang="ko-KR" altLang="en-US" sz="3200" dirty="0" smtClean="0"/>
              <a:t> 현황 및 경영성과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256365" y="801965"/>
            <a:ext cx="35397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해외 </a:t>
            </a:r>
            <a:r>
              <a:rPr lang="ko-KR" altLang="en-US" sz="2400" b="1" dirty="0" err="1" smtClean="0"/>
              <a:t>장수기업의</a:t>
            </a:r>
            <a:r>
              <a:rPr lang="ko-KR" altLang="en-US" sz="2400" b="1" dirty="0" smtClean="0"/>
              <a:t> 현황</a:t>
            </a:r>
            <a:endParaRPr lang="en-US" altLang="ko-KR" sz="2400" b="1" dirty="0"/>
          </a:p>
        </p:txBody>
      </p:sp>
      <p:sp>
        <p:nvSpPr>
          <p:cNvPr id="7" name="矩形 10"/>
          <p:cNvSpPr/>
          <p:nvPr/>
        </p:nvSpPr>
        <p:spPr>
          <a:xfrm>
            <a:off x="264884" y="1284928"/>
            <a:ext cx="7921625" cy="679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Clr>
                <a:srgbClr val="0000FF"/>
              </a:buClr>
              <a:buSzPct val="100000"/>
              <a:buFont typeface="Wingdings" panose="05000000000000000000" charset="0"/>
              <a:buNone/>
              <a:defRPr/>
            </a:pP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&lt;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표</a:t>
            </a: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11-1&gt; 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해외 장수기업의 현황(업력 200년 이상) </a:t>
            </a:r>
            <a:r>
              <a:rPr lang="ko-KR" altLang="en-US" noProof="1">
                <a:solidFill>
                  <a:srgbClr val="000000"/>
                </a:solidFill>
                <a:latin typeface="굴림체" panose="020B0609000101010101" charset="-127"/>
                <a:ea typeface="굴림체" panose="020B0609000101010101" charset="-127"/>
              </a:rPr>
              <a:t> </a:t>
            </a:r>
          </a:p>
        </p:txBody>
      </p:sp>
      <p:graphicFrame>
        <p:nvGraphicFramePr>
          <p:cNvPr id="8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5083113"/>
              </p:ext>
            </p:extLst>
          </p:nvPr>
        </p:nvGraphicFramePr>
        <p:xfrm>
          <a:off x="584201" y="1876164"/>
          <a:ext cx="7975597" cy="2103438"/>
        </p:xfrm>
        <a:graphic>
          <a:graphicData uri="http://schemas.openxmlformats.org/drawingml/2006/table">
            <a:tbl>
              <a:tblPr/>
              <a:tblGrid>
                <a:gridCol w="10482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8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8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95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8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08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895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888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0114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91448" marR="91448" marT="45736" marB="45736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일본</a:t>
                      </a:r>
                    </a:p>
                  </a:txBody>
                  <a:tcPr marL="91448" marR="91448" marT="45736" marB="4573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독일</a:t>
                      </a:r>
                    </a:p>
                  </a:txBody>
                  <a:tcPr marL="91448" marR="91448" marT="45736" marB="4573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프랑스</a:t>
                      </a:r>
                    </a:p>
                  </a:txBody>
                  <a:tcPr marL="91448" marR="91448" marT="45736" marB="4573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영국</a:t>
                      </a:r>
                    </a:p>
                  </a:txBody>
                  <a:tcPr marL="91448" marR="91448" marT="45736" marB="4573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네덜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란드</a:t>
                      </a:r>
                    </a:p>
                  </a:txBody>
                  <a:tcPr marL="91448" marR="91448" marT="45736" marB="4573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기타</a:t>
                      </a:r>
                    </a:p>
                  </a:txBody>
                  <a:tcPr marL="91448" marR="91448" marT="45736" marB="4573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합계</a:t>
                      </a:r>
                    </a:p>
                  </a:txBody>
                  <a:tcPr marL="91448" marR="91448" marT="45736" marB="4573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14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기업수</a:t>
                      </a: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</a:t>
                      </a: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91448" marR="91448" marT="45736" marB="45736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3,113</a:t>
                      </a:r>
                    </a:p>
                  </a:txBody>
                  <a:tcPr marL="91448" marR="91448" marT="45736" marB="4573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1,563</a:t>
                      </a:r>
                    </a:p>
                  </a:txBody>
                  <a:tcPr marL="91448" marR="91448" marT="45736" marB="4573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331</a:t>
                      </a:r>
                    </a:p>
                  </a:txBody>
                  <a:tcPr marL="91448" marR="91448" marT="45736" marB="4573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315</a:t>
                      </a:r>
                    </a:p>
                  </a:txBody>
                  <a:tcPr marL="91448" marR="91448" marT="45736" marB="4573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292</a:t>
                      </a:r>
                    </a:p>
                  </a:txBody>
                  <a:tcPr marL="91448" marR="91448" marT="45736" marB="4573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1,598</a:t>
                      </a:r>
                    </a:p>
                  </a:txBody>
                  <a:tcPr marL="91448" marR="91448" marT="45736" marB="4573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7,212</a:t>
                      </a:r>
                    </a:p>
                  </a:txBody>
                  <a:tcPr marL="91448" marR="91448" marT="45736" marB="4573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114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  중</a:t>
                      </a: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(%)</a:t>
                      </a:r>
                    </a:p>
                  </a:txBody>
                  <a:tcPr marL="91448" marR="91448" marT="45736" marB="45736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43.2%</a:t>
                      </a:r>
                    </a:p>
                  </a:txBody>
                  <a:tcPr marL="91448" marR="91448" marT="45736" marB="4573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21.7%</a:t>
                      </a:r>
                    </a:p>
                  </a:txBody>
                  <a:tcPr marL="91448" marR="91448" marT="45736" marB="4573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4.6%</a:t>
                      </a:r>
                    </a:p>
                  </a:txBody>
                  <a:tcPr marL="91448" marR="91448" marT="45736" marB="4573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4.4%</a:t>
                      </a:r>
                    </a:p>
                  </a:txBody>
                  <a:tcPr marL="91448" marR="91448" marT="45736" marB="4573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4.0%</a:t>
                      </a:r>
                    </a:p>
                  </a:txBody>
                  <a:tcPr marL="91448" marR="91448" marT="45736" marB="4573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22.2%</a:t>
                      </a:r>
                    </a:p>
                  </a:txBody>
                  <a:tcPr marL="91448" marR="91448" marT="45736" marB="4573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100.0%</a:t>
                      </a:r>
                    </a:p>
                  </a:txBody>
                  <a:tcPr marL="91448" marR="91448" marT="45736" marB="4573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矩形 24"/>
          <p:cNvSpPr/>
          <p:nvPr/>
        </p:nvSpPr>
        <p:spPr>
          <a:xfrm>
            <a:off x="971600" y="3986638"/>
            <a:ext cx="7372350" cy="584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sz="1400" noProof="1">
                <a:solidFill>
                  <a:schemeClr val="tx1"/>
                </a:solidFill>
              </a:rPr>
              <a:t>자료: 한국은행(2011), 일본의 가업승계 현황 및 시사점</a:t>
            </a:r>
          </a:p>
        </p:txBody>
      </p:sp>
    </p:spTree>
    <p:extLst>
      <p:ext uri="{BB962C8B-B14F-4D97-AF65-F5344CB8AC3E}">
        <p14:creationId xmlns:p14="http://schemas.microsoft.com/office/powerpoint/2010/main" val="3459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2. </a:t>
            </a:r>
            <a:r>
              <a:rPr lang="ko-KR" altLang="en-US" sz="3200" dirty="0" err="1" smtClean="0"/>
              <a:t>장수기업의</a:t>
            </a:r>
            <a:r>
              <a:rPr lang="ko-KR" altLang="en-US" sz="3200" dirty="0" smtClean="0"/>
              <a:t> 현황 및 경영성과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256365" y="801965"/>
            <a:ext cx="35397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해외 </a:t>
            </a:r>
            <a:r>
              <a:rPr lang="ko-KR" altLang="en-US" sz="2400" b="1" dirty="0" err="1" smtClean="0"/>
              <a:t>장수기업의</a:t>
            </a:r>
            <a:r>
              <a:rPr lang="ko-KR" altLang="en-US" sz="2400" b="1" dirty="0" smtClean="0"/>
              <a:t> 현황</a:t>
            </a:r>
            <a:endParaRPr lang="en-US" altLang="ko-KR" sz="2400" b="1" dirty="0"/>
          </a:p>
        </p:txBody>
      </p:sp>
      <p:sp>
        <p:nvSpPr>
          <p:cNvPr id="10" name="矩形 10"/>
          <p:cNvSpPr/>
          <p:nvPr/>
        </p:nvSpPr>
        <p:spPr>
          <a:xfrm>
            <a:off x="467544" y="1263630"/>
            <a:ext cx="7921625" cy="679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Clr>
                <a:srgbClr val="0000FF"/>
              </a:buClr>
              <a:buSzPct val="100000"/>
              <a:buFont typeface="Wingdings" panose="05000000000000000000" charset="0"/>
              <a:buNone/>
              <a:defRPr/>
            </a:pP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&lt;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표</a:t>
            </a: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11-2&gt; 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세계에서 가장 오래된 가족기업 </a:t>
            </a:r>
            <a:r>
              <a:rPr lang="ko-KR" altLang="en-US" noProof="1">
                <a:solidFill>
                  <a:srgbClr val="000000"/>
                </a:solidFill>
                <a:latin typeface="굴림체" panose="020B0609000101010101" charset="-127"/>
                <a:ea typeface="굴림체" panose="020B0609000101010101" charset="-127"/>
              </a:rPr>
              <a:t> </a:t>
            </a:r>
          </a:p>
        </p:txBody>
      </p:sp>
      <p:graphicFrame>
        <p:nvGraphicFramePr>
          <p:cNvPr id="11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8734468"/>
              </p:ext>
            </p:extLst>
          </p:nvPr>
        </p:nvGraphicFramePr>
        <p:xfrm>
          <a:off x="874287" y="1809747"/>
          <a:ext cx="7521575" cy="3867153"/>
        </p:xfrm>
        <a:graphic>
          <a:graphicData uri="http://schemas.openxmlformats.org/drawingml/2006/table">
            <a:tbl>
              <a:tblPr/>
              <a:tblGrid>
                <a:gridCol w="6762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80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30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22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619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921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순번</a:t>
                      </a:r>
                    </a:p>
                  </a:txBody>
                  <a:tcPr marL="91432" marR="91432" marT="45728" marB="45728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회사명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국가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설립연도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업종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창업가문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세대수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01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</a:t>
                      </a:r>
                    </a:p>
                  </a:txBody>
                  <a:tcPr marL="91432" marR="91432" marT="45728" marB="45728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法師(</a:t>
                      </a: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호시료칸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)(일본)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718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숙박업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호시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(46)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7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2</a:t>
                      </a:r>
                    </a:p>
                  </a:txBody>
                  <a:tcPr marL="91432" marR="91432" marT="45728" marB="45728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Fonderia Pontificia Marinelli(이탈리아)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1000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주물업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(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종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)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Marinelli(30)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37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2</a:t>
                      </a:r>
                    </a:p>
                  </a:txBody>
                  <a:tcPr marL="91432" marR="91432" marT="45728" marB="45728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Château de Goulaine(프랑스)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1000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포도원, 박물관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Goulaine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501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4</a:t>
                      </a:r>
                    </a:p>
                  </a:txBody>
                  <a:tcPr marL="91432" marR="91432" marT="45728" marB="45728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Barone Ricasoli(이탈리아)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1141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와인, 올리브유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Ricasoli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437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5</a:t>
                      </a:r>
                    </a:p>
                  </a:txBody>
                  <a:tcPr marL="91432" marR="91432" marT="45728" marB="45728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Barovier &amp; Toso(이탈리아)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1295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유리제조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Barovier &amp; Toso(20)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437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6</a:t>
                      </a:r>
                    </a:p>
                  </a:txBody>
                  <a:tcPr marL="91432" marR="91432" marT="45728" marB="45728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Hotel Pilgrim Haus(독일)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1304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숙박업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Andernach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437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7</a:t>
                      </a:r>
                    </a:p>
                  </a:txBody>
                  <a:tcPr marL="91432" marR="91432" marT="45728" marB="45728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Richard de Bas(프랑스)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1326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종이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1" lang="en-US" altLang="ko-KR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437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8</a:t>
                      </a:r>
                    </a:p>
                  </a:txBody>
                  <a:tcPr marL="91432" marR="91432" marT="45728" marB="45728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Torrini Firenze(이탈리아)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1369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금세공업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Torrini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437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9</a:t>
                      </a:r>
                    </a:p>
                  </a:txBody>
                  <a:tcPr marL="91432" marR="91432" marT="45728" marB="45728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Antinori(이탈리아)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1385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포도주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Antinori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(27)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437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10</a:t>
                      </a:r>
                    </a:p>
                  </a:txBody>
                  <a:tcPr marL="91432" marR="91432" marT="45728" marB="45728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Camuffo(이탈리아)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1438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조선업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Camuffi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(18)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2" name="矩形 24"/>
          <p:cNvSpPr/>
          <p:nvPr/>
        </p:nvSpPr>
        <p:spPr>
          <a:xfrm>
            <a:off x="631850" y="5793685"/>
            <a:ext cx="7764012" cy="5842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자료: www.familybusinessmagazine.com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주: 일본 오사카의 콩고구미(金剛組)라는 건설회사는 서기 578년 창업되어 콩고 가문 40대가 경영하고 있었던 세계 최장수기업이었다. 그러나 2006년 GWA에 인수합병되어 지금은 그 자리를 호시료칸에게 물려주게 되었다</a:t>
            </a:r>
          </a:p>
        </p:txBody>
      </p:sp>
    </p:spTree>
    <p:extLst>
      <p:ext uri="{BB962C8B-B14F-4D97-AF65-F5344CB8AC3E}">
        <p14:creationId xmlns:p14="http://schemas.microsoft.com/office/powerpoint/2010/main" val="1258881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2. </a:t>
            </a:r>
            <a:r>
              <a:rPr lang="ko-KR" altLang="en-US" sz="3200" dirty="0" err="1" smtClean="0"/>
              <a:t>장수기업의</a:t>
            </a:r>
            <a:r>
              <a:rPr lang="ko-KR" altLang="en-US" sz="3200" dirty="0" smtClean="0"/>
              <a:t> 현황 및 경영성과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251520" y="699979"/>
            <a:ext cx="35397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2. </a:t>
            </a:r>
            <a:r>
              <a:rPr lang="ko-KR" altLang="en-US" sz="2400" b="1" dirty="0" smtClean="0"/>
              <a:t>국내 </a:t>
            </a:r>
            <a:r>
              <a:rPr lang="ko-KR" altLang="en-US" sz="2400" b="1" dirty="0" err="1" smtClean="0"/>
              <a:t>장수기업의</a:t>
            </a:r>
            <a:r>
              <a:rPr lang="ko-KR" altLang="en-US" sz="2400" b="1" dirty="0" smtClean="0"/>
              <a:t> 현황</a:t>
            </a:r>
            <a:endParaRPr lang="en-US" altLang="ko-KR" sz="2400" b="1" dirty="0"/>
          </a:p>
        </p:txBody>
      </p:sp>
      <p:sp>
        <p:nvSpPr>
          <p:cNvPr id="7" name="矩形 2"/>
          <p:cNvSpPr/>
          <p:nvPr/>
        </p:nvSpPr>
        <p:spPr>
          <a:xfrm>
            <a:off x="395536" y="1486102"/>
            <a:ext cx="8208912" cy="1779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Wingdings" panose="05000000000000000000" charset="0"/>
              <a:buNone/>
              <a:defRPr/>
            </a:pPr>
            <a:endParaRPr lang="ko-KR" altLang="en-US" b="1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ko-KR" noProof="1">
                <a:solidFill>
                  <a:schemeClr val="tx1"/>
                </a:solidFill>
              </a:rPr>
              <a:t>중소기업중앙회의 자료에 의하면 업력 60년 이상 기업은 법인기업 184개사(64.8%), 개인기업 100개사(35.2%)로 합계 284개사에 불과</a:t>
            </a:r>
            <a:endParaRPr lang="en-US" altLang="ko-KR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lang="ko-KR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ko-KR" noProof="1">
                <a:solidFill>
                  <a:schemeClr val="tx1"/>
                </a:solidFill>
              </a:rPr>
              <a:t>국내기업의 평균 연령은 평균 23.8세이며, 이를 세분하면 거래소 상장기업 32.9세, 코스닥 16.7세</a:t>
            </a:r>
            <a:r>
              <a:rPr lang="ko-KR" noProof="1">
                <a:solidFill>
                  <a:schemeClr val="tx1"/>
                </a:solidFill>
                <a:sym typeface="+mn-ea"/>
              </a:rPr>
              <a:t>(</a:t>
            </a:r>
            <a:r>
              <a:rPr lang="ko-KR" noProof="1">
                <a:solidFill>
                  <a:schemeClr val="tx1"/>
                </a:solidFill>
              </a:rPr>
              <a:t>대한상공회의소</a:t>
            </a:r>
            <a:r>
              <a:rPr lang="en-US" altLang="ko-KR" noProof="1">
                <a:solidFill>
                  <a:schemeClr val="tx1"/>
                </a:solidFill>
              </a:rPr>
              <a:t>, </a:t>
            </a:r>
            <a:r>
              <a:rPr lang="ko-KR" noProof="1">
                <a:solidFill>
                  <a:schemeClr val="tx1"/>
                </a:solidFill>
              </a:rPr>
              <a:t>2006b)</a:t>
            </a:r>
            <a:endParaRPr lang="en-US" altLang="ko-KR" noProof="1">
              <a:solidFill>
                <a:schemeClr val="tx1"/>
              </a:solidFill>
            </a:endParaRP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altLang="ko-KR" noProof="1">
                <a:solidFill>
                  <a:schemeClr val="tx1"/>
                </a:solidFill>
              </a:rPr>
              <a:t>  </a:t>
            </a: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en-US" altLang="ko-KR" noProof="1">
                <a:solidFill>
                  <a:schemeClr val="tx1"/>
                </a:solidFill>
              </a:rPr>
              <a:t>우리나라의 기업 역시 기업의 교체율이 극심한데, 1985년 매출액 100대기업에 포함되었던 기업이, 25년이 지난 2010년에는 불과 32개 기업만 존재(&lt;</a:t>
            </a:r>
            <a:r>
              <a:rPr lang="ko-KR" altLang="en-US" noProof="1">
                <a:solidFill>
                  <a:schemeClr val="tx1"/>
                </a:solidFill>
              </a:rPr>
              <a:t>표</a:t>
            </a:r>
            <a:r>
              <a:rPr lang="en-US" altLang="ko-KR" noProof="1">
                <a:solidFill>
                  <a:schemeClr val="tx1"/>
                </a:solidFill>
              </a:rPr>
              <a:t>11-3&gt; </a:t>
            </a:r>
            <a:r>
              <a:rPr lang="ko-KR" altLang="en-US" noProof="1">
                <a:solidFill>
                  <a:schemeClr val="tx1"/>
                </a:solidFill>
              </a:rPr>
              <a:t>참조</a:t>
            </a:r>
            <a:r>
              <a:rPr lang="en-US" altLang="ko-KR" noProof="1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8" name="矩形 10"/>
          <p:cNvSpPr/>
          <p:nvPr/>
        </p:nvSpPr>
        <p:spPr>
          <a:xfrm>
            <a:off x="-23733" y="3736023"/>
            <a:ext cx="7921625" cy="679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Clr>
                <a:srgbClr val="0000FF"/>
              </a:buClr>
              <a:buSzPct val="100000"/>
              <a:buFont typeface="Wingdings" panose="05000000000000000000" charset="0"/>
              <a:buNone/>
              <a:defRPr/>
            </a:pP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&lt;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표</a:t>
            </a: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11-3&gt; 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우리나라 년도별 매출액 </a:t>
            </a: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100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대기업</a:t>
            </a:r>
            <a:endParaRPr lang="ko-KR" altLang="en-US" noProof="1">
              <a:solidFill>
                <a:srgbClr val="000000"/>
              </a:solidFill>
              <a:latin typeface="굴림체" panose="020B0609000101010101" charset="-127"/>
              <a:ea typeface="굴림체" panose="020B0609000101010101" charset="-127"/>
            </a:endParaRPr>
          </a:p>
        </p:txBody>
      </p:sp>
      <p:graphicFrame>
        <p:nvGraphicFramePr>
          <p:cNvPr id="9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6587119"/>
              </p:ext>
            </p:extLst>
          </p:nvPr>
        </p:nvGraphicFramePr>
        <p:xfrm>
          <a:off x="942975" y="4230688"/>
          <a:ext cx="6496049" cy="2125662"/>
        </p:xfrm>
        <a:graphic>
          <a:graphicData uri="http://schemas.openxmlformats.org/drawingml/2006/table">
            <a:tbl>
              <a:tblPr/>
              <a:tblGrid>
                <a:gridCol w="9409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09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52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82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85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12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06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901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1431" marR="91431" marT="45727" marB="45727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1985</a:t>
                      </a:r>
                    </a:p>
                  </a:txBody>
                  <a:tcPr marL="91431" marR="91431" marT="45727" marB="45727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1990</a:t>
                      </a:r>
                    </a:p>
                  </a:txBody>
                  <a:tcPr marL="91431" marR="91431" marT="45727" marB="45727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1995</a:t>
                      </a:r>
                    </a:p>
                  </a:txBody>
                  <a:tcPr marL="91431" marR="91431" marT="45727" marB="45727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2000</a:t>
                      </a:r>
                    </a:p>
                  </a:txBody>
                  <a:tcPr marL="91431" marR="91431" marT="45727" marB="45727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2005</a:t>
                      </a:r>
                    </a:p>
                  </a:txBody>
                  <a:tcPr marL="91431" marR="91431" marT="45727" marB="45727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2010</a:t>
                      </a:r>
                    </a:p>
                  </a:txBody>
                  <a:tcPr marL="91431" marR="91431" marT="45727" marB="45727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3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1985</a:t>
                      </a:r>
                    </a:p>
                  </a:txBody>
                  <a:tcPr marL="91431" marR="91431" marT="45727" marB="45727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100</a:t>
                      </a:r>
                    </a:p>
                  </a:txBody>
                  <a:tcPr marL="91431" marR="91431" marT="45727" marB="45727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78</a:t>
                      </a:r>
                    </a:p>
                  </a:txBody>
                  <a:tcPr marL="91431" marR="91431" marT="45727" marB="45727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62</a:t>
                      </a:r>
                    </a:p>
                  </a:txBody>
                  <a:tcPr marL="91431" marR="91431" marT="45727" marB="45727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50</a:t>
                      </a:r>
                    </a:p>
                  </a:txBody>
                  <a:tcPr marL="91431" marR="91431" marT="45727" marB="45727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35</a:t>
                      </a:r>
                    </a:p>
                  </a:txBody>
                  <a:tcPr marL="91431" marR="91431" marT="45727" marB="45727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32</a:t>
                      </a:r>
                    </a:p>
                  </a:txBody>
                  <a:tcPr marL="91431" marR="91431" marT="45727" marB="45727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33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1990</a:t>
                      </a:r>
                    </a:p>
                  </a:txBody>
                  <a:tcPr marL="91431" marR="91431" marT="45727" marB="45727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1" lang="en-US" altLang="ko-K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1" marR="91431" marT="45727" marB="45727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100</a:t>
                      </a:r>
                    </a:p>
                  </a:txBody>
                  <a:tcPr marL="91431" marR="91431" marT="45727" marB="45727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74</a:t>
                      </a:r>
                    </a:p>
                  </a:txBody>
                  <a:tcPr marL="91431" marR="91431" marT="45727" marB="45727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58</a:t>
                      </a:r>
                    </a:p>
                  </a:txBody>
                  <a:tcPr marL="91431" marR="91431" marT="45727" marB="45727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43</a:t>
                      </a:r>
                    </a:p>
                  </a:txBody>
                  <a:tcPr marL="91431" marR="91431" marT="45727" marB="45727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36</a:t>
                      </a:r>
                    </a:p>
                  </a:txBody>
                  <a:tcPr marL="91431" marR="91431" marT="45727" marB="45727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33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1995</a:t>
                      </a:r>
                    </a:p>
                  </a:txBody>
                  <a:tcPr marL="91431" marR="91431" marT="45727" marB="45727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1" lang="en-US" altLang="ko-K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1" marR="91431" marT="45727" marB="45727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1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1" marR="91431" marT="45727" marB="45727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100</a:t>
                      </a:r>
                    </a:p>
                  </a:txBody>
                  <a:tcPr marL="91431" marR="91431" marT="45727" marB="45727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68</a:t>
                      </a:r>
                    </a:p>
                  </a:txBody>
                  <a:tcPr marL="91431" marR="91431" marT="45727" marB="45727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58</a:t>
                      </a:r>
                    </a:p>
                  </a:txBody>
                  <a:tcPr marL="91431" marR="91431" marT="45727" marB="45727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43</a:t>
                      </a:r>
                    </a:p>
                  </a:txBody>
                  <a:tcPr marL="91431" marR="91431" marT="45727" marB="45727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33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2000</a:t>
                      </a:r>
                    </a:p>
                  </a:txBody>
                  <a:tcPr marL="91431" marR="91431" marT="45727" marB="45727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1" lang="en-US" altLang="ko-K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1" marR="91431" marT="45727" marB="45727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1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1" marR="91431" marT="45727" marB="45727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1" lang="en-US" altLang="ko-K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1" marR="91431" marT="45727" marB="45727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100</a:t>
                      </a:r>
                    </a:p>
                  </a:txBody>
                  <a:tcPr marL="91431" marR="91431" marT="45727" marB="45727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68</a:t>
                      </a:r>
                    </a:p>
                  </a:txBody>
                  <a:tcPr marL="91431" marR="91431" marT="45727" marB="45727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54</a:t>
                      </a:r>
                    </a:p>
                  </a:txBody>
                  <a:tcPr marL="91431" marR="91431" marT="45727" marB="45727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33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2005</a:t>
                      </a:r>
                    </a:p>
                  </a:txBody>
                  <a:tcPr marL="91431" marR="91431" marT="45727" marB="45727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1" lang="en-US" altLang="ko-K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1" marR="91431" marT="45727" marB="45727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1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1" marR="91431" marT="45727" marB="45727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1" lang="en-US" altLang="ko-K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1" marR="91431" marT="45727" marB="45727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1" lang="en-US" altLang="ko-K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1" marR="91431" marT="45727" marB="45727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100</a:t>
                      </a:r>
                    </a:p>
                  </a:txBody>
                  <a:tcPr marL="91431" marR="91431" marT="45727" marB="45727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79</a:t>
                      </a:r>
                    </a:p>
                  </a:txBody>
                  <a:tcPr marL="91431" marR="91431" marT="45727" marB="45727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矩形 24"/>
          <p:cNvSpPr/>
          <p:nvPr/>
        </p:nvSpPr>
        <p:spPr>
          <a:xfrm>
            <a:off x="942975" y="6244707"/>
            <a:ext cx="7372350" cy="584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sz="1400" noProof="1">
                <a:solidFill>
                  <a:schemeClr val="tx1"/>
                </a:solidFill>
              </a:rPr>
              <a:t>자료: 중소기업연구원</a:t>
            </a:r>
          </a:p>
        </p:txBody>
      </p:sp>
    </p:spTree>
    <p:extLst>
      <p:ext uri="{BB962C8B-B14F-4D97-AF65-F5344CB8AC3E}">
        <p14:creationId xmlns:p14="http://schemas.microsoft.com/office/powerpoint/2010/main" val="1395284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2. </a:t>
            </a:r>
            <a:r>
              <a:rPr lang="ko-KR" altLang="en-US" sz="3200" dirty="0" err="1" smtClean="0"/>
              <a:t>장수기업의</a:t>
            </a:r>
            <a:r>
              <a:rPr lang="ko-KR" altLang="en-US" sz="3200" dirty="0" smtClean="0"/>
              <a:t> 현황 및 경영성과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251520" y="699979"/>
            <a:ext cx="35397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2. </a:t>
            </a:r>
            <a:r>
              <a:rPr lang="ko-KR" altLang="en-US" sz="2400" b="1" dirty="0" smtClean="0"/>
              <a:t>국내 </a:t>
            </a:r>
            <a:r>
              <a:rPr lang="ko-KR" altLang="en-US" sz="2400" b="1" dirty="0" err="1" smtClean="0"/>
              <a:t>장수기업의</a:t>
            </a:r>
            <a:r>
              <a:rPr lang="ko-KR" altLang="en-US" sz="2400" b="1" dirty="0" smtClean="0"/>
              <a:t> 현황</a:t>
            </a:r>
            <a:endParaRPr lang="en-US" altLang="ko-KR" sz="2400" b="1" dirty="0"/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5864156"/>
              </p:ext>
            </p:extLst>
          </p:nvPr>
        </p:nvGraphicFramePr>
        <p:xfrm>
          <a:off x="179512" y="1161644"/>
          <a:ext cx="1008062" cy="28463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47579">
                <a:tc>
                  <a:txBody>
                    <a:bodyPr/>
                    <a:lstStyle/>
                    <a:p>
                      <a:pPr algn="ctr" latinLnBrk="1"/>
                      <a:endParaRPr lang="en-US" altLang="ko-KR" sz="1200" dirty="0" smtClean="0"/>
                    </a:p>
                    <a:p>
                      <a:pPr algn="ctr" latinLnBrk="1"/>
                      <a:r>
                        <a:rPr lang="ko-KR" altLang="en-US" sz="1200" b="1" dirty="0" smtClean="0"/>
                        <a:t>업력</a:t>
                      </a:r>
                      <a:endParaRPr lang="ko-KR" altLang="en-US" sz="1200" b="1" dirty="0"/>
                    </a:p>
                  </a:txBody>
                  <a:tcPr marL="91435" marR="91435" marT="45734" marB="4573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863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중소기업</a:t>
                      </a:r>
                      <a:endParaRPr lang="ko-KR" altLang="en-US" sz="1200" b="1" dirty="0"/>
                    </a:p>
                  </a:txBody>
                  <a:tcPr marL="91435" marR="91435" marT="45734" marB="4573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05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비중</a:t>
                      </a:r>
                      <a:endParaRPr lang="ko-KR" altLang="en-US" sz="1200" b="1" dirty="0"/>
                    </a:p>
                  </a:txBody>
                  <a:tcPr marL="91435" marR="91435" marT="45734" marB="4573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5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대기업</a:t>
                      </a:r>
                      <a:endParaRPr lang="ko-KR" altLang="en-US" sz="1200" dirty="0"/>
                    </a:p>
                  </a:txBody>
                  <a:tcPr marL="91435" marR="91435" marT="45734" marB="4573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50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비중</a:t>
                      </a:r>
                      <a:endParaRPr lang="ko-KR" altLang="en-US" sz="1200" dirty="0"/>
                    </a:p>
                  </a:txBody>
                  <a:tcPr marL="91435" marR="91435" marT="45734" marB="4573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403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전체</a:t>
                      </a:r>
                      <a:endParaRPr lang="ko-KR" altLang="en-US" sz="1200" dirty="0"/>
                    </a:p>
                  </a:txBody>
                  <a:tcPr marL="91435" marR="91435" marT="45734" marB="45734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9477790"/>
              </p:ext>
            </p:extLst>
          </p:nvPr>
        </p:nvGraphicFramePr>
        <p:xfrm>
          <a:off x="1187574" y="1161644"/>
          <a:ext cx="7848602" cy="28638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7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0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206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00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480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480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9206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46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~30</a:t>
                      </a:r>
                      <a:r>
                        <a:rPr lang="ko-KR" altLang="en-US" sz="1200" dirty="0" smtClean="0"/>
                        <a:t>년</a:t>
                      </a:r>
                      <a:endParaRPr lang="ko-KR" altLang="en-US" sz="1200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~40</a:t>
                      </a:r>
                      <a:r>
                        <a:rPr lang="ko-KR" altLang="en-US" sz="1200" dirty="0" smtClean="0"/>
                        <a:t>년</a:t>
                      </a:r>
                      <a:endParaRPr lang="ko-KR" altLang="en-US" sz="1200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~50</a:t>
                      </a:r>
                      <a:r>
                        <a:rPr lang="ko-KR" altLang="en-US" sz="1200" dirty="0" smtClean="0"/>
                        <a:t>년</a:t>
                      </a:r>
                      <a:endParaRPr lang="ko-KR" altLang="en-US" sz="1200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~60</a:t>
                      </a:r>
                      <a:r>
                        <a:rPr lang="ko-KR" altLang="en-US" sz="1200" dirty="0" smtClean="0"/>
                        <a:t>년</a:t>
                      </a:r>
                      <a:endParaRPr lang="ko-KR" altLang="en-US" sz="1200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~70</a:t>
                      </a:r>
                      <a:r>
                        <a:rPr lang="ko-KR" altLang="en-US" sz="1200" dirty="0" smtClean="0"/>
                        <a:t>년</a:t>
                      </a:r>
                      <a:endParaRPr lang="ko-KR" altLang="en-US" sz="1200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~80</a:t>
                      </a:r>
                      <a:r>
                        <a:rPr lang="ko-KR" altLang="en-US" sz="1200" dirty="0" smtClean="0"/>
                        <a:t>년</a:t>
                      </a:r>
                      <a:endParaRPr lang="ko-KR" altLang="en-US" sz="1200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~90</a:t>
                      </a:r>
                      <a:r>
                        <a:rPr lang="ko-KR" altLang="en-US" sz="1200" dirty="0" smtClean="0"/>
                        <a:t>년</a:t>
                      </a:r>
                      <a:endParaRPr lang="ko-KR" altLang="en-US" sz="1200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~100</a:t>
                      </a:r>
                      <a:r>
                        <a:rPr lang="ko-KR" altLang="en-US" sz="1200" dirty="0" smtClean="0"/>
                        <a:t>년</a:t>
                      </a:r>
                      <a:endParaRPr lang="ko-KR" altLang="en-US" sz="1200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100</a:t>
                      </a:r>
                      <a:r>
                        <a:rPr lang="ko-KR" altLang="en-US" sz="1200" dirty="0" smtClean="0"/>
                        <a:t>년</a:t>
                      </a:r>
                      <a:endParaRPr lang="en-US" altLang="ko-KR" sz="1200" dirty="0" smtClean="0"/>
                    </a:p>
                    <a:p>
                      <a:pPr algn="ctr" latinLnBrk="1"/>
                      <a:r>
                        <a:rPr lang="ko-KR" altLang="en-US" sz="1200" dirty="0" smtClean="0"/>
                        <a:t>이상</a:t>
                      </a:r>
                      <a:endParaRPr lang="ko-KR" altLang="en-US" sz="1200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전체</a:t>
                      </a:r>
                      <a:endParaRPr lang="ko-KR" altLang="en-US" sz="1200" dirty="0"/>
                    </a:p>
                  </a:txBody>
                  <a:tcPr marL="91437" marR="91437" marT="45734" marB="4573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45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674,793</a:t>
                      </a:r>
                      <a:endParaRPr lang="ko-KR" altLang="en-US" sz="1200" b="1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16,905</a:t>
                      </a:r>
                      <a:endParaRPr lang="ko-KR" altLang="en-US" sz="1200" b="1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4,303</a:t>
                      </a:r>
                      <a:endParaRPr lang="ko-KR" altLang="en-US" sz="1200" b="1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1,032</a:t>
                      </a:r>
                      <a:endParaRPr lang="ko-KR" altLang="en-US" sz="1200" b="1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224</a:t>
                      </a:r>
                      <a:endParaRPr lang="ko-KR" altLang="en-US" sz="1200" b="1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35</a:t>
                      </a:r>
                      <a:endParaRPr lang="ko-KR" altLang="en-US" sz="1200" b="1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13</a:t>
                      </a:r>
                      <a:endParaRPr lang="ko-KR" altLang="en-US" sz="1200" b="1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6</a:t>
                      </a:r>
                      <a:endParaRPr lang="ko-KR" altLang="en-US" sz="1200" b="1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4</a:t>
                      </a:r>
                      <a:endParaRPr lang="ko-KR" altLang="en-US" sz="1200" b="1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697,315</a:t>
                      </a:r>
                      <a:endParaRPr lang="ko-KR" altLang="en-US" sz="1200" b="1" dirty="0"/>
                    </a:p>
                  </a:txBody>
                  <a:tcPr marL="91437" marR="91437" marT="45734" marB="4573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23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96.7</a:t>
                      </a:r>
                      <a:endParaRPr lang="ko-KR" altLang="en-US" sz="1200" b="1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2.4</a:t>
                      </a:r>
                      <a:endParaRPr lang="ko-KR" altLang="en-US" sz="1200" b="1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0.6</a:t>
                      </a:r>
                      <a:endParaRPr lang="ko-KR" altLang="en-US" sz="1200" b="1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0.1</a:t>
                      </a:r>
                      <a:endParaRPr lang="ko-KR" altLang="en-US" sz="1200" b="1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-</a:t>
                      </a:r>
                      <a:endParaRPr lang="ko-KR" altLang="en-US" sz="1200" b="1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-</a:t>
                      </a:r>
                      <a:endParaRPr lang="ko-KR" altLang="en-US" sz="1200" b="1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-</a:t>
                      </a:r>
                      <a:endParaRPr lang="ko-KR" altLang="en-US" sz="1200" b="1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-</a:t>
                      </a:r>
                      <a:endParaRPr lang="ko-KR" altLang="en-US" sz="1200" b="1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-</a:t>
                      </a:r>
                      <a:endParaRPr lang="ko-KR" altLang="en-US" sz="1200" b="1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100.0</a:t>
                      </a:r>
                      <a:endParaRPr lang="ko-KR" altLang="en-US" sz="1200" b="1" dirty="0"/>
                    </a:p>
                  </a:txBody>
                  <a:tcPr marL="91437" marR="91437" marT="45734" marB="4573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609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3,767</a:t>
                      </a:r>
                      <a:endParaRPr lang="ko-KR" altLang="en-US" sz="1200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538</a:t>
                      </a:r>
                      <a:endParaRPr lang="ko-KR" altLang="en-US" sz="1200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437</a:t>
                      </a:r>
                      <a:endParaRPr lang="ko-KR" altLang="en-US" sz="1200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170</a:t>
                      </a:r>
                      <a:endParaRPr lang="ko-KR" altLang="en-US" sz="1200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108</a:t>
                      </a:r>
                      <a:endParaRPr lang="ko-KR" altLang="en-US" sz="1200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22</a:t>
                      </a:r>
                      <a:endParaRPr lang="ko-KR" altLang="en-US" sz="1200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8</a:t>
                      </a:r>
                      <a:endParaRPr lang="ko-KR" altLang="en-US" sz="1200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4</a:t>
                      </a:r>
                      <a:endParaRPr lang="ko-KR" altLang="en-US" sz="1200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3</a:t>
                      </a:r>
                      <a:endParaRPr lang="ko-KR" altLang="en-US" sz="1200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5,057</a:t>
                      </a:r>
                      <a:endParaRPr lang="ko-KR" altLang="en-US" sz="1200" dirty="0"/>
                    </a:p>
                  </a:txBody>
                  <a:tcPr marL="91437" marR="91437" marT="45734" marB="4573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951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74.5</a:t>
                      </a:r>
                      <a:endParaRPr lang="ko-KR" altLang="en-US" sz="1200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10.6</a:t>
                      </a:r>
                      <a:endParaRPr lang="ko-KR" altLang="en-US" sz="1200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8.6</a:t>
                      </a:r>
                      <a:endParaRPr lang="ko-KR" altLang="en-US" sz="1200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3.4</a:t>
                      </a:r>
                      <a:endParaRPr lang="ko-KR" altLang="en-US" sz="1200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2.1</a:t>
                      </a:r>
                      <a:endParaRPr lang="ko-KR" altLang="en-US" sz="1200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0.4</a:t>
                      </a:r>
                      <a:endParaRPr lang="ko-KR" altLang="en-US" sz="1200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0.002</a:t>
                      </a:r>
                      <a:endParaRPr lang="ko-KR" altLang="en-US" sz="1200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0.001</a:t>
                      </a:r>
                      <a:endParaRPr lang="ko-KR" altLang="en-US" sz="1200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0.001</a:t>
                      </a:r>
                      <a:endParaRPr lang="ko-KR" altLang="en-US" sz="1200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100.0</a:t>
                      </a:r>
                      <a:endParaRPr lang="ko-KR" altLang="en-US" sz="1200" dirty="0"/>
                    </a:p>
                  </a:txBody>
                  <a:tcPr marL="91437" marR="91437" marT="45734" marB="4573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37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678,560</a:t>
                      </a:r>
                      <a:endParaRPr lang="ko-KR" altLang="en-US" sz="1200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17,443</a:t>
                      </a:r>
                      <a:endParaRPr lang="ko-KR" altLang="en-US" sz="1200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4,740</a:t>
                      </a:r>
                      <a:endParaRPr lang="ko-KR" altLang="en-US" sz="1200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1,202</a:t>
                      </a:r>
                      <a:endParaRPr lang="ko-KR" altLang="en-US" sz="1200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332</a:t>
                      </a:r>
                      <a:endParaRPr lang="ko-KR" altLang="en-US" sz="1200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57</a:t>
                      </a:r>
                      <a:endParaRPr lang="ko-KR" altLang="en-US" sz="1200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21</a:t>
                      </a:r>
                      <a:endParaRPr lang="ko-KR" altLang="en-US" sz="1200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10</a:t>
                      </a:r>
                      <a:endParaRPr lang="ko-KR" altLang="en-US" sz="1200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7</a:t>
                      </a:r>
                      <a:endParaRPr lang="ko-KR" altLang="en-US" sz="1200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702,372</a:t>
                      </a:r>
                      <a:endParaRPr lang="ko-KR" altLang="en-US" sz="1200" dirty="0"/>
                    </a:p>
                  </a:txBody>
                  <a:tcPr marL="91437" marR="91437" marT="45734" marB="45734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3" name="TextBox 11"/>
          <p:cNvSpPr txBox="1">
            <a:spLocks noChangeArrowheads="1"/>
          </p:cNvSpPr>
          <p:nvPr/>
        </p:nvSpPr>
        <p:spPr bwMode="auto">
          <a:xfrm>
            <a:off x="457200" y="4057650"/>
            <a:ext cx="81470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ko-KR" altLang="en-US" sz="1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자료</a:t>
            </a:r>
            <a:r>
              <a:rPr kumimoji="1" lang="en-US" altLang="ko-KR" sz="1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kumimoji="1" lang="ko-KR" altLang="en-US" sz="1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중소기업연구원</a:t>
            </a:r>
            <a:r>
              <a:rPr kumimoji="1" lang="en-US" altLang="ko-KR" sz="1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; </a:t>
            </a:r>
            <a:r>
              <a:rPr kumimoji="1" lang="ko-KR" altLang="en-US" sz="1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신상철</a:t>
            </a:r>
            <a:r>
              <a:rPr kumimoji="1" lang="en-US" altLang="ko-KR" sz="1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(2018), </a:t>
            </a:r>
            <a:r>
              <a:rPr kumimoji="1" lang="ko-KR" altLang="en-US" sz="1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한국 </a:t>
            </a:r>
            <a:r>
              <a:rPr kumimoji="1" lang="ko-KR" altLang="en-US" sz="1000" dirty="0" err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장수기업의</a:t>
            </a:r>
            <a:r>
              <a:rPr kumimoji="1" lang="ko-KR" altLang="en-US" sz="1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현황과 정책적 시사점</a:t>
            </a:r>
            <a:r>
              <a:rPr kumimoji="1" lang="en-US" altLang="ko-KR" sz="1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, KOSBI </a:t>
            </a:r>
            <a:r>
              <a:rPr kumimoji="1" lang="ko-KR" altLang="en-US" sz="1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중소기업뉴스 제</a:t>
            </a:r>
            <a:r>
              <a:rPr kumimoji="1" lang="en-US" altLang="ko-KR" sz="1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18-20</a:t>
            </a:r>
            <a:r>
              <a:rPr kumimoji="1" lang="ko-KR" altLang="en-US" sz="1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호를 변형</a:t>
            </a:r>
            <a:r>
              <a:rPr kumimoji="1" lang="en-US" altLang="ko-KR" sz="1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  <a:endParaRPr kumimoji="1" lang="ko-KR" altLang="en-US" sz="10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3200" y="4627563"/>
            <a:ext cx="8066088" cy="20304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  <a:defRPr/>
            </a:pPr>
            <a:r>
              <a:rPr lang="ko-KR" altLang="en-US" dirty="0">
                <a:solidFill>
                  <a:srgbClr val="FF0000"/>
                </a:solidFill>
              </a:rPr>
              <a:t>장수기업</a:t>
            </a:r>
            <a:r>
              <a:rPr lang="en-US" altLang="ko-KR" dirty="0">
                <a:solidFill>
                  <a:srgbClr val="FF0000"/>
                </a:solidFill>
              </a:rPr>
              <a:t>(</a:t>
            </a:r>
            <a:r>
              <a:rPr lang="ko-KR" altLang="en-US" dirty="0">
                <a:solidFill>
                  <a:srgbClr val="FF0000"/>
                </a:solidFill>
              </a:rPr>
              <a:t>업력 </a:t>
            </a:r>
            <a:r>
              <a:rPr lang="en-US" altLang="ko-KR" dirty="0">
                <a:solidFill>
                  <a:srgbClr val="FF0000"/>
                </a:solidFill>
              </a:rPr>
              <a:t>50</a:t>
            </a:r>
            <a:r>
              <a:rPr lang="ko-KR" altLang="en-US" dirty="0" smtClean="0">
                <a:solidFill>
                  <a:srgbClr val="FF0000"/>
                </a:solidFill>
              </a:rPr>
              <a:t>년 이상</a:t>
            </a:r>
            <a:r>
              <a:rPr lang="en-US" altLang="ko-KR" dirty="0">
                <a:solidFill>
                  <a:srgbClr val="FF0000"/>
                </a:solidFill>
              </a:rPr>
              <a:t>)</a:t>
            </a:r>
            <a:r>
              <a:rPr lang="ko-KR" altLang="en-US" dirty="0">
                <a:solidFill>
                  <a:srgbClr val="FF0000"/>
                </a:solidFill>
              </a:rPr>
              <a:t>의 대부분이 중소기업</a:t>
            </a:r>
            <a:r>
              <a:rPr lang="en-US" altLang="ko-KR" dirty="0"/>
              <a:t>(80.7%, 1,314</a:t>
            </a:r>
            <a:r>
              <a:rPr lang="ko-KR" altLang="en-US" dirty="0"/>
              <a:t>개사</a:t>
            </a:r>
            <a:r>
              <a:rPr lang="en-US" altLang="ko-KR" dirty="0"/>
              <a:t>), </a:t>
            </a:r>
          </a:p>
          <a:p>
            <a:pPr>
              <a:defRPr/>
            </a:pPr>
            <a:r>
              <a:rPr lang="en-US" altLang="ko-KR" dirty="0"/>
              <a:t>         </a:t>
            </a:r>
            <a:r>
              <a:rPr lang="ko-KR" altLang="en-US" dirty="0"/>
              <a:t>중소기업 전체 대비 </a:t>
            </a:r>
            <a:r>
              <a:rPr lang="en-US" altLang="ko-KR" dirty="0"/>
              <a:t>0.2%, </a:t>
            </a:r>
            <a:r>
              <a:rPr lang="ko-KR" altLang="en-US" dirty="0"/>
              <a:t>평균 업력 </a:t>
            </a:r>
            <a:r>
              <a:rPr lang="en-US" altLang="ko-KR" dirty="0"/>
              <a:t>56.1</a:t>
            </a:r>
            <a:r>
              <a:rPr lang="ko-KR" altLang="en-US" dirty="0"/>
              <a:t>년</a:t>
            </a:r>
            <a:endParaRPr lang="en-US" altLang="ko-KR" dirty="0"/>
          </a:p>
          <a:p>
            <a:pPr>
              <a:defRPr/>
            </a:pPr>
            <a:endParaRPr lang="en-US" altLang="ko-KR" dirty="0"/>
          </a:p>
          <a:p>
            <a:pPr marL="285750" indent="-285750">
              <a:buFont typeface="Wingdings" panose="05000000000000000000" pitchFamily="2" charset="2"/>
              <a:buChar char="u"/>
              <a:defRPr/>
            </a:pPr>
            <a:r>
              <a:rPr lang="ko-KR" altLang="en-US" dirty="0"/>
              <a:t>장수대기업은 전체장수기업의 </a:t>
            </a:r>
            <a:r>
              <a:rPr lang="en-US" altLang="ko-KR" dirty="0"/>
              <a:t>19.3%(315</a:t>
            </a:r>
            <a:r>
              <a:rPr lang="ko-KR" altLang="en-US" dirty="0"/>
              <a:t>개사</a:t>
            </a:r>
            <a:r>
              <a:rPr lang="en-US" altLang="ko-KR" dirty="0"/>
              <a:t>), </a:t>
            </a:r>
          </a:p>
          <a:p>
            <a:pPr>
              <a:defRPr/>
            </a:pPr>
            <a:r>
              <a:rPr lang="en-US" altLang="ko-KR" dirty="0"/>
              <a:t>         </a:t>
            </a:r>
            <a:r>
              <a:rPr lang="ko-KR" altLang="en-US" dirty="0"/>
              <a:t>전체에서 </a:t>
            </a:r>
            <a:r>
              <a:rPr lang="en-US" altLang="ko-KR" dirty="0"/>
              <a:t>6.22%, </a:t>
            </a:r>
            <a:r>
              <a:rPr lang="ko-KR" altLang="en-US" dirty="0" err="1"/>
              <a:t>평균업력</a:t>
            </a:r>
            <a:r>
              <a:rPr lang="ko-KR" altLang="en-US" dirty="0"/>
              <a:t> </a:t>
            </a:r>
            <a:r>
              <a:rPr lang="en-US" altLang="ko-KR" dirty="0"/>
              <a:t>60.3</a:t>
            </a:r>
            <a:r>
              <a:rPr lang="ko-KR" altLang="en-US" dirty="0"/>
              <a:t>년</a:t>
            </a:r>
            <a:endParaRPr lang="en-US" altLang="ko-KR" dirty="0"/>
          </a:p>
          <a:p>
            <a:pPr marL="285750" indent="-285750">
              <a:buFont typeface="Wingdings" panose="05000000000000000000" pitchFamily="2" charset="2"/>
              <a:buChar char="u"/>
              <a:defRPr/>
            </a:pPr>
            <a:endParaRPr lang="en-US" altLang="ko-KR" dirty="0"/>
          </a:p>
          <a:p>
            <a:pPr marL="285750" indent="-285750">
              <a:buFont typeface="Wingdings" panose="05000000000000000000" pitchFamily="2" charset="2"/>
              <a:buChar char="u"/>
              <a:defRPr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43262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2. </a:t>
            </a:r>
            <a:r>
              <a:rPr lang="ko-KR" altLang="en-US" sz="3200" dirty="0" err="1" smtClean="0"/>
              <a:t>장수기업의</a:t>
            </a:r>
            <a:r>
              <a:rPr lang="ko-KR" altLang="en-US" sz="3200" dirty="0" smtClean="0"/>
              <a:t> 현황 및 경영성과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251520" y="699979"/>
            <a:ext cx="49487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3. </a:t>
            </a:r>
            <a:r>
              <a:rPr lang="ko-KR" altLang="en-US" sz="2400" b="1" dirty="0" smtClean="0"/>
              <a:t>우리나라 </a:t>
            </a:r>
            <a:r>
              <a:rPr lang="ko-KR" altLang="en-US" sz="2400" b="1" dirty="0" err="1" smtClean="0"/>
              <a:t>장수기업의</a:t>
            </a:r>
            <a:r>
              <a:rPr lang="ko-KR" altLang="en-US" sz="2400" b="1" dirty="0" smtClean="0"/>
              <a:t> 경영성과</a:t>
            </a:r>
            <a:endParaRPr lang="en-US" altLang="ko-KR" sz="2400" b="1" dirty="0"/>
          </a:p>
        </p:txBody>
      </p:sp>
      <p:sp>
        <p:nvSpPr>
          <p:cNvPr id="11" name="矩形 2"/>
          <p:cNvSpPr/>
          <p:nvPr/>
        </p:nvSpPr>
        <p:spPr>
          <a:xfrm>
            <a:off x="251520" y="1192474"/>
            <a:ext cx="8648700" cy="13573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Wingdings" panose="05000000000000000000" charset="0"/>
              <a:buNone/>
              <a:defRPr/>
            </a:pPr>
            <a:endParaRPr lang="ko-KR" altLang="en-US" b="1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noProof="1">
                <a:solidFill>
                  <a:schemeClr val="tx1"/>
                </a:solidFill>
              </a:rPr>
              <a:t>우리나라 장수기업의 경영성과(</a:t>
            </a:r>
            <a:r>
              <a:rPr lang="ko-KR" altLang="en-US" noProof="1">
                <a:solidFill>
                  <a:schemeClr val="tx1"/>
                </a:solidFill>
              </a:rPr>
              <a:t>업력 </a:t>
            </a:r>
            <a:r>
              <a:rPr lang="en-US" altLang="ko-KR" noProof="1">
                <a:solidFill>
                  <a:schemeClr val="tx1"/>
                </a:solidFill>
              </a:rPr>
              <a:t>30</a:t>
            </a:r>
            <a:r>
              <a:rPr lang="ko-KR" altLang="en-US" noProof="1">
                <a:solidFill>
                  <a:schemeClr val="tx1"/>
                </a:solidFill>
              </a:rPr>
              <a:t>년이상</a:t>
            </a:r>
            <a:r>
              <a:rPr lang="en-US" altLang="ko-KR" noProof="1">
                <a:solidFill>
                  <a:schemeClr val="tx1"/>
                </a:solidFill>
              </a:rPr>
              <a:t>, </a:t>
            </a:r>
            <a:r>
              <a:rPr noProof="1">
                <a:solidFill>
                  <a:schemeClr val="tx1"/>
                </a:solidFill>
              </a:rPr>
              <a:t>2012년)</a:t>
            </a:r>
            <a:r>
              <a:rPr lang="ko-KR" altLang="en-US" noProof="1">
                <a:solidFill>
                  <a:schemeClr val="tx1"/>
                </a:solidFill>
              </a:rPr>
              <a:t>는</a:t>
            </a:r>
            <a:r>
              <a:rPr noProof="1">
                <a:solidFill>
                  <a:schemeClr val="tx1"/>
                </a:solidFill>
              </a:rPr>
              <a:t> </a:t>
            </a:r>
            <a:r>
              <a:rPr noProof="1">
                <a:solidFill>
                  <a:srgbClr val="FF0000"/>
                </a:solidFill>
              </a:rPr>
              <a:t>기업수의 비중</a:t>
            </a:r>
            <a:r>
              <a:rPr noProof="1">
                <a:solidFill>
                  <a:schemeClr val="tx1"/>
                </a:solidFill>
              </a:rPr>
              <a:t>은 불과 </a:t>
            </a:r>
            <a:r>
              <a:rPr noProof="1">
                <a:solidFill>
                  <a:srgbClr val="FF0000"/>
                </a:solidFill>
              </a:rPr>
              <a:t>2.1%이나, 자산의 49.2%, 매출액의 38.7%</a:t>
            </a:r>
            <a:r>
              <a:rPr lang="ko-KR" altLang="en-US" noProof="1">
                <a:solidFill>
                  <a:schemeClr val="tx1"/>
                </a:solidFill>
              </a:rPr>
              <a:t>임 </a:t>
            </a: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ko-KR" altLang="en-US" noProof="1">
                <a:solidFill>
                  <a:schemeClr val="tx1"/>
                </a:solidFill>
              </a:rPr>
              <a:t>기업의 경영실적을 높여 장수기업이 되려면, </a:t>
            </a:r>
            <a:r>
              <a:rPr lang="ko-KR" altLang="en-US" noProof="1">
                <a:solidFill>
                  <a:srgbClr val="FF0000"/>
                </a:solidFill>
              </a:rPr>
              <a:t>책임감</a:t>
            </a:r>
            <a:r>
              <a:rPr lang="ko-KR" altLang="en-US" noProof="1">
                <a:solidFill>
                  <a:schemeClr val="tx1"/>
                </a:solidFill>
              </a:rPr>
              <a:t>과 </a:t>
            </a:r>
            <a:r>
              <a:rPr lang="ko-KR" altLang="en-US" noProof="1">
                <a:solidFill>
                  <a:srgbClr val="FF0000"/>
                </a:solidFill>
              </a:rPr>
              <a:t>애사심</a:t>
            </a:r>
            <a:r>
              <a:rPr lang="ko-KR" altLang="en-US" noProof="1">
                <a:solidFill>
                  <a:schemeClr val="tx1"/>
                </a:solidFill>
              </a:rPr>
              <a:t>이 뛰어난 가족구성원을 CEO의 자리에 앉히는 것이 중요</a:t>
            </a:r>
          </a:p>
          <a:p>
            <a:pPr algn="just" eaLnBrk="1" hangingPunct="1">
              <a:buClr>
                <a:srgbClr val="0000FF"/>
              </a:buClr>
              <a:buFont typeface="Wingdings" panose="05000000000000000000" charset="0"/>
              <a:buNone/>
              <a:defRPr/>
            </a:pPr>
            <a:endParaRPr lang="ko-KR" altLang="en-US" noProof="1">
              <a:solidFill>
                <a:schemeClr val="tx1"/>
              </a:solidFill>
            </a:endParaRPr>
          </a:p>
        </p:txBody>
      </p:sp>
      <p:sp>
        <p:nvSpPr>
          <p:cNvPr id="12" name="矩形 10"/>
          <p:cNvSpPr/>
          <p:nvPr/>
        </p:nvSpPr>
        <p:spPr>
          <a:xfrm>
            <a:off x="539552" y="2394473"/>
            <a:ext cx="7921625" cy="679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Clr>
                <a:srgbClr val="0000FF"/>
              </a:buClr>
              <a:buSzPct val="100000"/>
              <a:buFont typeface="Wingdings" panose="05000000000000000000" charset="0"/>
              <a:buNone/>
              <a:defRPr/>
            </a:pP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&lt;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표</a:t>
            </a: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11-5&gt; 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우리나라 영리법인기업체 업력별 주요현황(2012년) </a:t>
            </a:r>
            <a:r>
              <a:rPr lang="ko-KR" altLang="en-US" noProof="1">
                <a:solidFill>
                  <a:srgbClr val="000000"/>
                </a:solidFill>
                <a:latin typeface="굴림체" panose="020B0609000101010101" charset="-127"/>
                <a:ea typeface="굴림체" panose="020B0609000101010101" charset="-127"/>
              </a:rPr>
              <a:t> </a:t>
            </a:r>
          </a:p>
        </p:txBody>
      </p:sp>
      <p:graphicFrame>
        <p:nvGraphicFramePr>
          <p:cNvPr id="13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6872013"/>
              </p:ext>
            </p:extLst>
          </p:nvPr>
        </p:nvGraphicFramePr>
        <p:xfrm>
          <a:off x="681633" y="2920204"/>
          <a:ext cx="7637461" cy="3379790"/>
        </p:xfrm>
        <a:graphic>
          <a:graphicData uri="http://schemas.openxmlformats.org/drawingml/2006/table">
            <a:tbl>
              <a:tblPr/>
              <a:tblGrid>
                <a:gridCol w="7918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50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83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01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620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9858">
                <a:tc gridSpan="2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ko-KR" altLang="en-US" sz="1600" b="1" i="0" u="none" baseline="0" dirty="0">
                          <a:solidFill>
                            <a:srgbClr val="000000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구분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1436" marR="91436" marT="45716" marB="45716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기업수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(%)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자산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(%)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매출액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(%)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930">
                <a:tc rowSpan="9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전산업</a:t>
                      </a:r>
                    </a:p>
                  </a:txBody>
                  <a:tcPr marL="91436" marR="91436" marT="45716" marB="45716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전체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478,024(100)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7,244,383(100)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4,089,554(100)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4296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5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년미만</a:t>
                      </a:r>
                    </a:p>
                  </a:txBody>
                  <a:tcPr marL="91436" marR="91436" marT="45716" marB="45716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192,763(40.3)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1,009,576(13.9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  471,167(11.5)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296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5~9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년</a:t>
                      </a:r>
                    </a:p>
                  </a:txBody>
                  <a:tcPr marL="91436" marR="91436" marT="45716" marB="45716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127,282(26.6)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 614,326(8.5)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  457,965(11.2)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4930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10~19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년</a:t>
                      </a:r>
                    </a:p>
                  </a:txBody>
                  <a:tcPr marL="91436" marR="91436" marT="45716" marB="45716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126,879(26.5)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1,373,791(19.0)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1,064,786(26.0)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4296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20~29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년</a:t>
                      </a:r>
                    </a:p>
                  </a:txBody>
                  <a:tcPr marL="91436" marR="91436" marT="45716" marB="45716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21,085(4.4)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 680,598(9.4)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 513,730(12.6)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4296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30~39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년</a:t>
                      </a:r>
                    </a:p>
                  </a:txBody>
                  <a:tcPr marL="91436" marR="91436" marT="45716" marB="45716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6,811(1.4)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733,579(10.1)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 510,536(12.5)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4296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40~49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년</a:t>
                      </a:r>
                    </a:p>
                  </a:txBody>
                  <a:tcPr marL="91436" marR="91436" marT="45716" marB="45716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2,316(0.5)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997,698(13.8)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 565,967(13.8)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4296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50~59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년</a:t>
                      </a:r>
                    </a:p>
                  </a:txBody>
                  <a:tcPr marL="91436" marR="91436" marT="45716" marB="45716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 653(0.1)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1,008,755(13.9)1)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294,263(7.2)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4296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60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년이상</a:t>
                      </a:r>
                    </a:p>
                  </a:txBody>
                  <a:tcPr marL="91436" marR="91436" marT="45716" marB="45716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 235(0.0)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 826,060(11.4)1)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211,140(5.2)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4" name="矩形 24"/>
          <p:cNvSpPr/>
          <p:nvPr/>
        </p:nvSpPr>
        <p:spPr>
          <a:xfrm>
            <a:off x="823913" y="6243638"/>
            <a:ext cx="7564437" cy="584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altLang="en-US" sz="1400" dirty="0" smtClean="0"/>
              <a:t>주1) 50년 </a:t>
            </a:r>
            <a:r>
              <a:rPr lang="en-US" altLang="en-US" sz="1400" dirty="0" err="1" smtClean="0"/>
              <a:t>이상</a:t>
            </a:r>
            <a:r>
              <a:rPr lang="en-US" altLang="en-US" sz="1400" dirty="0" smtClean="0"/>
              <a:t> </a:t>
            </a:r>
            <a:r>
              <a:rPr lang="en-US" altLang="en-US" sz="1400" dirty="0" err="1" smtClean="0"/>
              <a:t>구간에</a:t>
            </a:r>
            <a:r>
              <a:rPr lang="en-US" altLang="en-US" sz="1400" dirty="0" smtClean="0"/>
              <a:t> </a:t>
            </a:r>
            <a:r>
              <a:rPr lang="en-US" altLang="en-US" sz="1400" dirty="0" err="1" smtClean="0"/>
              <a:t>금융업의</a:t>
            </a:r>
            <a:r>
              <a:rPr lang="en-US" altLang="en-US" sz="1400" dirty="0" smtClean="0"/>
              <a:t> </a:t>
            </a:r>
            <a:r>
              <a:rPr lang="en-US" altLang="en-US" sz="1400" dirty="0" err="1" smtClean="0"/>
              <a:t>자산</a:t>
            </a:r>
            <a:r>
              <a:rPr lang="en-US" altLang="en-US" sz="1400" dirty="0" smtClean="0"/>
              <a:t> 42.6% </a:t>
            </a:r>
            <a:r>
              <a:rPr lang="en-US" altLang="en-US" sz="1400" dirty="0" err="1" smtClean="0"/>
              <a:t>집중에</a:t>
            </a:r>
            <a:r>
              <a:rPr lang="en-US" altLang="en-US" sz="1400" dirty="0" smtClean="0"/>
              <a:t> </a:t>
            </a:r>
            <a:r>
              <a:rPr lang="en-US" altLang="en-US" sz="1400" dirty="0" err="1" smtClean="0"/>
              <a:t>따른</a:t>
            </a:r>
            <a:r>
              <a:rPr lang="en-US" altLang="en-US" sz="1400" dirty="0" smtClean="0"/>
              <a:t> </a:t>
            </a:r>
            <a:r>
              <a:rPr lang="en-US" altLang="en-US" sz="1400" dirty="0" err="1" smtClean="0"/>
              <a:t>영향</a:t>
            </a:r>
            <a:r>
              <a:rPr lang="en-US" altLang="en-US" sz="1400" dirty="0" smtClean="0"/>
              <a:t>.</a:t>
            </a: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altLang="en-US" sz="1400" dirty="0" err="1" smtClean="0"/>
              <a:t>자료</a:t>
            </a:r>
            <a:r>
              <a:rPr lang="en-US" altLang="en-US" sz="1400" dirty="0" smtClean="0"/>
              <a:t>: </a:t>
            </a:r>
            <a:r>
              <a:rPr lang="en-US" altLang="en-US" sz="1400" dirty="0" err="1" smtClean="0"/>
              <a:t>중소기업중앙회</a:t>
            </a:r>
            <a:r>
              <a:rPr lang="en-US" altLang="en-US" sz="1400" dirty="0" smtClean="0"/>
              <a:t>, </a:t>
            </a:r>
            <a:r>
              <a:rPr lang="en-US" altLang="en-US" sz="1400" dirty="0" err="1" smtClean="0"/>
              <a:t>한국중견기업연합회</a:t>
            </a:r>
            <a:r>
              <a:rPr lang="en-US" altLang="en-US" sz="1400" dirty="0" smtClean="0"/>
              <a:t>(2014), 『</a:t>
            </a:r>
            <a:r>
              <a:rPr lang="en-US" altLang="en-US" sz="1400" dirty="0" err="1" smtClean="0"/>
              <a:t>명문장수기업</a:t>
            </a:r>
            <a:r>
              <a:rPr lang="en-US" altLang="en-US" sz="1400" dirty="0" smtClean="0"/>
              <a:t> </a:t>
            </a:r>
            <a:r>
              <a:rPr lang="en-US" altLang="en-US" sz="1400" dirty="0" err="1" smtClean="0"/>
              <a:t>확인제도</a:t>
            </a:r>
            <a:r>
              <a:rPr lang="en-US" altLang="en-US" sz="1400" dirty="0" smtClean="0"/>
              <a:t> </a:t>
            </a:r>
            <a:r>
              <a:rPr lang="en-US" altLang="en-US" sz="1400" dirty="0" err="1" smtClean="0"/>
              <a:t>공청회</a:t>
            </a:r>
            <a:r>
              <a:rPr lang="en-US" altLang="en-US" sz="1400" dirty="0" smtClean="0"/>
              <a:t>』, p.19</a:t>
            </a:r>
          </a:p>
        </p:txBody>
      </p:sp>
      <p:sp>
        <p:nvSpPr>
          <p:cNvPr id="15" name="圆角矩形 4"/>
          <p:cNvSpPr/>
          <p:nvPr/>
        </p:nvSpPr>
        <p:spPr>
          <a:xfrm>
            <a:off x="1619250" y="4941888"/>
            <a:ext cx="6840538" cy="1249362"/>
          </a:xfrm>
          <a:prstGeom prst="roundRect">
            <a:avLst/>
          </a:prstGeom>
          <a:noFill/>
          <a:ln w="28575" cmpd="sng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</p:spTree>
    <p:extLst>
      <p:ext uri="{BB962C8B-B14F-4D97-AF65-F5344CB8AC3E}">
        <p14:creationId xmlns:p14="http://schemas.microsoft.com/office/powerpoint/2010/main" val="1196899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err="1" smtClean="0"/>
              <a:t>장수기업의</a:t>
            </a:r>
            <a:r>
              <a:rPr lang="ko-KR" altLang="en-US" sz="3200" dirty="0" smtClean="0"/>
              <a:t> 비결 및 경영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251520" y="699979"/>
            <a:ext cx="57518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서구 </a:t>
            </a:r>
            <a:r>
              <a:rPr lang="ko-KR" altLang="en-US" sz="2400" b="1" dirty="0" err="1" smtClean="0"/>
              <a:t>장수기업의</a:t>
            </a:r>
            <a:r>
              <a:rPr lang="ko-KR" altLang="en-US" sz="2400" b="1" dirty="0" smtClean="0"/>
              <a:t> 비결</a:t>
            </a:r>
            <a:r>
              <a:rPr lang="en-US" altLang="ko-KR" sz="2400" b="1" dirty="0" smtClean="0"/>
              <a:t>: </a:t>
            </a:r>
            <a:r>
              <a:rPr lang="ko-KR" altLang="en-US" sz="2400" b="1" dirty="0" err="1" smtClean="0"/>
              <a:t>데니밀러의</a:t>
            </a:r>
            <a:r>
              <a:rPr lang="ko-KR" altLang="en-US" sz="2400" b="1" dirty="0" smtClean="0"/>
              <a:t> </a:t>
            </a:r>
            <a:r>
              <a:rPr lang="en-US" altLang="ko-KR" sz="2400" b="1" dirty="0" smtClean="0"/>
              <a:t>4C</a:t>
            </a:r>
            <a:endParaRPr lang="en-US" altLang="ko-KR" sz="2400" b="1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07504" y="1348071"/>
            <a:ext cx="8928992" cy="514985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2100" b="1" dirty="0" smtClean="0">
                <a:solidFill>
                  <a:srgbClr val="FF0000"/>
                </a:solidFill>
              </a:rPr>
              <a:t>지속성</a:t>
            </a:r>
            <a:r>
              <a:rPr lang="en-US" altLang="ko-KR" sz="2100" b="1" dirty="0" smtClean="0">
                <a:solidFill>
                  <a:srgbClr val="FF0000"/>
                </a:solidFill>
              </a:rPr>
              <a:t>(continuity)</a:t>
            </a:r>
            <a:r>
              <a:rPr lang="en-US" altLang="ko-KR" sz="1800" b="1" dirty="0" smtClean="0"/>
              <a:t>:</a:t>
            </a:r>
            <a:r>
              <a:rPr lang="en-US" altLang="ko-KR" sz="1800" dirty="0" smtClean="0"/>
              <a:t> </a:t>
            </a:r>
            <a:r>
              <a:rPr lang="en-US" altLang="ko-KR" sz="2100" dirty="0" smtClean="0"/>
              <a:t>‘</a:t>
            </a:r>
            <a:r>
              <a:rPr lang="ko-KR" altLang="en-US" sz="2100" dirty="0" smtClean="0"/>
              <a:t>꿈을 좇는 것</a:t>
            </a:r>
            <a:r>
              <a:rPr lang="en-US" altLang="ko-KR" sz="2100" dirty="0" smtClean="0"/>
              <a:t>(</a:t>
            </a:r>
            <a:r>
              <a:rPr lang="ko-KR" altLang="en-US" sz="2100" dirty="0" smtClean="0"/>
              <a:t>공유된 비전 추구</a:t>
            </a:r>
            <a:r>
              <a:rPr lang="en-US" altLang="ko-KR" sz="2100" dirty="0" smtClean="0"/>
              <a:t>)</a:t>
            </a:r>
            <a:r>
              <a:rPr lang="ko-KR" altLang="en-US" sz="2100" dirty="0" smtClean="0"/>
              <a:t>’</a:t>
            </a:r>
            <a:r>
              <a:rPr lang="en-US" altLang="ko-KR" sz="2100" dirty="0" smtClean="0"/>
              <a:t>, </a:t>
            </a:r>
            <a:r>
              <a:rPr lang="ko-KR" altLang="en-US" sz="2100" dirty="0" smtClean="0"/>
              <a:t>장수 가족기업</a:t>
            </a:r>
            <a:r>
              <a:rPr lang="en-US" altLang="ko-KR" sz="2100" dirty="0" smtClean="0"/>
              <a:t>(long-lived FCBs)</a:t>
            </a:r>
            <a:r>
              <a:rPr lang="ko-KR" altLang="en-US" sz="2100" dirty="0" smtClean="0"/>
              <a:t>은 주어진 임무를 중요시 여기며</a:t>
            </a:r>
            <a:r>
              <a:rPr lang="en-US" altLang="ko-KR" sz="2100" dirty="0" smtClean="0"/>
              <a:t>, </a:t>
            </a:r>
            <a:r>
              <a:rPr lang="ko-KR" altLang="en-US" sz="2100" dirty="0" smtClean="0"/>
              <a:t>이를 완수하기 위해 오랜 기간 동안 필요한 능력과 투자를 해 왔음을 의미</a:t>
            </a:r>
            <a:r>
              <a:rPr lang="en-US" altLang="ko-KR" sz="2100" dirty="0" smtClean="0"/>
              <a:t>. </a:t>
            </a:r>
          </a:p>
          <a:p>
            <a:pPr>
              <a:lnSpc>
                <a:spcPct val="150000"/>
              </a:lnSpc>
            </a:pPr>
            <a:endParaRPr lang="en-US" altLang="ko-KR" sz="1800" dirty="0" smtClean="0"/>
          </a:p>
          <a:p>
            <a:pPr>
              <a:lnSpc>
                <a:spcPct val="150000"/>
              </a:lnSpc>
            </a:pPr>
            <a:r>
              <a:rPr lang="ko-KR" altLang="en-US" sz="2100" b="1" dirty="0" smtClean="0">
                <a:solidFill>
                  <a:srgbClr val="FF0000"/>
                </a:solidFill>
              </a:rPr>
              <a:t>공동체</a:t>
            </a:r>
            <a:r>
              <a:rPr lang="en-US" altLang="ko-KR" sz="2100" b="1" dirty="0" smtClean="0">
                <a:solidFill>
                  <a:srgbClr val="FF0000"/>
                </a:solidFill>
              </a:rPr>
              <a:t>(community)</a:t>
            </a:r>
            <a:r>
              <a:rPr lang="en-US" altLang="ko-KR" sz="2100" b="1" dirty="0" smtClean="0"/>
              <a:t>:</a:t>
            </a:r>
            <a:r>
              <a:rPr lang="en-US" altLang="ko-KR" sz="2100" dirty="0" smtClean="0"/>
              <a:t> ‘</a:t>
            </a:r>
            <a:r>
              <a:rPr lang="ko-KR" altLang="en-US" sz="2100" dirty="0" smtClean="0"/>
              <a:t>조직을 하나로 묶는 것’</a:t>
            </a:r>
            <a:r>
              <a:rPr lang="en-US" altLang="ko-KR" sz="2100" dirty="0" smtClean="0"/>
              <a:t>,  </a:t>
            </a:r>
            <a:r>
              <a:rPr lang="ko-KR" altLang="en-US" sz="2100" dirty="0" smtClean="0"/>
              <a:t>결집력 있는 종족처럼 하나로 된 팀을 이룰 것을 요구한다</a:t>
            </a:r>
            <a:r>
              <a:rPr lang="en-US" altLang="ko-KR" sz="2100" dirty="0" smtClean="0"/>
              <a:t>. </a:t>
            </a:r>
            <a:r>
              <a:rPr lang="ko-KR" altLang="en-US" sz="2100" dirty="0" smtClean="0"/>
              <a:t>이를 위해 특정 가치를 내세우고</a:t>
            </a:r>
            <a:r>
              <a:rPr lang="en-US" altLang="ko-KR" sz="2100" dirty="0" smtClean="0"/>
              <a:t>, </a:t>
            </a:r>
            <a:r>
              <a:rPr lang="ko-KR" altLang="en-US" sz="2100" dirty="0" smtClean="0"/>
              <a:t>직원과 가족으로부터 충성심</a:t>
            </a:r>
            <a:r>
              <a:rPr lang="en-US" altLang="ko-KR" sz="2100" dirty="0" smtClean="0"/>
              <a:t>, </a:t>
            </a:r>
            <a:r>
              <a:rPr lang="ko-KR" altLang="en-US" sz="2100" dirty="0" smtClean="0"/>
              <a:t>독창성</a:t>
            </a:r>
            <a:r>
              <a:rPr lang="en-US" altLang="ko-KR" sz="2100" dirty="0" smtClean="0"/>
              <a:t>, </a:t>
            </a:r>
            <a:r>
              <a:rPr lang="ko-KR" altLang="en-US" sz="2100" dirty="0" smtClean="0"/>
              <a:t>협력 등을 이끌어 내기 위해 노력</a:t>
            </a:r>
            <a:r>
              <a:rPr lang="en-US" altLang="ko-KR" sz="2100" dirty="0" smtClean="0"/>
              <a:t>. </a:t>
            </a:r>
          </a:p>
          <a:p>
            <a:pPr>
              <a:lnSpc>
                <a:spcPct val="150000"/>
              </a:lnSpc>
            </a:pPr>
            <a:endParaRPr lang="en-US" altLang="ko-KR" sz="1800" dirty="0" smtClean="0"/>
          </a:p>
          <a:p>
            <a:pPr>
              <a:lnSpc>
                <a:spcPct val="150000"/>
              </a:lnSpc>
            </a:pPr>
            <a:r>
              <a:rPr lang="ko-KR" altLang="en-US" sz="2100" b="1" dirty="0" smtClean="0">
                <a:solidFill>
                  <a:srgbClr val="FF0000"/>
                </a:solidFill>
              </a:rPr>
              <a:t>관계성</a:t>
            </a:r>
            <a:r>
              <a:rPr lang="en-US" altLang="ko-KR" sz="2100" b="1" dirty="0" smtClean="0">
                <a:solidFill>
                  <a:srgbClr val="FF0000"/>
                </a:solidFill>
              </a:rPr>
              <a:t>(connection)</a:t>
            </a:r>
            <a:r>
              <a:rPr lang="en-US" altLang="ko-KR" sz="1800" b="1" dirty="0" smtClean="0"/>
              <a:t>:</a:t>
            </a:r>
            <a:r>
              <a:rPr lang="en-US" altLang="ko-KR" sz="1800" dirty="0" smtClean="0"/>
              <a:t> </a:t>
            </a:r>
            <a:r>
              <a:rPr lang="en-US" altLang="ko-KR" sz="2100" dirty="0" smtClean="0"/>
              <a:t>‘</a:t>
            </a:r>
            <a:r>
              <a:rPr lang="ko-KR" altLang="en-US" sz="2100" dirty="0" smtClean="0"/>
              <a:t>이웃과 좋은 네트워크 구축’</a:t>
            </a:r>
            <a:r>
              <a:rPr lang="en-US" altLang="ko-KR" sz="2100" dirty="0" smtClean="0"/>
              <a:t>, </a:t>
            </a:r>
            <a:r>
              <a:rPr lang="ko-KR" altLang="en-US" sz="2100" dirty="0" smtClean="0"/>
              <a:t>많은 위대한 가족기업들은 사업 파트너</a:t>
            </a:r>
            <a:r>
              <a:rPr lang="en-US" altLang="ko-KR" sz="2100" dirty="0" smtClean="0"/>
              <a:t>, </a:t>
            </a:r>
            <a:r>
              <a:rPr lang="ko-KR" altLang="en-US" sz="2100" dirty="0" smtClean="0"/>
              <a:t>고객</a:t>
            </a:r>
            <a:r>
              <a:rPr lang="en-US" altLang="ko-KR" sz="2100" dirty="0" smtClean="0"/>
              <a:t>, </a:t>
            </a:r>
            <a:r>
              <a:rPr lang="ko-KR" altLang="en-US" sz="2100" dirty="0" smtClean="0"/>
              <a:t>지역사회 등의 이해관계자와 친하게 지내며</a:t>
            </a:r>
            <a:r>
              <a:rPr lang="en-US" altLang="ko-KR" sz="2100" dirty="0" smtClean="0"/>
              <a:t>(</a:t>
            </a:r>
            <a:r>
              <a:rPr lang="ko-KR" altLang="en-US" sz="2100" dirty="0" err="1" smtClean="0"/>
              <a:t>선린성</a:t>
            </a:r>
            <a:r>
              <a:rPr lang="en-US" altLang="ko-KR" sz="2100" dirty="0" smtClean="0"/>
              <a:t>)</a:t>
            </a:r>
            <a:r>
              <a:rPr lang="ko-KR" altLang="en-US" sz="2100" dirty="0" smtClean="0"/>
              <a:t> 나아가 이들과 영속적이고 개방적인 네트워크를 구축하는 것을 중요시 여김</a:t>
            </a:r>
            <a:r>
              <a:rPr lang="en-US" altLang="ko-KR" sz="2100" dirty="0" smtClean="0"/>
              <a:t>.</a:t>
            </a:r>
          </a:p>
          <a:p>
            <a:pPr>
              <a:lnSpc>
                <a:spcPct val="150000"/>
              </a:lnSpc>
            </a:pPr>
            <a:endParaRPr lang="en-US" altLang="ko-KR" sz="1800" dirty="0" smtClean="0"/>
          </a:p>
          <a:p>
            <a:pPr>
              <a:lnSpc>
                <a:spcPct val="150000"/>
              </a:lnSpc>
            </a:pPr>
            <a:r>
              <a:rPr lang="ko-KR" altLang="en-US" sz="2100" b="1" dirty="0" smtClean="0">
                <a:solidFill>
                  <a:srgbClr val="FF0000"/>
                </a:solidFill>
              </a:rPr>
              <a:t>지휘통제</a:t>
            </a:r>
            <a:r>
              <a:rPr lang="en-US" altLang="ko-KR" sz="2100" b="1" dirty="0" smtClean="0">
                <a:solidFill>
                  <a:srgbClr val="FF0000"/>
                </a:solidFill>
              </a:rPr>
              <a:t>(command)</a:t>
            </a:r>
            <a:r>
              <a:rPr lang="en-US" altLang="ko-KR" sz="1800" b="1" dirty="0" smtClean="0"/>
              <a:t>:</a:t>
            </a:r>
            <a:r>
              <a:rPr lang="en-US" altLang="ko-KR" sz="1800" dirty="0" smtClean="0"/>
              <a:t> </a:t>
            </a:r>
            <a:r>
              <a:rPr lang="en-US" altLang="ko-KR" sz="2100" dirty="0" smtClean="0"/>
              <a:t>‘</a:t>
            </a:r>
            <a:r>
              <a:rPr lang="ko-KR" altLang="en-US" sz="2100" dirty="0" smtClean="0"/>
              <a:t>독립적인 의사결정과 자유롭게 적응하기’</a:t>
            </a:r>
            <a:r>
              <a:rPr lang="en-US" altLang="ko-KR" sz="2100" dirty="0" smtClean="0"/>
              <a:t>, </a:t>
            </a:r>
            <a:r>
              <a:rPr lang="ko-KR" altLang="en-US" sz="2100" dirty="0" smtClean="0"/>
              <a:t>가족기업 리더들은 혁신을 선호하고 환경에 빠르게 적응하며</a:t>
            </a:r>
            <a:r>
              <a:rPr lang="en-US" altLang="ko-KR" sz="2100" dirty="0" smtClean="0"/>
              <a:t>, </a:t>
            </a:r>
            <a:r>
              <a:rPr lang="ko-KR" altLang="en-US" sz="2100" dirty="0" smtClean="0"/>
              <a:t>독창적인 방법으로 그리고 독립적으로 판단하고 행동하기를 원한다</a:t>
            </a:r>
            <a:r>
              <a:rPr lang="en-US" altLang="ko-KR" sz="2100" dirty="0" smtClean="0"/>
              <a:t>. </a:t>
            </a:r>
            <a:r>
              <a:rPr lang="ko-KR" altLang="en-US" sz="2100" dirty="0" smtClean="0"/>
              <a:t>리더들은 구성원들과 자유롭고 개방적인 분위기에서 소통하며</a:t>
            </a:r>
            <a:r>
              <a:rPr lang="en-US" altLang="ko-KR" sz="2100" dirty="0" smtClean="0"/>
              <a:t>, </a:t>
            </a:r>
            <a:r>
              <a:rPr lang="ko-KR" altLang="en-US" sz="2100" dirty="0" smtClean="0"/>
              <a:t>주로 팀에게 의사결정 권한이 부여되어 있다</a:t>
            </a:r>
            <a:r>
              <a:rPr lang="en-US" altLang="ko-KR" sz="2100" dirty="0" smtClean="0"/>
              <a:t>.</a:t>
            </a:r>
          </a:p>
          <a:p>
            <a:pPr>
              <a:lnSpc>
                <a:spcPct val="80000"/>
              </a:lnSpc>
            </a:pPr>
            <a:endParaRPr lang="en-US" altLang="ko-KR" sz="1800" dirty="0" smtClean="0"/>
          </a:p>
        </p:txBody>
      </p:sp>
    </p:spTree>
    <p:extLst>
      <p:ext uri="{BB962C8B-B14F-4D97-AF65-F5344CB8AC3E}">
        <p14:creationId xmlns:p14="http://schemas.microsoft.com/office/powerpoint/2010/main" val="414168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err="1" smtClean="0"/>
              <a:t>장수기업의</a:t>
            </a:r>
            <a:r>
              <a:rPr lang="ko-KR" altLang="en-US" sz="3200" dirty="0" smtClean="0"/>
              <a:t> 비결 및 경영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251520" y="699979"/>
            <a:ext cx="57518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서구 </a:t>
            </a:r>
            <a:r>
              <a:rPr lang="ko-KR" altLang="en-US" sz="2400" b="1" dirty="0" err="1" smtClean="0"/>
              <a:t>장수기업의</a:t>
            </a:r>
            <a:r>
              <a:rPr lang="ko-KR" altLang="en-US" sz="2400" b="1" dirty="0" smtClean="0"/>
              <a:t> 비결</a:t>
            </a:r>
            <a:r>
              <a:rPr lang="en-US" altLang="ko-KR" sz="2400" b="1" dirty="0" smtClean="0"/>
              <a:t>: </a:t>
            </a:r>
            <a:r>
              <a:rPr lang="ko-KR" altLang="en-US" sz="2400" b="1" dirty="0" err="1" smtClean="0"/>
              <a:t>데니밀러의</a:t>
            </a:r>
            <a:r>
              <a:rPr lang="ko-KR" altLang="en-US" sz="2400" b="1" dirty="0" smtClean="0"/>
              <a:t> </a:t>
            </a:r>
            <a:r>
              <a:rPr lang="en-US" altLang="ko-KR" sz="2400" b="1" dirty="0" smtClean="0"/>
              <a:t>4C</a:t>
            </a:r>
            <a:endParaRPr lang="en-US" altLang="ko-KR" sz="2400" b="1" dirty="0"/>
          </a:p>
        </p:txBody>
      </p:sp>
      <p:graphicFrame>
        <p:nvGraphicFramePr>
          <p:cNvPr id="7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3604949"/>
              </p:ext>
            </p:extLst>
          </p:nvPr>
        </p:nvGraphicFramePr>
        <p:xfrm>
          <a:off x="251520" y="1549307"/>
          <a:ext cx="8712968" cy="4420567"/>
        </p:xfrm>
        <a:graphic>
          <a:graphicData uri="http://schemas.openxmlformats.org/drawingml/2006/table">
            <a:tbl>
              <a:tblPr/>
              <a:tblGrid>
                <a:gridCol w="2455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957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61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972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T="45705" marB="45705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우선순위 </a:t>
                      </a:r>
                    </a:p>
                  </a:txBody>
                  <a:tcPr marT="45705" marB="4570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실천방안(행동)</a:t>
                      </a:r>
                    </a:p>
                  </a:txBody>
                  <a:tcPr marT="45705" marB="4570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80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지속성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(continuity)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: </a:t>
                      </a:r>
                    </a:p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꿈을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쫓는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것</a:t>
                      </a:r>
                    </a:p>
                  </a:txBody>
                  <a:tcPr marT="45705" marB="45705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영구적이며, </a:t>
                      </a:r>
                      <a:r>
                        <a:rPr kumimoji="1" lang="ko-KR" altLang="en-US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가치있는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임무들을 추구한다. 건강하게 오래 살아남는 기업을 만들려고 한다</a:t>
                      </a:r>
                    </a:p>
                  </a:txBody>
                  <a:tcPr marT="45705" marB="4570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의미있는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임무를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수용한다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. </a:t>
                      </a: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핵심능력을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배양하기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위해서는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희생과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인내력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있는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투자를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필요로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한다;조심스러운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권한행사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; </a:t>
                      </a: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장기적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이익과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기술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전수에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힘을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쏟는다</a:t>
                      </a: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T="45705" marB="4570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580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공동체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  <a:sym typeface="+mn-ea"/>
                        </a:rPr>
                        <a:t>(community)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: </a:t>
                      </a:r>
                    </a:p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조직을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하나로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묶는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것</a:t>
                      </a:r>
                    </a:p>
                  </a:txBody>
                  <a:tcPr marT="45705" marB="45705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협동적이고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남을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배려하는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문화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 </a:t>
                      </a: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헌신적이고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동기부여가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된 </a:t>
                      </a: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직원들을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육성한다</a:t>
                      </a: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T="45705" marB="4570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호소력 있는 가치 강조; 끊임없는 사회화 교육; 잘 계몽된 “복지국가”를 창조; 팀워크와 주도를 자유롭게 할 비공식성 육성; 끈기와 인내로 평범함을 거부</a:t>
                      </a:r>
                    </a:p>
                  </a:txBody>
                  <a:tcPr marT="45705" marB="4570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292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관계성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  <a:sym typeface="+mn-ea"/>
                        </a:rPr>
                        <a:t>(connection)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: </a:t>
                      </a:r>
                    </a:p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네트워크 구축으로 </a:t>
                      </a:r>
                    </a:p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좋은 이웃되기</a:t>
                      </a:r>
                    </a:p>
                  </a:txBody>
                  <a:tcPr marT="45705" marB="45705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장기적으로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회사를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유지하기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위한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외부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단체들과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영속적인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윈-윈 </a:t>
                      </a: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관계를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형성</a:t>
                      </a: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T="45705" marB="4570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주요 고객·공급자들과 긴밀한 협력관계 형성; 넓은 네트워크 구축;고객과 긴밀한 유대관계 유지; 지역사회에 관대하게 행동</a:t>
                      </a:r>
                    </a:p>
                  </a:txBody>
                  <a:tcPr marT="45705" marB="4570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4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지휘·통제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  <a:sym typeface="+mn-ea"/>
                        </a:rPr>
                        <a:t>(command)</a:t>
                      </a:r>
                      <a:r>
                        <a:rPr kumimoji="1" lang="ko-KR" altLang="en-US" sz="1600" b="1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  <a:sym typeface="+mn-ea"/>
                        </a:rPr>
                        <a:t>: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</a:p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독립적인 의사결정으로 자유롭게 행동하고 적응</a:t>
                      </a:r>
                    </a:p>
                  </a:txBody>
                  <a:tcPr marT="45705" marB="45705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용기있고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다양한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의견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 </a:t>
                      </a: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활기찬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회사를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만들기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위해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자유로운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분위기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유지</a:t>
                      </a: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T="45705" marB="4570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빠르게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 </a:t>
                      </a: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대담하게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 </a:t>
                      </a: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독창적으로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행동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; </a:t>
                      </a: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다양하고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힘있는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최고경영층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형성</a:t>
                      </a: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T="45705" marB="4570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矩形 10"/>
          <p:cNvSpPr/>
          <p:nvPr/>
        </p:nvSpPr>
        <p:spPr>
          <a:xfrm>
            <a:off x="467915" y="1030756"/>
            <a:ext cx="7921625" cy="6846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Clr>
                <a:srgbClr val="0000FF"/>
              </a:buClr>
              <a:buSzPct val="100000"/>
              <a:buFont typeface="Wingdings" panose="05000000000000000000" charset="0"/>
              <a:buNone/>
              <a:defRPr/>
            </a:pP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&lt;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표</a:t>
            </a: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11-6&gt; 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4C의 개관 </a:t>
            </a:r>
            <a:r>
              <a:rPr lang="ko-KR" altLang="en-US" noProof="1">
                <a:solidFill>
                  <a:srgbClr val="000000"/>
                </a:solidFill>
                <a:latin typeface="굴림체" panose="020B0609000101010101" charset="-127"/>
                <a:ea typeface="굴림체" panose="020B0609000101010101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81490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err="1" smtClean="0"/>
              <a:t>장수기업의</a:t>
            </a:r>
            <a:r>
              <a:rPr lang="ko-KR" altLang="en-US" sz="3200" dirty="0" smtClean="0"/>
              <a:t> 비결 및 경영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251520" y="699979"/>
            <a:ext cx="77285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서구 </a:t>
            </a:r>
            <a:r>
              <a:rPr lang="ko-KR" altLang="en-US" sz="2400" b="1" dirty="0" err="1" smtClean="0"/>
              <a:t>장수기업의</a:t>
            </a:r>
            <a:r>
              <a:rPr lang="ko-KR" altLang="en-US" sz="2400" b="1" dirty="0" smtClean="0"/>
              <a:t> 비결</a:t>
            </a:r>
            <a:r>
              <a:rPr lang="en-US" altLang="ko-KR" sz="2400" b="1" dirty="0" smtClean="0"/>
              <a:t>: McKinsey Quarterly(2010)</a:t>
            </a:r>
            <a:endParaRPr lang="en-US" altLang="ko-KR" sz="2400" b="1" dirty="0"/>
          </a:p>
        </p:txBody>
      </p:sp>
      <p:sp>
        <p:nvSpPr>
          <p:cNvPr id="7" name="矩形 2"/>
          <p:cNvSpPr/>
          <p:nvPr/>
        </p:nvSpPr>
        <p:spPr>
          <a:xfrm>
            <a:off x="494506" y="1412776"/>
            <a:ext cx="8154987" cy="48529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Wingdings" panose="05000000000000000000" charset="0"/>
              <a:buNone/>
              <a:defRPr/>
            </a:pPr>
            <a:endParaRPr lang="ko-KR" altLang="en-US" b="1" noProof="1">
              <a:solidFill>
                <a:schemeClr val="tx1"/>
              </a:solidFill>
            </a:endParaRPr>
          </a:p>
          <a:p>
            <a:pPr algn="just" eaLnBrk="1" hangingPunct="1">
              <a:buClr>
                <a:srgbClr val="0000FF"/>
              </a:buClr>
              <a:defRPr/>
            </a:pPr>
            <a:endParaRPr lang="en-US" altLang="ko-KR" sz="2000" b="1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lang="ko-KR" altLang="en-US" sz="2000" b="1" noProof="1">
              <a:solidFill>
                <a:schemeClr val="tx1"/>
              </a:solidFill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altLang="en-US" sz="2000" b="1" noProof="1">
                <a:solidFill>
                  <a:schemeClr val="tx1"/>
                </a:solidFill>
              </a:rPr>
              <a:t>가족(family):</a:t>
            </a:r>
            <a:r>
              <a:rPr lang="ko-KR" altLang="en-US" sz="2000" noProof="1">
                <a:solidFill>
                  <a:schemeClr val="tx1"/>
                </a:solidFill>
              </a:rPr>
              <a:t> 가족 포럼, 가족 정책, 가족 서비스</a:t>
            </a:r>
            <a:endParaRPr lang="en-US" altLang="ko-KR" sz="2000" noProof="1">
              <a:solidFill>
                <a:schemeClr val="tx1"/>
              </a:solidFill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ko-KR" altLang="en-US" sz="2000" noProof="1">
              <a:solidFill>
                <a:schemeClr val="tx1"/>
              </a:solidFill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altLang="en-US" sz="2000" b="1" noProof="1">
                <a:solidFill>
                  <a:schemeClr val="tx1"/>
                </a:solidFill>
              </a:rPr>
              <a:t>소유권(ownership):</a:t>
            </a:r>
            <a:r>
              <a:rPr lang="ko-KR" altLang="en-US" sz="2000" noProof="1">
                <a:solidFill>
                  <a:schemeClr val="tx1"/>
                </a:solidFill>
              </a:rPr>
              <a:t> 주주협약, 지주회사, 소유권에 대한 법적 선언</a:t>
            </a:r>
            <a:endParaRPr lang="en-US" altLang="ko-KR" sz="2000" noProof="1">
              <a:solidFill>
                <a:schemeClr val="tx1"/>
              </a:solidFill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ko-KR" altLang="en-US" sz="2000" noProof="1">
              <a:solidFill>
                <a:schemeClr val="tx1"/>
              </a:solidFill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altLang="en-US" sz="2000" b="1" noProof="1">
                <a:solidFill>
                  <a:schemeClr val="tx1"/>
                </a:solidFill>
              </a:rPr>
              <a:t>지배구조(governance &amp; business portfolio):</a:t>
            </a:r>
            <a:r>
              <a:rPr lang="ko-KR" altLang="en-US" sz="2000" noProof="1">
                <a:solidFill>
                  <a:schemeClr val="tx1"/>
                </a:solidFill>
              </a:rPr>
              <a:t> 기업의 지배구조, 동태적인 포트폴리오(기업의 포트폴리오, 자본구조, 조직구조, 신규사업개발) </a:t>
            </a:r>
            <a:endParaRPr lang="en-US" altLang="ko-KR" sz="2000" noProof="1">
              <a:solidFill>
                <a:schemeClr val="tx1"/>
              </a:solidFill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ko-KR" altLang="en-US" sz="2000" noProof="1">
              <a:solidFill>
                <a:schemeClr val="tx1"/>
              </a:solidFill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altLang="en-US" sz="2000" b="1" noProof="1">
                <a:solidFill>
                  <a:schemeClr val="tx1"/>
                </a:solidFill>
              </a:rPr>
              <a:t>부의 관리(wealth management):</a:t>
            </a:r>
            <a:r>
              <a:rPr lang="ko-KR" altLang="en-US" sz="2000" noProof="1">
                <a:solidFill>
                  <a:schemeClr val="tx1"/>
                </a:solidFill>
              </a:rPr>
              <a:t> 투자사무실, 전통적인 자산과 신규자산의 기회 개발, 지배구조</a:t>
            </a:r>
            <a:endParaRPr lang="en-US" altLang="ko-KR" sz="2000" noProof="1">
              <a:solidFill>
                <a:schemeClr val="tx1"/>
              </a:solidFill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ko-KR" altLang="en-US" sz="2000" noProof="1">
              <a:solidFill>
                <a:schemeClr val="tx1"/>
              </a:solidFill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altLang="en-US" sz="2000" b="1" noProof="1">
                <a:solidFill>
                  <a:schemeClr val="tx1"/>
                </a:solidFill>
              </a:rPr>
              <a:t>자선법인(foundations):</a:t>
            </a:r>
            <a:r>
              <a:rPr lang="ko-KR" altLang="en-US" sz="2000" noProof="1">
                <a:solidFill>
                  <a:schemeClr val="tx1"/>
                </a:solidFill>
              </a:rPr>
              <a:t> 가족의 소유권에 대한 법인의 관리, 제3의 법인</a:t>
            </a: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lang="ko-KR" altLang="en-US" sz="2000" b="1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lang="ko-KR" altLang="en-US" sz="2000" b="1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lang="ko-KR" altLang="en-US" sz="2000" b="1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lang="ko-KR" altLang="en-US" sz="2000" b="1" noProof="1">
              <a:solidFill>
                <a:schemeClr val="tx1"/>
              </a:solidFill>
            </a:endParaRPr>
          </a:p>
          <a:p>
            <a:pPr algn="just" eaLnBrk="1" hangingPunct="1">
              <a:buClr>
                <a:srgbClr val="0000FF"/>
              </a:buClr>
              <a:buFont typeface="Wingdings" panose="05000000000000000000" charset="0"/>
              <a:buNone/>
              <a:defRPr/>
            </a:pPr>
            <a:endParaRPr lang="ko-KR" altLang="en-US" noProof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266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err="1" smtClean="0"/>
              <a:t>장수기업의</a:t>
            </a:r>
            <a:r>
              <a:rPr lang="ko-KR" altLang="en-US" sz="3200" dirty="0" smtClean="0"/>
              <a:t> 비결 및 경영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251520" y="699979"/>
            <a:ext cx="35397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2. </a:t>
            </a:r>
            <a:r>
              <a:rPr lang="ko-KR" altLang="en-US" sz="2400" b="1" dirty="0" smtClean="0"/>
              <a:t>일본 </a:t>
            </a:r>
            <a:r>
              <a:rPr lang="ko-KR" altLang="en-US" sz="2400" b="1" dirty="0" err="1" smtClean="0"/>
              <a:t>장수기업의</a:t>
            </a:r>
            <a:r>
              <a:rPr lang="ko-KR" altLang="en-US" sz="2400" b="1" dirty="0" smtClean="0"/>
              <a:t> 비결</a:t>
            </a:r>
            <a:endParaRPr lang="en-US" altLang="ko-KR" sz="2400" b="1" dirty="0"/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193103" y="1265828"/>
            <a:ext cx="8712200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571500" marR="0" lvl="0" indent="-5715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1" lang="ko-KR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일본 장수기업</a:t>
            </a:r>
            <a:r>
              <a:rPr kumimoji="1" lang="en-US" altLang="ko-K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: 200</a:t>
            </a:r>
            <a:r>
              <a:rPr kumimoji="1" lang="ko-KR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년 이상 장수기업</a:t>
            </a:r>
            <a:endParaRPr kumimoji="1" lang="en-US" altLang="ko-KR" sz="2400" b="0" i="0" u="none" strike="noStrike" kern="0" cap="none" spc="0" normalizeH="0" baseline="0" noProof="0" dirty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                          </a:t>
            </a:r>
            <a:r>
              <a:rPr kumimoji="1" lang="en-US" altLang="ko-K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3,113</a:t>
            </a:r>
            <a:r>
              <a:rPr kumimoji="1" lang="ko-KR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개사</a:t>
            </a:r>
            <a:r>
              <a:rPr kumimoji="1" lang="en-US" altLang="ko-K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kumimoji="1" lang="ko-KR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전세계의 </a:t>
            </a:r>
            <a:r>
              <a:rPr kumimoji="1" lang="en-US" altLang="ko-K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43.2%)    </a:t>
            </a:r>
          </a:p>
          <a:p>
            <a:pPr marL="1314450" lvl="1" indent="-571500" eaLnBrk="1" fontAlgn="base" latinLnBrk="0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kumimoji="1" lang="en-US" altLang="ko-K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kumimoji="1" lang="ko-KR" alt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시니세</a:t>
            </a:r>
            <a:r>
              <a:rPr kumimoji="1" lang="en-US" altLang="ko-K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kumimoji="1" lang="ko-KR" alt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老舖</a:t>
            </a:r>
            <a:r>
              <a:rPr kumimoji="1" lang="en-US" altLang="ko-K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  <a:r>
              <a:rPr kumimoji="1" lang="en-US" altLang="ko-K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kumimoji="1" lang="ko-KR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규모는 작지만 </a:t>
            </a:r>
            <a:r>
              <a:rPr kumimoji="1" lang="ko-KR" alt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업력이</a:t>
            </a:r>
            <a:r>
              <a:rPr kumimoji="1" lang="ko-KR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kumimoji="1" lang="en-US" altLang="ko-K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100</a:t>
            </a:r>
            <a:r>
              <a:rPr kumimoji="1" lang="ko-KR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년을 넘는</a:t>
            </a:r>
            <a:endParaRPr kumimoji="1" lang="en-US" altLang="ko-KR" sz="2000" b="0" i="0" u="none" strike="noStrike" kern="0" cap="none" spc="0" normalizeH="0" baseline="0" noProof="0" dirty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fontAlgn="base" latinLnBrk="0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ko-KR" sz="2400" kern="0" dirty="0">
                <a:solidFill>
                  <a:srgbClr val="3F3F3F"/>
                </a:solidFill>
              </a:rPr>
              <a:t> </a:t>
            </a:r>
            <a:r>
              <a:rPr lang="en-US" altLang="ko-KR" sz="2400" kern="0" dirty="0" smtClean="0">
                <a:solidFill>
                  <a:srgbClr val="3F3F3F"/>
                </a:solidFill>
              </a:rPr>
              <a:t>                  </a:t>
            </a:r>
            <a:r>
              <a:rPr kumimoji="1" lang="ko-KR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       </a:t>
            </a:r>
            <a:r>
              <a:rPr kumimoji="1" lang="ko-KR" alt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유서깊은</a:t>
            </a:r>
            <a:r>
              <a:rPr kumimoji="1" lang="ko-KR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 업체</a:t>
            </a:r>
            <a:r>
              <a:rPr kumimoji="1" lang="en-US" altLang="ko-K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2400" b="0" i="0" u="none" strike="noStrike" kern="0" cap="none" spc="0" normalizeH="0" baseline="0" noProof="0" dirty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571500" marR="0" lvl="0" indent="-5715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1" lang="ko-KR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일본 장수기업의 강점</a:t>
            </a:r>
            <a:endParaRPr kumimoji="1" lang="en-US" altLang="ko-KR" sz="2400" b="0" i="0" u="none" strike="noStrike" kern="0" cap="none" spc="0" normalizeH="0" baseline="0" noProof="0" dirty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 indent="0" eaLnBrk="1" fontAlgn="base" latinLnBrk="0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  <a:defRPr/>
            </a:pPr>
            <a:r>
              <a:rPr kumimoji="1" lang="ko-KR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신용</a:t>
            </a:r>
            <a:r>
              <a:rPr kumimoji="1" lang="en-US" altLang="ko-KR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(73.8%)</a:t>
            </a:r>
          </a:p>
          <a:p>
            <a:pPr lvl="1" indent="0" eaLnBrk="1" fontAlgn="base" latinLnBrk="0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  <a:defRPr/>
            </a:pPr>
            <a:r>
              <a:rPr kumimoji="1" lang="ko-KR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전통</a:t>
            </a:r>
            <a:r>
              <a:rPr kumimoji="1" lang="en-US" altLang="ko-KR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(52.8%)</a:t>
            </a:r>
          </a:p>
          <a:p>
            <a:pPr lvl="1" indent="0" eaLnBrk="1" fontAlgn="base" latinLnBrk="0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  <a:defRPr/>
            </a:pPr>
            <a:r>
              <a:rPr kumimoji="1" lang="ko-KR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지명도</a:t>
            </a:r>
            <a:r>
              <a:rPr kumimoji="1" lang="en-US" altLang="ko-KR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(50.4%)</a:t>
            </a:r>
          </a:p>
          <a:p>
            <a:pPr lvl="1" indent="0" eaLnBrk="1" fontAlgn="base" latinLnBrk="0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  <a:defRPr/>
            </a:pPr>
            <a:r>
              <a:rPr kumimoji="1" lang="ko-KR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지역사회와 유대</a:t>
            </a:r>
            <a:r>
              <a:rPr kumimoji="1" lang="en-US" altLang="ko-KR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(43.1%)</a:t>
            </a:r>
          </a:p>
          <a:p>
            <a:pPr lvl="1" indent="0" eaLnBrk="1" fontAlgn="base" latinLnBrk="0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  <a:defRPr/>
            </a:pPr>
            <a:r>
              <a:rPr kumimoji="1" lang="ko-KR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두터운 신뢰</a:t>
            </a:r>
            <a:r>
              <a:rPr kumimoji="1" lang="en-US" altLang="ko-KR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(37.5%)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                                                                                 (</a:t>
            </a:r>
            <a:r>
              <a:rPr kumimoji="1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자료</a:t>
            </a:r>
            <a:r>
              <a:rPr kumimoji="1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: 100</a:t>
            </a:r>
            <a:r>
              <a:rPr kumimoji="1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년을 이어가는 기업의 조건</a:t>
            </a:r>
            <a:r>
              <a:rPr kumimoji="1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kumimoji="1" lang="ko-KR" altLang="en-US" sz="1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아사히신문출판</a:t>
            </a:r>
            <a:r>
              <a:rPr kumimoji="1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  <a:endParaRPr kumimoji="1" lang="ko-KR" altLang="en-US" sz="1000" b="0" i="0" u="none" strike="noStrike" kern="0" cap="none" spc="0" normalizeH="0" baseline="0" noProof="0" dirty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29596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err="1" smtClean="0"/>
              <a:t>장수기업의</a:t>
            </a:r>
            <a:r>
              <a:rPr lang="ko-KR" altLang="en-US" sz="3200" dirty="0" smtClean="0"/>
              <a:t> 비결 및 경영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51520" y="699979"/>
            <a:ext cx="42643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3.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우리나라 </a:t>
            </a:r>
            <a:r>
              <a:rPr kumimoji="0" lang="ko-KR" alt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장수기업의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비결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矩形 4"/>
          <p:cNvSpPr/>
          <p:nvPr/>
        </p:nvSpPr>
        <p:spPr>
          <a:xfrm>
            <a:off x="467544" y="2154183"/>
            <a:ext cx="7920037" cy="314007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None/>
              <a:tabLst/>
              <a:defRPr/>
            </a:pPr>
            <a:endParaRPr kumimoji="0" lang="ko-KR" altLang="en-US" sz="1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p"/>
              <a:tabLst/>
              <a:defRPr/>
            </a:pPr>
            <a:r>
              <a:rPr kumimoji="0" lang="ko-KR" altLang="en-US" sz="24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기업고유의 경영비법의 보유 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경영비법을 보유하고 있는 기업들(89개</a:t>
            </a:r>
            <a:r>
              <a:rPr kumimoji="0" lang="zh-CN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， </a:t>
            </a:r>
            <a:r>
              <a:rPr kumimoji="0" lang="en-US" altLang="zh-CN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65.0%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) 중 이를 체계적으로 기록, 문서화(매뉴얼화)하거나 전산화하여 경영 및 업무에 활용하는 경우는 41.6%(37개)에 불과</a:t>
            </a: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ko-KR" altLang="en-US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p"/>
              <a:tabLst/>
              <a:defRPr/>
            </a:pPr>
            <a:r>
              <a:rPr kumimoji="0" lang="ko-KR" altLang="en-US" sz="24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장수기업의 </a:t>
            </a:r>
            <a:r>
              <a:rPr kumimoji="0" lang="ko-KR" altLang="en-US" sz="2400" b="1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비결</a:t>
            </a:r>
            <a:r>
              <a:rPr kumimoji="0" lang="en-US" altLang="ko-KR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(</a:t>
            </a:r>
            <a:r>
              <a:rPr kumimoji="0" lang="en-US" altLang="ko-KR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P.421, </a:t>
            </a:r>
            <a:r>
              <a:rPr kumimoji="0" lang="ko-KR" altLang="en-US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그림 </a:t>
            </a:r>
            <a:r>
              <a:rPr kumimoji="0" lang="en-US" altLang="ko-KR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11-1)</a:t>
            </a:r>
            <a:endParaRPr kumimoji="0" lang="ko-KR" altLang="en-US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lang="ko-KR" altLang="en-US" sz="2000" b="0" i="0" u="none" strike="noStrike" kern="0" cap="none" spc="0" normalizeH="0" baseline="0" noProof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거래기업과의 신뢰구축</a:t>
            </a:r>
            <a:r>
              <a:rPr kumimoji="0" lang="en-US" altLang="ko-KR" sz="2000" b="0" i="0" u="none" strike="noStrike" kern="0" cap="none" spc="0" normalizeH="0" baseline="0" noProof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(36.7%)</a:t>
            </a:r>
            <a:r>
              <a:rPr kumimoji="0" lang="en-US" altLang="ko-KR" sz="2000" b="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, </a:t>
            </a:r>
            <a:r>
              <a:rPr kumimoji="0" lang="ko-KR" altLang="en-US" sz="2000" b="0" i="0" u="none" strike="noStrike" kern="0" cap="none" spc="0" normalizeH="0" baseline="0" noProof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한우물경영</a:t>
            </a:r>
            <a:r>
              <a:rPr kumimoji="0" lang="en-US" altLang="ko-KR" sz="2000" b="0" i="0" u="none" strike="noStrike" kern="0" cap="none" spc="0" normalizeH="0" baseline="0" noProof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(24.1%), </a:t>
            </a:r>
            <a:r>
              <a:rPr kumimoji="0" lang="ko-KR" altLang="en-US" sz="2000" b="0" i="0" u="none" strike="noStrike" kern="0" cap="none" spc="0" normalizeH="0" baseline="0" noProof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독보적인 기술유지</a:t>
            </a:r>
            <a:r>
              <a:rPr kumimoji="0" lang="en-US" altLang="ko-KR" sz="2000" b="0" i="0" u="none" strike="noStrike" kern="0" cap="none" spc="0" normalizeH="0" baseline="0" noProof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(17.5%),</a:t>
            </a:r>
            <a:r>
              <a:rPr kumimoji="0" lang="en-US" altLang="ko-KR" sz="2000" b="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ko-KR" altLang="en-US" sz="2000" b="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투명경영 및 윤리경영</a:t>
            </a:r>
            <a:r>
              <a:rPr kumimoji="0" lang="en-US" altLang="ko-KR" sz="2000" b="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(10.5%), </a:t>
            </a:r>
            <a:r>
              <a:rPr kumimoji="0" lang="ko-KR" altLang="en-US" sz="2000" b="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임직원의 강한 소속감</a:t>
            </a:r>
            <a:r>
              <a:rPr kumimoji="0" lang="en-US" altLang="ko-KR" sz="2000" b="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(8.5%)</a:t>
            </a:r>
            <a:r>
              <a:rPr kumimoji="0" lang="ko-KR" altLang="en-US" sz="2000" b="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endParaRPr kumimoji="0" lang="ko-KR" altLang="en-US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ko-KR" altLang="en-US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ko-KR" altLang="en-US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None/>
              <a:tabLst/>
              <a:defRPr/>
            </a:pPr>
            <a:endParaRPr kumimoji="0" lang="ko-KR" altLang="en-US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6414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err="1" smtClean="0"/>
              <a:t>장수기업의</a:t>
            </a:r>
            <a:r>
              <a:rPr lang="ko-KR" altLang="en-US" sz="3200" dirty="0" smtClean="0"/>
              <a:t> 비결 및 경영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51520" y="699979"/>
            <a:ext cx="28151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4. </a:t>
            </a:r>
            <a:r>
              <a:rPr kumimoji="0" lang="ko-KR" alt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장수기업의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경영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矩形 2"/>
          <p:cNvSpPr/>
          <p:nvPr/>
        </p:nvSpPr>
        <p:spPr>
          <a:xfrm>
            <a:off x="107950" y="1133475"/>
            <a:ext cx="8915400" cy="53133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None/>
              <a:tabLst/>
              <a:defRPr/>
            </a:pPr>
            <a:endParaRPr kumimoji="0" lang="ko-KR" altLang="en-US" sz="1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p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장수기업의 기능별 </a:t>
            </a:r>
            <a:r>
              <a:rPr kumimoji="0" lang="ko-KR" altLang="en-US" sz="2000" b="1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특성</a:t>
            </a:r>
            <a:r>
              <a:rPr kumimoji="0" lang="en-US" altLang="ko-KR" sz="2000" b="1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(D. Miller)</a:t>
            </a:r>
            <a:r>
              <a:rPr kumimoji="0" lang="ko-KR" altLang="en-US" sz="2000" b="1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endParaRPr kumimoji="0" lang="ko-KR" altLang="en-US" sz="20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인적자원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공유된 비전(shared future vision)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: 가족과 기업의 지속가능한 미래의 비전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가치관(values)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: 기업의 가치관, 철학, 문화, 비전 등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전략적 사고(strategic thinking): 기업과 가족은 성장을 위해 마음속에 위의 요소를 유지하면서 전략적으로 계획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계획(planning): 인지된 아이템의 실현이며 조작화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마케팅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독특한 소속감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으로, 구속력있는 커뮤니티 의식이 조성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목표의식이 있는 비전이 존재하여야 함 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리더나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숭배 대상이 존재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해야 </a:t>
            </a:r>
            <a:r>
              <a:rPr kumimoji="0" lang="ko-KR" altLang="en-US" sz="1800" b="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함</a:t>
            </a:r>
            <a:r>
              <a:rPr kumimoji="0" lang="en-US" altLang="ko-KR" sz="1800" b="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: </a:t>
            </a:r>
            <a:r>
              <a:rPr kumimoji="0" lang="ko-KR" altLang="en-US" sz="1800" b="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가족브랜드 </a:t>
            </a:r>
            <a:endParaRPr kumimoji="0" lang="ko-KR" altLang="en-US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생산·운영/연구개발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단기간에 성과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를 내는 사업과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장기간의 노력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이 필요한 사업을 동시 수행 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신제품 개발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,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 공정의 개선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,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 유통, 조직구조, 협력관계 등 다양한 분야에서 자유로운 연구를 보장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재무·정보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넓은 시야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정보 종합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, 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널리 공유 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ko-KR" altLang="en-US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831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err="1" smtClean="0"/>
              <a:t>장수기업의</a:t>
            </a:r>
            <a:r>
              <a:rPr lang="ko-KR" altLang="en-US" sz="3200" dirty="0" smtClean="0"/>
              <a:t> 비결 및 경영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51520" y="699979"/>
            <a:ext cx="28151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4. </a:t>
            </a:r>
            <a:r>
              <a:rPr kumimoji="0" lang="ko-KR" alt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장수기업의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경영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矩形 10"/>
          <p:cNvSpPr/>
          <p:nvPr/>
        </p:nvSpPr>
        <p:spPr>
          <a:xfrm>
            <a:off x="369888" y="1060450"/>
            <a:ext cx="8529637" cy="679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Clr>
                <a:srgbClr val="0000FF"/>
              </a:buClr>
              <a:buSzPct val="100000"/>
              <a:buFont typeface="Wingdings" panose="05000000000000000000" charset="0"/>
              <a:buNone/>
              <a:defRPr/>
            </a:pP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&lt;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그림</a:t>
            </a: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11-2&gt; </a:t>
            </a:r>
            <a:r>
              <a:rPr lang="ko-KR" altLang="en-US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가족과 기업의 병렬계획</a:t>
            </a:r>
            <a:r>
              <a:rPr lang="ko-KR" altLang="en-US" noProof="1">
                <a:solidFill>
                  <a:srgbClr val="000000"/>
                </a:solidFill>
              </a:rPr>
              <a:t> </a:t>
            </a:r>
          </a:p>
        </p:txBody>
      </p:sp>
      <p:grpSp>
        <p:nvGrpSpPr>
          <p:cNvPr id="32" name="组合 30"/>
          <p:cNvGrpSpPr>
            <a:grpSpLocks/>
          </p:cNvGrpSpPr>
          <p:nvPr/>
        </p:nvGrpSpPr>
        <p:grpSpPr bwMode="auto">
          <a:xfrm>
            <a:off x="2732087" y="1762251"/>
            <a:ext cx="3679825" cy="4059238"/>
            <a:chOff x="3971" y="2909"/>
            <a:chExt cx="5794" cy="6391"/>
          </a:xfrm>
        </p:grpSpPr>
        <p:grpSp>
          <p:nvGrpSpPr>
            <p:cNvPr id="33" name="组合 17"/>
            <p:cNvGrpSpPr>
              <a:grpSpLocks/>
            </p:cNvGrpSpPr>
            <p:nvPr/>
          </p:nvGrpSpPr>
          <p:grpSpPr bwMode="auto">
            <a:xfrm>
              <a:off x="3997" y="2909"/>
              <a:ext cx="5768" cy="3141"/>
              <a:chOff x="3997" y="2909"/>
              <a:chExt cx="5768" cy="3141"/>
            </a:xfrm>
          </p:grpSpPr>
          <p:grpSp>
            <p:nvGrpSpPr>
              <p:cNvPr id="45" name="组合 11"/>
              <p:cNvGrpSpPr>
                <a:grpSpLocks/>
              </p:cNvGrpSpPr>
              <p:nvPr/>
            </p:nvGrpSpPr>
            <p:grpSpPr bwMode="auto">
              <a:xfrm>
                <a:off x="4023" y="2909"/>
                <a:ext cx="5742" cy="1473"/>
                <a:chOff x="3345" y="3813"/>
                <a:chExt cx="5742" cy="1473"/>
              </a:xfrm>
            </p:grpSpPr>
            <p:sp>
              <p:nvSpPr>
                <p:cNvPr id="51" name="椭圆 2"/>
                <p:cNvSpPr/>
                <p:nvPr/>
              </p:nvSpPr>
              <p:spPr>
                <a:xfrm>
                  <a:off x="3345" y="3926"/>
                  <a:ext cx="1474" cy="1361"/>
                </a:xfrm>
                <a:prstGeom prst="ellipse">
                  <a:avLst/>
                </a:prstGeom>
                <a:solidFill>
                  <a:srgbClr val="D0DA71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glow rad="101600">
                    <a:srgbClr val="D0DA71">
                      <a:satMod val="175000"/>
                      <a:alpha val="4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softEdge rad="31750"/>
                </a:effectLst>
              </p:spPr>
              <p:txBody>
                <a:bodyPr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zh-CN" sz="12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HY울릉도M" panose="02030600000101010101" pitchFamily="18" charset="-127"/>
                      <a:ea typeface="HY울릉도M" panose="02030600000101010101" pitchFamily="18" charset="-127"/>
                      <a:cs typeface="+mn-cs"/>
                    </a:rPr>
                    <a:t>가족</a:t>
                  </a:r>
                </a:p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zh-CN" sz="12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HY울릉도M" panose="02030600000101010101" pitchFamily="18" charset="-127"/>
                      <a:ea typeface="HY울릉도M" panose="02030600000101010101" pitchFamily="18" charset="-127"/>
                      <a:cs typeface="+mn-cs"/>
                    </a:rPr>
                    <a:t>비전 </a:t>
                  </a:r>
                </a:p>
              </p:txBody>
            </p:sp>
            <p:sp>
              <p:nvSpPr>
                <p:cNvPr id="52" name="椭圆 4"/>
                <p:cNvSpPr/>
                <p:nvPr/>
              </p:nvSpPr>
              <p:spPr>
                <a:xfrm>
                  <a:off x="7613" y="3900"/>
                  <a:ext cx="1474" cy="1361"/>
                </a:xfrm>
                <a:prstGeom prst="ellipse">
                  <a:avLst/>
                </a:prstGeom>
                <a:solidFill>
                  <a:srgbClr val="D0DA71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glow rad="101600">
                    <a:srgbClr val="D0DA71">
                      <a:satMod val="175000"/>
                      <a:alpha val="4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softEdge rad="31750"/>
                </a:effectLst>
              </p:spPr>
              <p:txBody>
                <a:bodyPr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zh-CN" sz="12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HY울릉도M" panose="02030600000101010101" pitchFamily="18" charset="-127"/>
                      <a:ea typeface="HY울릉도M" panose="02030600000101010101" pitchFamily="18" charset="-127"/>
                      <a:cs typeface="+mn-cs"/>
                    </a:rPr>
                    <a:t>기업</a:t>
                  </a:r>
                </a:p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zh-CN" sz="12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HY울릉도M" panose="02030600000101010101" pitchFamily="18" charset="-127"/>
                      <a:ea typeface="HY울릉도M" panose="02030600000101010101" pitchFamily="18" charset="-127"/>
                      <a:cs typeface="+mn-cs"/>
                    </a:rPr>
                    <a:t>비전  </a:t>
                  </a:r>
                </a:p>
              </p:txBody>
            </p:sp>
            <p:sp>
              <p:nvSpPr>
                <p:cNvPr id="53" name="左右箭头 7"/>
                <p:cNvSpPr/>
                <p:nvPr/>
              </p:nvSpPr>
              <p:spPr>
                <a:xfrm>
                  <a:off x="5003" y="4490"/>
                  <a:ext cx="2425" cy="245"/>
                </a:xfrm>
                <a:prstGeom prst="leftRightArrow">
                  <a:avLst/>
                </a:prstGeom>
                <a:solidFill>
                  <a:srgbClr val="34C5D4">
                    <a:lumMod val="75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黑体"/>
                    <a:cs typeface="+mn-cs"/>
                  </a:endParaRPr>
                </a:p>
              </p:txBody>
            </p:sp>
            <p:sp>
              <p:nvSpPr>
                <p:cNvPr id="54" name="矩形 9"/>
                <p:cNvSpPr/>
                <p:nvPr/>
              </p:nvSpPr>
              <p:spPr>
                <a:xfrm>
                  <a:off x="5383" y="3813"/>
                  <a:ext cx="1590" cy="567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zh-CN" sz="12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HY울릉도M" panose="02030600000101010101" pitchFamily="18" charset="-127"/>
                      <a:ea typeface="HY울릉도M" panose="02030600000101010101" pitchFamily="18" charset="-127"/>
                      <a:cs typeface="+mn-cs"/>
                    </a:rPr>
                    <a:t>공유된 비전 </a:t>
                  </a:r>
                </a:p>
              </p:txBody>
            </p:sp>
          </p:grpSp>
          <p:grpSp>
            <p:nvGrpSpPr>
              <p:cNvPr id="46" name="组合 12"/>
              <p:cNvGrpSpPr>
                <a:grpSpLocks/>
              </p:cNvGrpSpPr>
              <p:nvPr/>
            </p:nvGrpSpPr>
            <p:grpSpPr bwMode="auto">
              <a:xfrm>
                <a:off x="3997" y="4578"/>
                <a:ext cx="5742" cy="1473"/>
                <a:chOff x="3345" y="3813"/>
                <a:chExt cx="5742" cy="1473"/>
              </a:xfrm>
            </p:grpSpPr>
            <p:sp>
              <p:nvSpPr>
                <p:cNvPr id="47" name="椭圆 13"/>
                <p:cNvSpPr/>
                <p:nvPr/>
              </p:nvSpPr>
              <p:spPr>
                <a:xfrm>
                  <a:off x="3345" y="3926"/>
                  <a:ext cx="1474" cy="1361"/>
                </a:xfrm>
                <a:prstGeom prst="ellipse">
                  <a:avLst/>
                </a:prstGeom>
                <a:solidFill>
                  <a:srgbClr val="D0DA71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glow rad="101600">
                    <a:srgbClr val="D0DA71">
                      <a:satMod val="175000"/>
                      <a:alpha val="4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softEdge rad="31750"/>
                </a:effectLst>
              </p:spPr>
              <p:txBody>
                <a:bodyPr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zh-CN" sz="12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HY울릉도M" panose="02030600000101010101" pitchFamily="18" charset="-127"/>
                      <a:ea typeface="HY울릉도M" panose="02030600000101010101" pitchFamily="18" charset="-127"/>
                      <a:cs typeface="+mn-cs"/>
                    </a:rPr>
                    <a:t>핵심 </a:t>
                  </a:r>
                </a:p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zh-CN" sz="12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HY울릉도M" panose="02030600000101010101" pitchFamily="18" charset="-127"/>
                      <a:ea typeface="HY울릉도M" panose="02030600000101010101" pitchFamily="18" charset="-127"/>
                      <a:cs typeface="+mn-cs"/>
                    </a:rPr>
                    <a:t>가치관  </a:t>
                  </a:r>
                </a:p>
              </p:txBody>
            </p:sp>
            <p:sp>
              <p:nvSpPr>
                <p:cNvPr id="48" name="椭圆 14"/>
                <p:cNvSpPr/>
                <p:nvPr/>
              </p:nvSpPr>
              <p:spPr>
                <a:xfrm>
                  <a:off x="7613" y="3900"/>
                  <a:ext cx="1474" cy="1361"/>
                </a:xfrm>
                <a:prstGeom prst="ellipse">
                  <a:avLst/>
                </a:prstGeom>
                <a:solidFill>
                  <a:srgbClr val="D0DA71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glow rad="101600">
                    <a:srgbClr val="D0DA71">
                      <a:satMod val="175000"/>
                      <a:alpha val="4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softEdge rad="31750"/>
                </a:effectLst>
              </p:spPr>
              <p:txBody>
                <a:bodyPr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zh-CN" sz="12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HY울릉도M" panose="02030600000101010101" pitchFamily="18" charset="-127"/>
                      <a:ea typeface="HY울릉도M" panose="02030600000101010101" pitchFamily="18" charset="-127"/>
                      <a:cs typeface="+mn-cs"/>
                    </a:rPr>
                    <a:t>경영 </a:t>
                  </a:r>
                </a:p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zh-CN" sz="12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HY울릉도M" panose="02030600000101010101" pitchFamily="18" charset="-127"/>
                      <a:ea typeface="HY울릉도M" panose="02030600000101010101" pitchFamily="18" charset="-127"/>
                      <a:cs typeface="+mn-cs"/>
                    </a:rPr>
                    <a:t>철학  </a:t>
                  </a:r>
                </a:p>
              </p:txBody>
            </p:sp>
            <p:sp>
              <p:nvSpPr>
                <p:cNvPr id="49" name="左右箭头 15"/>
                <p:cNvSpPr/>
                <p:nvPr/>
              </p:nvSpPr>
              <p:spPr>
                <a:xfrm>
                  <a:off x="5004" y="4491"/>
                  <a:ext cx="2425" cy="247"/>
                </a:xfrm>
                <a:prstGeom prst="leftRightArrow">
                  <a:avLst/>
                </a:prstGeom>
                <a:solidFill>
                  <a:srgbClr val="34C5D4">
                    <a:lumMod val="75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黑体"/>
                    <a:cs typeface="+mn-cs"/>
                  </a:endParaRPr>
                </a:p>
              </p:txBody>
            </p:sp>
            <p:sp>
              <p:nvSpPr>
                <p:cNvPr id="50" name="矩形 16"/>
                <p:cNvSpPr/>
                <p:nvPr/>
              </p:nvSpPr>
              <p:spPr>
                <a:xfrm>
                  <a:off x="5386" y="3814"/>
                  <a:ext cx="1587" cy="567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zh-CN" sz="12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HY울릉도M" panose="02030600000101010101" pitchFamily="18" charset="-127"/>
                      <a:ea typeface="HY울릉도M" panose="02030600000101010101" pitchFamily="18" charset="-127"/>
                      <a:cs typeface="+mn-cs"/>
                    </a:rPr>
                    <a:t>가치관  </a:t>
                  </a:r>
                </a:p>
              </p:txBody>
            </p:sp>
          </p:grpSp>
        </p:grpSp>
        <p:grpSp>
          <p:nvGrpSpPr>
            <p:cNvPr id="34" name="组合 18"/>
            <p:cNvGrpSpPr>
              <a:grpSpLocks/>
            </p:cNvGrpSpPr>
            <p:nvPr/>
          </p:nvGrpSpPr>
          <p:grpSpPr bwMode="auto">
            <a:xfrm>
              <a:off x="3971" y="6160"/>
              <a:ext cx="5768" cy="3141"/>
              <a:chOff x="3997" y="2909"/>
              <a:chExt cx="5768" cy="3141"/>
            </a:xfrm>
          </p:grpSpPr>
          <p:grpSp>
            <p:nvGrpSpPr>
              <p:cNvPr id="35" name="组合 19"/>
              <p:cNvGrpSpPr>
                <a:grpSpLocks/>
              </p:cNvGrpSpPr>
              <p:nvPr/>
            </p:nvGrpSpPr>
            <p:grpSpPr bwMode="auto">
              <a:xfrm>
                <a:off x="4023" y="2909"/>
                <a:ext cx="5742" cy="1473"/>
                <a:chOff x="3345" y="3813"/>
                <a:chExt cx="5742" cy="1473"/>
              </a:xfrm>
            </p:grpSpPr>
            <p:sp>
              <p:nvSpPr>
                <p:cNvPr id="41" name="椭圆 20"/>
                <p:cNvSpPr/>
                <p:nvPr/>
              </p:nvSpPr>
              <p:spPr>
                <a:xfrm>
                  <a:off x="3345" y="3926"/>
                  <a:ext cx="1474" cy="1361"/>
                </a:xfrm>
                <a:prstGeom prst="ellipse">
                  <a:avLst/>
                </a:prstGeom>
                <a:solidFill>
                  <a:srgbClr val="D0DA71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glow rad="101600">
                    <a:srgbClr val="D0DA71">
                      <a:satMod val="175000"/>
                      <a:alpha val="4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softEdge rad="31750"/>
                </a:effectLst>
              </p:spPr>
              <p:txBody>
                <a:bodyPr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zh-CN" sz="12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HY울릉도M" panose="02030600000101010101" pitchFamily="18" charset="-127"/>
                      <a:ea typeface="HY울릉도M" panose="02030600000101010101" pitchFamily="18" charset="-127"/>
                      <a:cs typeface="+mn-cs"/>
                    </a:rPr>
                    <a:t>가족</a:t>
                  </a:r>
                </a:p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zh-CN" sz="12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HY울릉도M" panose="02030600000101010101" pitchFamily="18" charset="-127"/>
                      <a:ea typeface="HY울릉도M" panose="02030600000101010101" pitchFamily="18" charset="-127"/>
                      <a:cs typeface="+mn-cs"/>
                    </a:rPr>
                    <a:t>관여  </a:t>
                  </a:r>
                </a:p>
              </p:txBody>
            </p:sp>
            <p:sp>
              <p:nvSpPr>
                <p:cNvPr id="42" name="椭圆 21"/>
                <p:cNvSpPr/>
                <p:nvPr/>
              </p:nvSpPr>
              <p:spPr>
                <a:xfrm>
                  <a:off x="7613" y="3900"/>
                  <a:ext cx="1474" cy="1361"/>
                </a:xfrm>
                <a:prstGeom prst="ellipse">
                  <a:avLst/>
                </a:prstGeom>
                <a:solidFill>
                  <a:srgbClr val="D0DA71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glow rad="101600">
                    <a:srgbClr val="D0DA71">
                      <a:satMod val="175000"/>
                      <a:alpha val="4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softEdge rad="31750"/>
                </a:effectLst>
              </p:spPr>
              <p:txBody>
                <a:bodyPr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zh-CN" sz="12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HY울릉도M" panose="02030600000101010101" pitchFamily="18" charset="-127"/>
                      <a:ea typeface="HY울릉도M" panose="02030600000101010101" pitchFamily="18" charset="-127"/>
                      <a:cs typeface="+mn-cs"/>
                    </a:rPr>
                    <a:t>기업</a:t>
                  </a:r>
                </a:p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zh-CN" sz="12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HY울릉도M" panose="02030600000101010101" pitchFamily="18" charset="-127"/>
                      <a:ea typeface="HY울릉도M" panose="02030600000101010101" pitchFamily="18" charset="-127"/>
                      <a:cs typeface="+mn-cs"/>
                    </a:rPr>
                    <a:t>관여  </a:t>
                  </a:r>
                </a:p>
              </p:txBody>
            </p:sp>
            <p:sp>
              <p:nvSpPr>
                <p:cNvPr id="43" name="左右箭头 22"/>
                <p:cNvSpPr/>
                <p:nvPr/>
              </p:nvSpPr>
              <p:spPr>
                <a:xfrm>
                  <a:off x="5004" y="4491"/>
                  <a:ext cx="2425" cy="247"/>
                </a:xfrm>
                <a:prstGeom prst="leftRightArrow">
                  <a:avLst/>
                </a:prstGeom>
                <a:solidFill>
                  <a:srgbClr val="34C5D4">
                    <a:lumMod val="75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黑体"/>
                    <a:cs typeface="+mn-cs"/>
                  </a:endParaRPr>
                </a:p>
              </p:txBody>
            </p:sp>
            <p:sp>
              <p:nvSpPr>
                <p:cNvPr id="44" name="矩形 23"/>
                <p:cNvSpPr/>
                <p:nvPr/>
              </p:nvSpPr>
              <p:spPr>
                <a:xfrm>
                  <a:off x="5386" y="3814"/>
                  <a:ext cx="1587" cy="567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zh-CN" sz="12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HY울릉도M" panose="02030600000101010101" pitchFamily="18" charset="-127"/>
                      <a:ea typeface="HY울릉도M" panose="02030600000101010101" pitchFamily="18" charset="-127"/>
                      <a:cs typeface="+mn-cs"/>
                    </a:rPr>
                    <a:t>전략적 사고  </a:t>
                  </a:r>
                </a:p>
              </p:txBody>
            </p:sp>
          </p:grpSp>
          <p:grpSp>
            <p:nvGrpSpPr>
              <p:cNvPr id="36" name="组合 25"/>
              <p:cNvGrpSpPr>
                <a:grpSpLocks/>
              </p:cNvGrpSpPr>
              <p:nvPr/>
            </p:nvGrpSpPr>
            <p:grpSpPr bwMode="auto">
              <a:xfrm>
                <a:off x="3997" y="4578"/>
                <a:ext cx="5742" cy="1473"/>
                <a:chOff x="3345" y="3813"/>
                <a:chExt cx="5742" cy="1473"/>
              </a:xfrm>
            </p:grpSpPr>
            <p:sp>
              <p:nvSpPr>
                <p:cNvPr id="37" name="椭圆 26"/>
                <p:cNvSpPr/>
                <p:nvPr/>
              </p:nvSpPr>
              <p:spPr>
                <a:xfrm>
                  <a:off x="3345" y="3926"/>
                  <a:ext cx="1474" cy="1361"/>
                </a:xfrm>
                <a:prstGeom prst="ellipse">
                  <a:avLst/>
                </a:prstGeom>
                <a:solidFill>
                  <a:srgbClr val="D0DA71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glow rad="101600">
                    <a:srgbClr val="D0DA71">
                      <a:satMod val="175000"/>
                      <a:alpha val="4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softEdge rad="31750"/>
                </a:effectLst>
              </p:spPr>
              <p:txBody>
                <a:bodyPr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zh-CN" sz="12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HY울릉도M" panose="02030600000101010101" pitchFamily="18" charset="-127"/>
                      <a:ea typeface="HY울릉도M" panose="02030600000101010101" pitchFamily="18" charset="-127"/>
                      <a:cs typeface="+mn-cs"/>
                    </a:rPr>
                    <a:t>가족 승계</a:t>
                  </a:r>
                </a:p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zh-CN" sz="12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HY울릉도M" panose="02030600000101010101" pitchFamily="18" charset="-127"/>
                      <a:ea typeface="HY울릉도M" panose="02030600000101010101" pitchFamily="18" charset="-127"/>
                      <a:cs typeface="+mn-cs"/>
                    </a:rPr>
                    <a:t>계획  </a:t>
                  </a:r>
                </a:p>
              </p:txBody>
            </p:sp>
            <p:sp>
              <p:nvSpPr>
                <p:cNvPr id="38" name="椭圆 27"/>
                <p:cNvSpPr/>
                <p:nvPr/>
              </p:nvSpPr>
              <p:spPr>
                <a:xfrm>
                  <a:off x="7613" y="3900"/>
                  <a:ext cx="1474" cy="1361"/>
                </a:xfrm>
                <a:prstGeom prst="ellipse">
                  <a:avLst/>
                </a:prstGeom>
                <a:solidFill>
                  <a:srgbClr val="D0DA71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glow rad="101600">
                    <a:srgbClr val="D0DA71">
                      <a:satMod val="175000"/>
                      <a:alpha val="4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softEdge rad="31750"/>
                </a:effectLst>
              </p:spPr>
              <p:txBody>
                <a:bodyPr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zh-CN" sz="12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HY울릉도M" panose="02030600000101010101" pitchFamily="18" charset="-127"/>
                      <a:ea typeface="HY울릉도M" panose="02030600000101010101" pitchFamily="18" charset="-127"/>
                      <a:cs typeface="+mn-cs"/>
                    </a:rPr>
                    <a:t>기업</a:t>
                  </a:r>
                </a:p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zh-CN" sz="12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HY울릉도M" panose="02030600000101010101" pitchFamily="18" charset="-127"/>
                      <a:ea typeface="HY울릉도M" panose="02030600000101010101" pitchFamily="18" charset="-127"/>
                      <a:cs typeface="+mn-cs"/>
                    </a:rPr>
                    <a:t>계획   </a:t>
                  </a:r>
                </a:p>
              </p:txBody>
            </p:sp>
            <p:sp>
              <p:nvSpPr>
                <p:cNvPr id="39" name="左右箭头 28"/>
                <p:cNvSpPr/>
                <p:nvPr/>
              </p:nvSpPr>
              <p:spPr>
                <a:xfrm>
                  <a:off x="5005" y="4487"/>
                  <a:ext cx="2457" cy="217"/>
                </a:xfrm>
                <a:prstGeom prst="leftRightArrow">
                  <a:avLst/>
                </a:prstGeom>
                <a:solidFill>
                  <a:srgbClr val="34C5D4">
                    <a:lumMod val="75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黑体"/>
                    <a:cs typeface="+mn-cs"/>
                  </a:endParaRPr>
                </a:p>
              </p:txBody>
            </p:sp>
            <p:sp>
              <p:nvSpPr>
                <p:cNvPr id="40" name="矩形 29"/>
                <p:cNvSpPr/>
                <p:nvPr/>
              </p:nvSpPr>
              <p:spPr>
                <a:xfrm>
                  <a:off x="5387" y="3812"/>
                  <a:ext cx="1587" cy="565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zh-CN" sz="12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HY울릉도M" panose="02030600000101010101" pitchFamily="18" charset="-127"/>
                      <a:ea typeface="HY울릉도M" panose="02030600000101010101" pitchFamily="18" charset="-127"/>
                      <a:cs typeface="+mn-cs"/>
                    </a:rPr>
                    <a:t>계획   </a:t>
                  </a:r>
                </a:p>
              </p:txBody>
            </p:sp>
          </p:grpSp>
        </p:grpSp>
      </p:grpSp>
      <p:sp>
        <p:nvSpPr>
          <p:cNvPr id="55" name="矩形 24"/>
          <p:cNvSpPr/>
          <p:nvPr/>
        </p:nvSpPr>
        <p:spPr>
          <a:xfrm>
            <a:off x="1907704" y="5997575"/>
            <a:ext cx="5686896" cy="47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sz="1200" noProof="1">
                <a:solidFill>
                  <a:schemeClr val="tx1"/>
                </a:solidFill>
              </a:rPr>
              <a:t>자료: Ransburg, D., Sage-Hayward, W., Schuman, A.M.(2016), Human Resources in the Family Business,  Palgrave macmillan, P.16</a:t>
            </a:r>
          </a:p>
        </p:txBody>
      </p:sp>
    </p:spTree>
    <p:extLst>
      <p:ext uri="{BB962C8B-B14F-4D97-AF65-F5344CB8AC3E}">
        <p14:creationId xmlns:p14="http://schemas.microsoft.com/office/powerpoint/2010/main" val="1086796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4. </a:t>
            </a:r>
            <a:r>
              <a:rPr lang="ko-KR" altLang="en-US" sz="3200" dirty="0" smtClean="0"/>
              <a:t>가족기업의 컨설팅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51520" y="699979"/>
            <a:ext cx="31229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1.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가족기업의 컨설팅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0" name="矩形 2"/>
          <p:cNvSpPr/>
          <p:nvPr/>
        </p:nvSpPr>
        <p:spPr>
          <a:xfrm>
            <a:off x="179388" y="1062038"/>
            <a:ext cx="8843962" cy="531336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ko-KR" altLang="en-US" sz="1800" b="1" i="0" u="none" strike="noStrike" kern="0" cap="none" spc="0" normalizeH="0" baseline="0" noProof="0" dirty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가족구성원들이 가족과 기업의 내막에 대해 좀 더 솔직하지 못하므로 다른 조직체의 컨설팅보다는 복잡함 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Hilburt-Davis &amp; Dyer(2003) 등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: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과정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(process)과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내용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(content)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사이의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연속선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상의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스타일로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 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표현</a:t>
            </a:r>
            <a:endParaRPr kumimoji="0" lang="en-US" altLang="ko-KR" sz="1800" b="0" i="0" u="none" strike="noStrike" kern="0" cap="none" spc="0" normalizeH="0" baseline="0" noProof="0" dirty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 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ko-KR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누구와 어떻게 접촉하는가?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가족기업 내외의 핵심 경영자와 1 대 1로 인터뷰→필요한 정보수집→해결책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접촉방법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: 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 관계되는 가족 구성원 모두가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  <a:sym typeface="SimHei" panose="02010609060101010101" pitchFamily="49" charset="-122"/>
              </a:rPr>
              <a:t>가족회의나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  <a:sym typeface="SimHei" panose="02010609060101010101" pitchFamily="49" charset="-122"/>
              </a:rPr>
              <a:t>교육훈련장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  <a:sym typeface="SimHei" panose="02010609060101010101" pitchFamily="49" charset="-122"/>
              </a:rPr>
              <a:t>등을 통하여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 일정한 시간과 장소에 한꺼번에 모이도록 권장</a:t>
            </a:r>
            <a:endParaRPr kumimoji="0" lang="en-US" altLang="ko-KR" sz="1800" b="0" i="0" u="none" strike="noStrike" kern="0" cap="none" spc="0" normalizeH="0" baseline="0" noProof="0" dirty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ko-KR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중재(intervention)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초점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: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필요한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정보를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모으고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널리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퍼뜨리는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방법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,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변화과정을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촉진시키는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방법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,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커뮤니케이션과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가족구조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 및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조직구조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,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가족과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기업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간의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의사소통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,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소유권과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경영권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,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손실과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슬픔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 등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ko-KR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가족기업 컨설턴트의 유형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특정분야의 전문가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,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다방면에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많은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지식을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가진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가족기업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상담가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,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상담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 팀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altLang="ko-KR" sz="1800" b="0" i="0" u="none" strike="noStrike" kern="0" cap="none" spc="0" normalizeH="0" baseline="0" noProof="0" dirty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altLang="ko-KR" sz="1800" b="0" i="0" u="none" strike="noStrike" kern="0" cap="none" spc="0" normalizeH="0" baseline="0" noProof="0" dirty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4813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4. </a:t>
            </a:r>
            <a:r>
              <a:rPr lang="ko-KR" altLang="en-US" sz="3200" dirty="0" smtClean="0"/>
              <a:t>가족기업의 컨설팅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51520" y="699979"/>
            <a:ext cx="31229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1.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가족기업의 컨설팅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矩形 30"/>
          <p:cNvSpPr/>
          <p:nvPr/>
        </p:nvSpPr>
        <p:spPr>
          <a:xfrm>
            <a:off x="211137" y="1268760"/>
            <a:ext cx="8721725" cy="115093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None/>
              <a:tabLst/>
              <a:defRPr/>
            </a:pPr>
            <a:endParaRPr kumimoji="0" lang="ko-KR" altLang="en-US" sz="1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p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Hilburt-Davis &amp; Dyer(2003)는 중재의 기본적인 프레임워크를 제시 </a:t>
            </a:r>
          </a:p>
          <a:p>
            <a:pPr marL="39370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과정(process)과 내용(content), 기술(technical)과 감성(emotional)이라는 중재 그리드를 제시</a:t>
            </a:r>
          </a:p>
          <a:p>
            <a:pPr marL="39370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세로 축은 </a:t>
            </a:r>
            <a:r>
              <a:rPr kumimoji="0" sz="18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중재의 깊이</a:t>
            </a:r>
            <a:r>
              <a:rPr kumimoji="0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로 중재를 조직화하는데 적용되는 기술과 감성이 이에 해당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. 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가로 축은 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중재의 넓이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로 과정과 내용이 이에 해당.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</p:txBody>
      </p:sp>
      <p:grpSp>
        <p:nvGrpSpPr>
          <p:cNvPr id="8" name="组合 29"/>
          <p:cNvGrpSpPr>
            <a:grpSpLocks/>
          </p:cNvGrpSpPr>
          <p:nvPr/>
        </p:nvGrpSpPr>
        <p:grpSpPr bwMode="auto">
          <a:xfrm>
            <a:off x="399255" y="2416001"/>
            <a:ext cx="8345487" cy="4584700"/>
            <a:chOff x="357" y="2009"/>
            <a:chExt cx="13432" cy="7500"/>
          </a:xfrm>
        </p:grpSpPr>
        <p:grpSp>
          <p:nvGrpSpPr>
            <p:cNvPr id="9" name="组合 27"/>
            <p:cNvGrpSpPr>
              <a:grpSpLocks/>
            </p:cNvGrpSpPr>
            <p:nvPr/>
          </p:nvGrpSpPr>
          <p:grpSpPr bwMode="auto">
            <a:xfrm>
              <a:off x="357" y="2009"/>
              <a:ext cx="13432" cy="6885"/>
              <a:chOff x="357" y="2009"/>
              <a:chExt cx="13432" cy="6885"/>
            </a:xfrm>
          </p:grpSpPr>
          <p:grpSp>
            <p:nvGrpSpPr>
              <p:cNvPr id="11" name="组合 25"/>
              <p:cNvGrpSpPr>
                <a:grpSpLocks/>
              </p:cNvGrpSpPr>
              <p:nvPr/>
            </p:nvGrpSpPr>
            <p:grpSpPr bwMode="auto">
              <a:xfrm>
                <a:off x="2503" y="2974"/>
                <a:ext cx="8365" cy="5921"/>
                <a:chOff x="2503" y="2974"/>
                <a:chExt cx="8365" cy="5921"/>
              </a:xfrm>
            </p:grpSpPr>
            <p:grpSp>
              <p:nvGrpSpPr>
                <p:cNvPr id="13" name="组合 18"/>
                <p:cNvGrpSpPr>
                  <a:grpSpLocks/>
                </p:cNvGrpSpPr>
                <p:nvPr/>
              </p:nvGrpSpPr>
              <p:grpSpPr bwMode="auto">
                <a:xfrm>
                  <a:off x="3502" y="2974"/>
                  <a:ext cx="7364" cy="5152"/>
                  <a:chOff x="2259" y="2974"/>
                  <a:chExt cx="7364" cy="5152"/>
                </a:xfrm>
              </p:grpSpPr>
              <p:sp>
                <p:nvSpPr>
                  <p:cNvPr id="20" name="矩形 15"/>
                  <p:cNvSpPr/>
                  <p:nvPr/>
                </p:nvSpPr>
                <p:spPr>
                  <a:xfrm>
                    <a:off x="2259" y="5550"/>
                    <a:ext cx="3683" cy="2576"/>
                  </a:xfrm>
                  <a:prstGeom prst="rect">
                    <a:avLst/>
                  </a:prstGeom>
                  <a:solidFill>
                    <a:srgbClr val="D0DA71">
                      <a:lumMod val="60000"/>
                      <a:lumOff val="40000"/>
                    </a:srgbClr>
                  </a:solidFill>
                  <a:ln w="28575" cap="flat" cmpd="sng" algn="ctr">
                    <a:solidFill>
                      <a:srgbClr val="34C5D4">
                        <a:shade val="50000"/>
                      </a:srgbClr>
                    </a:solidFill>
                    <a:prstDash val="solid"/>
                    <a:miter lim="800000"/>
                  </a:ln>
                  <a:effectLst>
                    <a:glow rad="63500">
                      <a:srgbClr val="D0DA71">
                        <a:satMod val="175000"/>
                        <a:alpha val="40000"/>
                      </a:srgbClr>
                    </a:glow>
                    <a:reflection blurRad="6350" stA="52000" endA="300" endPos="35000" dir="5400000" sy="-100000" algn="bl" rotWithShape="0"/>
                  </a:effectLst>
                </p:spPr>
                <p:txBody>
                  <a:bodyPr anchor="ctr"/>
                  <a:lstStyle/>
                  <a:p>
                    <a:pPr marL="0" marR="0" lvl="0" indent="0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tabLst/>
                      <a:defRPr/>
                    </a:pPr>
                    <a:r>
                      <a:rPr kumimoji="0" lang="ko-KR" altLang="en-US" sz="1400" b="1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cs typeface="+mn-cs"/>
                      </a:rPr>
                      <a:t>치료</a:t>
                    </a:r>
                  </a:p>
                  <a:p>
                    <a:pPr marL="0" marR="0" lvl="0" indent="0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tabLst/>
                      <a:defRPr/>
                    </a:pPr>
                    <a:r>
                      <a:rPr kumimoji="0" lang="ko-KR" altLang="en-US" sz="1400" b="1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cs typeface="+mn-cs"/>
                      </a:rPr>
                      <a:t>부부 카운슬링</a:t>
                    </a:r>
                  </a:p>
                  <a:p>
                    <a:pPr marL="0" marR="0" lvl="0" indent="0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tabLst/>
                      <a:defRPr/>
                    </a:pPr>
                    <a:r>
                      <a:rPr kumimoji="0" lang="ko-KR" altLang="en-US" sz="1400" b="1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cs typeface="+mn-cs"/>
                      </a:rPr>
                      <a:t>가족치료</a:t>
                    </a:r>
                  </a:p>
                </p:txBody>
              </p:sp>
              <p:grpSp>
                <p:nvGrpSpPr>
                  <p:cNvPr id="21" name="组合 17"/>
                  <p:cNvGrpSpPr>
                    <a:grpSpLocks/>
                  </p:cNvGrpSpPr>
                  <p:nvPr/>
                </p:nvGrpSpPr>
                <p:grpSpPr bwMode="auto">
                  <a:xfrm>
                    <a:off x="2259" y="2974"/>
                    <a:ext cx="7365" cy="5152"/>
                    <a:chOff x="2259" y="2974"/>
                    <a:chExt cx="7365" cy="5152"/>
                  </a:xfrm>
                </p:grpSpPr>
                <p:grpSp>
                  <p:nvGrpSpPr>
                    <p:cNvPr id="22" name="组合 1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259" y="2974"/>
                      <a:ext cx="7365" cy="2576"/>
                      <a:chOff x="2259" y="2974"/>
                      <a:chExt cx="7365" cy="2576"/>
                    </a:xfrm>
                  </p:grpSpPr>
                  <p:sp>
                    <p:nvSpPr>
                      <p:cNvPr id="24" name="矩形 7"/>
                      <p:cNvSpPr/>
                      <p:nvPr/>
                    </p:nvSpPr>
                    <p:spPr>
                      <a:xfrm>
                        <a:off x="2259" y="2974"/>
                        <a:ext cx="3683" cy="2576"/>
                      </a:xfrm>
                      <a:prstGeom prst="rect">
                        <a:avLst/>
                      </a:prstGeom>
                      <a:solidFill>
                        <a:srgbClr val="D0DA71">
                          <a:lumMod val="60000"/>
                          <a:lumOff val="40000"/>
                        </a:srgbClr>
                      </a:solidFill>
                      <a:ln w="28575" cap="flat" cmpd="sng" algn="ctr">
                        <a:solidFill>
                          <a:srgbClr val="34C5D4">
                            <a:shade val="50000"/>
                          </a:srgbClr>
                        </a:solidFill>
                        <a:prstDash val="solid"/>
                        <a:miter lim="800000"/>
                      </a:ln>
                      <a:effectLst>
                        <a:glow rad="63500">
                          <a:srgbClr val="D0DA71">
                            <a:satMod val="175000"/>
                            <a:alpha val="40000"/>
                          </a:srgbClr>
                        </a:glow>
                        <a:reflection blurRad="6350" stA="52000" endA="300" endPos="35000" dir="5400000" sy="-100000" algn="bl" rotWithShape="0"/>
                      </a:effectLst>
                    </p:spPr>
                    <p:txBody>
                      <a:bodyPr anchor="ctr"/>
                      <a:lstStyle/>
                      <a:p>
                        <a:pPr marL="0" marR="0" lvl="0" indent="0" defTabSz="91440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panose="020B0604020202020204" pitchFamily="34" charset="0"/>
                          <a:buNone/>
                          <a:tabLst/>
                          <a:defRPr/>
                        </a:pPr>
                        <a:r>
                          <a:rPr kumimoji="0" lang="ko-KR" altLang="en-US" sz="1400" b="1" i="0" u="none" strike="noStrike" kern="0" cap="none" spc="0" normalizeH="0" baseline="0" noProof="1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Arial"/>
                            <a:cs typeface="+mn-cs"/>
                          </a:rPr>
                          <a:t>가족위원회</a:t>
                        </a:r>
                        <a:r>
                          <a:rPr kumimoji="0" lang="en-US" altLang="ko-KR" sz="1400" b="1" i="0" u="none" strike="noStrike" kern="0" cap="none" spc="0" normalizeH="0" baseline="0" noProof="1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Arial"/>
                            <a:ea typeface="黑体"/>
                            <a:cs typeface="+mn-cs"/>
                          </a:rPr>
                          <a:t>(</a:t>
                        </a:r>
                        <a:r>
                          <a:rPr kumimoji="0" lang="ko-KR" altLang="en-US" sz="1400" b="1" i="0" u="none" strike="noStrike" kern="0" cap="none" spc="0" normalizeH="0" baseline="0" noProof="1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Arial"/>
                            <a:cs typeface="+mn-cs"/>
                          </a:rPr>
                          <a:t>가족회의</a:t>
                        </a:r>
                        <a:r>
                          <a:rPr kumimoji="0" lang="en-US" altLang="ko-KR" sz="1400" b="1" i="0" u="none" strike="noStrike" kern="0" cap="none" spc="0" normalizeH="0" baseline="0" noProof="1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Arial"/>
                            <a:ea typeface="黑体"/>
                            <a:cs typeface="+mn-cs"/>
                          </a:rPr>
                          <a:t>)</a:t>
                        </a:r>
                      </a:p>
                      <a:p>
                        <a:pPr marL="0" marR="0" lvl="0" indent="0" defTabSz="91440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panose="020B0604020202020204" pitchFamily="34" charset="0"/>
                          <a:buNone/>
                          <a:tabLst/>
                          <a:defRPr/>
                        </a:pPr>
                        <a:r>
                          <a:rPr kumimoji="0" lang="ko-KR" altLang="en-US" sz="1400" b="1" i="0" u="none" strike="noStrike" kern="0" cap="none" spc="0" normalizeH="0" baseline="0" noProof="1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Arial"/>
                            <a:cs typeface="+mn-cs"/>
                          </a:rPr>
                          <a:t>가족 리트리트</a:t>
                        </a:r>
                      </a:p>
                      <a:p>
                        <a:pPr marL="0" marR="0" lvl="0" indent="0" defTabSz="91440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panose="020B0604020202020204" pitchFamily="34" charset="0"/>
                          <a:buNone/>
                          <a:tabLst/>
                          <a:defRPr/>
                        </a:pPr>
                        <a:r>
                          <a:rPr kumimoji="0" lang="ko-KR" altLang="en-US" sz="1400" b="1" i="0" u="none" strike="noStrike" kern="0" cap="none" spc="0" normalizeH="0" baseline="0" noProof="1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Arial"/>
                            <a:cs typeface="+mn-cs"/>
                          </a:rPr>
                          <a:t>경력개발 카운슬링</a:t>
                        </a:r>
                      </a:p>
                      <a:p>
                        <a:pPr marL="0" marR="0" lvl="0" indent="0" defTabSz="91440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panose="020B0604020202020204" pitchFamily="34" charset="0"/>
                          <a:buNone/>
                          <a:tabLst/>
                          <a:defRPr/>
                        </a:pPr>
                        <a:r>
                          <a:rPr kumimoji="0" lang="ko-KR" altLang="en-US" sz="1400" b="1" i="0" u="none" strike="noStrike" kern="0" cap="none" spc="0" normalizeH="0" baseline="0" noProof="1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Arial"/>
                            <a:cs typeface="+mn-cs"/>
                          </a:rPr>
                          <a:t>전략적 계획</a:t>
                        </a:r>
                      </a:p>
                    </p:txBody>
                  </p:sp>
                  <p:sp>
                    <p:nvSpPr>
                      <p:cNvPr id="25" name="矩形 12"/>
                      <p:cNvSpPr/>
                      <p:nvPr/>
                    </p:nvSpPr>
                    <p:spPr>
                      <a:xfrm>
                        <a:off x="5942" y="2974"/>
                        <a:ext cx="3683" cy="2576"/>
                      </a:xfrm>
                      <a:prstGeom prst="rect">
                        <a:avLst/>
                      </a:prstGeom>
                      <a:solidFill>
                        <a:srgbClr val="D0DA71">
                          <a:lumMod val="60000"/>
                          <a:lumOff val="40000"/>
                        </a:srgbClr>
                      </a:solidFill>
                      <a:ln w="28575" cap="flat" cmpd="sng" algn="ctr">
                        <a:solidFill>
                          <a:srgbClr val="34C5D4">
                            <a:shade val="50000"/>
                          </a:srgbClr>
                        </a:solidFill>
                        <a:prstDash val="solid"/>
                        <a:miter lim="800000"/>
                      </a:ln>
                      <a:effectLst>
                        <a:glow rad="63500">
                          <a:srgbClr val="D0DA71">
                            <a:satMod val="175000"/>
                            <a:alpha val="40000"/>
                          </a:srgbClr>
                        </a:glow>
                        <a:reflection blurRad="6350" stA="52000" endA="300" endPos="35000" dir="5400000" sy="-100000" algn="bl" rotWithShape="0"/>
                      </a:effectLst>
                    </p:spPr>
                    <p:txBody>
                      <a:bodyPr anchor="ctr"/>
                      <a:lstStyle/>
                      <a:p>
                        <a:pPr marL="0" marR="0" lvl="0" indent="0" defTabSz="91440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panose="020B0604020202020204" pitchFamily="34" charset="0"/>
                          <a:buNone/>
                          <a:tabLst/>
                          <a:defRPr/>
                        </a:pPr>
                        <a:r>
                          <a:rPr kumimoji="0" lang="ko-KR" altLang="en-US" sz="1400" b="1" i="0" u="none" strike="noStrike" kern="0" cap="none" spc="0" normalizeH="0" baseline="0" noProof="1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Arial"/>
                            <a:cs typeface="+mn-cs"/>
                          </a:rPr>
                          <a:t>교육훈련 프로그램</a:t>
                        </a:r>
                        <a:r>
                          <a:rPr kumimoji="0" lang="en-US" altLang="ko-KR" sz="1200" b="1" i="0" u="none" strike="noStrike" kern="0" cap="none" spc="0" normalizeH="0" baseline="0" noProof="1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Arial"/>
                            <a:ea typeface="黑体"/>
                            <a:cs typeface="+mn-cs"/>
                          </a:rPr>
                          <a:t>(</a:t>
                        </a:r>
                        <a:r>
                          <a:rPr kumimoji="0" lang="ko-KR" altLang="en-US" sz="1200" b="1" i="0" u="none" strike="noStrike" kern="0" cap="none" spc="0" normalizeH="0" baseline="0" noProof="1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Arial"/>
                            <a:cs typeface="+mn-cs"/>
                          </a:rPr>
                          <a:t>예</a:t>
                        </a:r>
                        <a:r>
                          <a:rPr kumimoji="0" lang="en-US" altLang="ko-KR" sz="1200" b="1" i="0" u="none" strike="noStrike" kern="0" cap="none" spc="0" normalizeH="0" baseline="0" noProof="1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Arial"/>
                            <a:ea typeface="黑体"/>
                            <a:cs typeface="+mn-cs"/>
                          </a:rPr>
                          <a:t>: </a:t>
                        </a:r>
                        <a:r>
                          <a:rPr kumimoji="0" lang="ko-KR" altLang="en-US" sz="1200" b="1" i="0" u="none" strike="noStrike" kern="0" cap="none" spc="0" normalizeH="0" baseline="0" noProof="1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Arial"/>
                            <a:cs typeface="+mn-cs"/>
                          </a:rPr>
                          <a:t>리더십</a:t>
                        </a:r>
                        <a:r>
                          <a:rPr kumimoji="0" lang="en-US" altLang="ko-KR" sz="1200" b="1" i="0" u="none" strike="noStrike" kern="0" cap="none" spc="0" normalizeH="0" baseline="0" noProof="1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Arial"/>
                            <a:ea typeface="黑体"/>
                            <a:cs typeface="+mn-cs"/>
                          </a:rPr>
                          <a:t>, </a:t>
                        </a:r>
                        <a:r>
                          <a:rPr kumimoji="0" lang="ko-KR" altLang="en-US" sz="1200" b="1" i="0" u="none" strike="noStrike" kern="0" cap="none" spc="0" normalizeH="0" baseline="0" noProof="1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Arial"/>
                            <a:cs typeface="+mn-cs"/>
                          </a:rPr>
                          <a:t>마케팅</a:t>
                        </a:r>
                        <a:r>
                          <a:rPr kumimoji="0" lang="en-US" altLang="ko-KR" sz="1200" b="1" i="0" u="none" strike="noStrike" kern="0" cap="none" spc="0" normalizeH="0" baseline="0" noProof="1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Arial"/>
                            <a:ea typeface="黑体"/>
                            <a:cs typeface="+mn-cs"/>
                          </a:rPr>
                          <a:t>, </a:t>
                        </a:r>
                        <a:r>
                          <a:rPr kumimoji="0" lang="ko-KR" altLang="en-US" sz="1200" b="1" i="0" u="none" strike="noStrike" kern="0" cap="none" spc="0" normalizeH="0" baseline="0" noProof="1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Arial"/>
                            <a:cs typeface="+mn-cs"/>
                          </a:rPr>
                          <a:t>가족과 기업의 경계와 역할균형</a:t>
                        </a:r>
                        <a:r>
                          <a:rPr kumimoji="0" lang="en-US" altLang="ko-KR" sz="1200" b="1" i="0" u="none" strike="noStrike" kern="0" cap="none" spc="0" normalizeH="0" baseline="0" noProof="1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Arial"/>
                            <a:ea typeface="黑体"/>
                            <a:cs typeface="+mn-cs"/>
                          </a:rPr>
                          <a:t>)</a:t>
                        </a:r>
                      </a:p>
                      <a:p>
                        <a:pPr marL="0" marR="0" lvl="0" indent="0" defTabSz="91440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panose="020B0604020202020204" pitchFamily="34" charset="0"/>
                          <a:buNone/>
                          <a:tabLst/>
                          <a:defRPr/>
                        </a:pPr>
                        <a:r>
                          <a:rPr kumimoji="0" lang="ko-KR" altLang="en-US" sz="1400" b="1" i="0" u="none" strike="noStrike" kern="0" cap="none" spc="0" normalizeH="0" baseline="0" noProof="1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Arial"/>
                            <a:cs typeface="+mn-cs"/>
                          </a:rPr>
                          <a:t>조세관련 세미나</a:t>
                        </a:r>
                      </a:p>
                    </p:txBody>
                  </p:sp>
                </p:grpSp>
                <p:sp>
                  <p:nvSpPr>
                    <p:cNvPr id="23" name="矩形 16"/>
                    <p:cNvSpPr/>
                    <p:nvPr/>
                  </p:nvSpPr>
                  <p:spPr>
                    <a:xfrm>
                      <a:off x="5942" y="5550"/>
                      <a:ext cx="3683" cy="2576"/>
                    </a:xfrm>
                    <a:prstGeom prst="rect">
                      <a:avLst/>
                    </a:prstGeom>
                    <a:solidFill>
                      <a:srgbClr val="D0DA71">
                        <a:lumMod val="60000"/>
                        <a:lumOff val="40000"/>
                      </a:srgbClr>
                    </a:solidFill>
                    <a:ln w="28575" cap="flat" cmpd="sng" algn="ctr">
                      <a:solidFill>
                        <a:srgbClr val="34C5D4">
                          <a:shade val="50000"/>
                        </a:srgbClr>
                      </a:solidFill>
                      <a:prstDash val="solid"/>
                      <a:miter lim="800000"/>
                    </a:ln>
                    <a:effectLst>
                      <a:glow rad="63500">
                        <a:srgbClr val="D0DA71">
                          <a:satMod val="175000"/>
                          <a:alpha val="40000"/>
                        </a:srgbClr>
                      </a:glow>
                      <a:reflection blurRad="6350" stA="52000" endA="300" endPos="35000" dir="5400000" sy="-100000" algn="bl" rotWithShape="0"/>
                    </a:effectLst>
                  </p:spPr>
                  <p:txBody>
                    <a:bodyPr anchor="ctr"/>
                    <a:lstStyle/>
                    <a:p>
                      <a:pPr marL="0" marR="0" lvl="0" indent="0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400" b="1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갈등관리</a:t>
                      </a:r>
                    </a:p>
                    <a:p>
                      <a:pPr marL="0" marR="0" lvl="0" indent="0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400" b="1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팀 구축</a:t>
                      </a:r>
                    </a:p>
                    <a:p>
                      <a:pPr marL="0" marR="0" lvl="0" indent="0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400" b="1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코치</a:t>
                      </a:r>
                      <a:r>
                        <a:rPr kumimoji="0" lang="en-US" altLang="ko-KR" sz="1400" b="1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黑体"/>
                          <a:cs typeface="+mn-cs"/>
                        </a:rPr>
                        <a:t>/</a:t>
                      </a:r>
                      <a:r>
                        <a:rPr kumimoji="0" lang="ko-KR" altLang="en-US" sz="1400" b="1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멘코링</a:t>
                      </a:r>
                    </a:p>
                  </p:txBody>
                </p:sp>
              </p:grpSp>
            </p:grpSp>
            <p:sp>
              <p:nvSpPr>
                <p:cNvPr id="14" name="上下箭头 19"/>
                <p:cNvSpPr/>
                <p:nvPr/>
              </p:nvSpPr>
              <p:spPr>
                <a:xfrm>
                  <a:off x="2961" y="3565"/>
                  <a:ext cx="215" cy="3994"/>
                </a:xfrm>
                <a:prstGeom prst="upDownArrow">
                  <a:avLst>
                    <a:gd name="adj1" fmla="val 0"/>
                    <a:gd name="adj2" fmla="val 50000"/>
                  </a:avLst>
                </a:prstGeom>
                <a:solidFill>
                  <a:srgbClr val="3DB195"/>
                </a:solidFill>
                <a:ln w="28575" cap="flat" cmpd="sng" algn="ctr">
                  <a:solidFill>
                    <a:srgbClr val="34C5D4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黑体"/>
                    <a:cs typeface="+mn-cs"/>
                  </a:endParaRPr>
                </a:p>
              </p:txBody>
            </p:sp>
            <p:sp>
              <p:nvSpPr>
                <p:cNvPr id="15" name="矩形 20"/>
                <p:cNvSpPr/>
                <p:nvPr/>
              </p:nvSpPr>
              <p:spPr>
                <a:xfrm>
                  <a:off x="9962" y="8211"/>
                  <a:ext cx="907" cy="678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zh-CN" sz="14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과정</a:t>
                  </a:r>
                </a:p>
              </p:txBody>
            </p:sp>
            <p:sp>
              <p:nvSpPr>
                <p:cNvPr id="16" name="矩形 21"/>
                <p:cNvSpPr/>
                <p:nvPr/>
              </p:nvSpPr>
              <p:spPr>
                <a:xfrm>
                  <a:off x="2595" y="3050"/>
                  <a:ext cx="907" cy="680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zh-CN" sz="14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기술</a:t>
                  </a:r>
                </a:p>
              </p:txBody>
            </p:sp>
            <p:sp>
              <p:nvSpPr>
                <p:cNvPr id="17" name="矩形 22"/>
                <p:cNvSpPr/>
                <p:nvPr/>
              </p:nvSpPr>
              <p:spPr>
                <a:xfrm>
                  <a:off x="3410" y="8211"/>
                  <a:ext cx="910" cy="678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zh-CN" sz="14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내용</a:t>
                  </a:r>
                </a:p>
              </p:txBody>
            </p:sp>
            <p:sp>
              <p:nvSpPr>
                <p:cNvPr id="18" name="矩形 23"/>
                <p:cNvSpPr/>
                <p:nvPr/>
              </p:nvSpPr>
              <p:spPr>
                <a:xfrm>
                  <a:off x="2503" y="7444"/>
                  <a:ext cx="907" cy="673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zh-CN" sz="14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감정</a:t>
                  </a:r>
                </a:p>
              </p:txBody>
            </p:sp>
            <p:sp>
              <p:nvSpPr>
                <p:cNvPr id="19" name="上下箭头 24"/>
                <p:cNvSpPr/>
                <p:nvPr/>
              </p:nvSpPr>
              <p:spPr>
                <a:xfrm rot="5400000">
                  <a:off x="7091" y="5539"/>
                  <a:ext cx="117" cy="5854"/>
                </a:xfrm>
                <a:prstGeom prst="upDownArrow">
                  <a:avLst>
                    <a:gd name="adj1" fmla="val 24137"/>
                    <a:gd name="adj2" fmla="val 50000"/>
                  </a:avLst>
                </a:prstGeom>
                <a:solidFill>
                  <a:srgbClr val="3DB195"/>
                </a:solidFill>
                <a:ln w="28575" cap="flat" cmpd="sng" algn="ctr">
                  <a:solidFill>
                    <a:srgbClr val="34C5D4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黑体"/>
                    <a:cs typeface="+mn-cs"/>
                  </a:endParaRPr>
                </a:p>
              </p:txBody>
            </p:sp>
          </p:grpSp>
          <p:sp>
            <p:nvSpPr>
              <p:cNvPr id="12" name="矩形 26"/>
              <p:cNvSpPr/>
              <p:nvPr/>
            </p:nvSpPr>
            <p:spPr>
              <a:xfrm>
                <a:off x="357" y="2009"/>
                <a:ext cx="13432" cy="107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FF"/>
                  </a:buClr>
                  <a:buSzPct val="100000"/>
                  <a:buFont typeface="Wingdings" panose="05000000000000000000" charset="0"/>
                  <a:buNone/>
                  <a:tabLst/>
                  <a:defRPr/>
                </a:pPr>
                <a:r>
                  <a:rPr kumimoji="0" lang="en-US" altLang="ko-KR" sz="1800" b="1" i="0" u="none" strike="noStrike" kern="0" cap="none" spc="0" normalizeH="0" baseline="0" noProof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Y울릉도M" panose="02030600000101010101" pitchFamily="18" charset="-127"/>
                    <a:ea typeface="HY울릉도M" panose="02030600000101010101" pitchFamily="18" charset="-127"/>
                    <a:cs typeface="+mn-cs"/>
                  </a:rPr>
                  <a:t>&lt;</a:t>
                </a:r>
                <a:r>
                  <a:rPr kumimoji="0" lang="ko-KR" altLang="en-US" sz="1800" b="1" i="0" u="none" strike="noStrike" kern="0" cap="none" spc="0" normalizeH="0" baseline="0" noProof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Y울릉도M" panose="02030600000101010101" pitchFamily="18" charset="-127"/>
                    <a:ea typeface="HY울릉도M" panose="02030600000101010101" pitchFamily="18" charset="-127"/>
                    <a:cs typeface="+mn-cs"/>
                  </a:rPr>
                  <a:t>그림</a:t>
                </a:r>
                <a:r>
                  <a:rPr kumimoji="0" lang="en-US" altLang="ko-KR" sz="1800" b="1" i="0" u="none" strike="noStrike" kern="0" cap="none" spc="0" normalizeH="0" baseline="0" noProof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Y울릉도M" panose="02030600000101010101" pitchFamily="18" charset="-127"/>
                    <a:ea typeface="HY울릉도M" panose="02030600000101010101" pitchFamily="18" charset="-127"/>
                    <a:cs typeface="+mn-cs"/>
                  </a:rPr>
                  <a:t>11-3&gt; </a:t>
                </a:r>
                <a:r>
                  <a:rPr kumimoji="0" lang="ko-KR" altLang="en-US" sz="1800" b="1" i="0" u="none" strike="noStrike" kern="0" cap="none" spc="0" normalizeH="0" baseline="0" noProof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Y울릉도M" panose="02030600000101010101" pitchFamily="18" charset="-127"/>
                    <a:ea typeface="HY울릉도M" panose="02030600000101010101" pitchFamily="18" charset="-127"/>
                    <a:cs typeface="+mn-cs"/>
                  </a:rPr>
                  <a:t>중재 그리드</a:t>
                </a:r>
                <a:r>
                  <a:rPr kumimoji="0" lang="ko-KR" altLang="en-US" sz="1800" b="0" i="0" u="none" strike="noStrike" kern="0" cap="none" spc="0" normalizeH="0" baseline="0" noProof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 </a:t>
                </a:r>
              </a:p>
            </p:txBody>
          </p:sp>
        </p:grpSp>
        <p:sp>
          <p:nvSpPr>
            <p:cNvPr id="10" name="矩形 28"/>
            <p:cNvSpPr/>
            <p:nvPr/>
          </p:nvSpPr>
          <p:spPr>
            <a:xfrm>
              <a:off x="3099" y="8766"/>
              <a:ext cx="8071" cy="74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FF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ea typeface="黑体"/>
                  <a:cs typeface="+mn-cs"/>
                </a:rPr>
                <a:t>자료: Hilburt-Davis &amp; Dyer(2003), p. 105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813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4. </a:t>
            </a:r>
            <a:r>
              <a:rPr lang="ko-KR" altLang="en-US" sz="3200" dirty="0" smtClean="0"/>
              <a:t>가족기업의 컨설팅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51520" y="699979"/>
            <a:ext cx="41553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2.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가족기업 컨설턴트의 조건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6" name="矩形 2"/>
          <p:cNvSpPr/>
          <p:nvPr/>
        </p:nvSpPr>
        <p:spPr>
          <a:xfrm>
            <a:off x="519112" y="1700808"/>
            <a:ext cx="8105775" cy="465554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None/>
              <a:tabLst/>
              <a:defRPr/>
            </a:pPr>
            <a:endParaRPr kumimoji="0" lang="ko-KR" altLang="en-US" sz="1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p"/>
              <a:tabLst/>
              <a:defRPr/>
            </a:pP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일반적 특성 </a:t>
            </a:r>
          </a:p>
          <a:p>
            <a:pPr marL="39370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체제의 복잡성</a:t>
            </a:r>
          </a:p>
          <a:p>
            <a:pPr marL="39370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가족기업의 대부분의 상담은 </a:t>
            </a:r>
            <a:r>
              <a:rPr kumimoji="0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감정적으로 어려움에 처해 있을 때 이루어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짐</a:t>
            </a:r>
          </a:p>
          <a:p>
            <a:pPr marL="10795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</a:p>
          <a:p>
            <a:pPr marL="28448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p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가족기업 컨설턴트(상담원)가 갖추어야 할 조건</a:t>
            </a:r>
          </a:p>
          <a:p>
            <a:pPr marL="39370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상담원의 사고</a:t>
            </a:r>
            <a:r>
              <a:rPr kumimoji="0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: 상담원 자신의 의식과 인식, 경험의 중요성 고취, 자신의 한계 인정, 객관성의 유지, 상담원의 믿음, 가치관, 태도, 융통성, 그리고 상담원의 인내 등</a:t>
            </a: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39370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39370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시스템적 사고와 관점</a:t>
            </a:r>
            <a:r>
              <a:rPr kumimoji="0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:  반드시 가족기업 리더를 효율적으로 충고하기 위해 가족, 기업, 그리고 개인을 전체(whole)로 다루어야 한다는 것</a:t>
            </a: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39370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39370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과정</a:t>
            </a:r>
            <a:r>
              <a:rPr kumimoji="0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:  상담원이 언제 이 시스템에 진입하고 퇴출하는지를 아는 것이 매우 중요</a:t>
            </a: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39370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39370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지식</a:t>
            </a:r>
            <a:r>
              <a:rPr kumimoji="0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: 상담원은 최신의 지식(technical knowledge)을 유지하고 각자의 영역에서 능력을 최고도로 발휘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할 </a:t>
            </a:r>
            <a:r>
              <a:rPr kumimoji="0" sz="1800" b="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필요</a:t>
            </a: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3924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3924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743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4. </a:t>
            </a:r>
            <a:r>
              <a:rPr lang="ko-KR" altLang="en-US" sz="3200" dirty="0" smtClean="0"/>
              <a:t>가족기업의 컨설팅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51520" y="699979"/>
            <a:ext cx="35397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3.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가족기업 상담의 단계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矩形 10"/>
          <p:cNvSpPr/>
          <p:nvPr/>
        </p:nvSpPr>
        <p:spPr>
          <a:xfrm>
            <a:off x="369888" y="1131888"/>
            <a:ext cx="8529637" cy="679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Clr>
                <a:srgbClr val="0000FF"/>
              </a:buClr>
              <a:buSzPct val="100000"/>
              <a:buFont typeface="Wingdings" panose="05000000000000000000" charset="0"/>
              <a:buNone/>
              <a:defRPr/>
            </a:pP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&lt;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표</a:t>
            </a: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&gt; 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가족기업 상담 단계별 주요사항 </a:t>
            </a:r>
            <a:r>
              <a:rPr lang="ko-KR" altLang="en-US" noProof="1">
                <a:solidFill>
                  <a:srgbClr val="000000"/>
                </a:solidFill>
                <a:latin typeface="굴림체" panose="020B0609000101010101" charset="-127"/>
                <a:ea typeface="굴림체" panose="020B0609000101010101" charset="-127"/>
              </a:rPr>
              <a:t> </a:t>
            </a:r>
          </a:p>
        </p:txBody>
      </p:sp>
      <p:graphicFrame>
        <p:nvGraphicFramePr>
          <p:cNvPr id="8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014206"/>
              </p:ext>
            </p:extLst>
          </p:nvPr>
        </p:nvGraphicFramePr>
        <p:xfrm>
          <a:off x="369888" y="1793875"/>
          <a:ext cx="8378575" cy="4414738"/>
        </p:xfrm>
        <a:graphic>
          <a:graphicData uri="http://schemas.openxmlformats.org/drawingml/2006/table">
            <a:tbl>
              <a:tblPr/>
              <a:tblGrid>
                <a:gridCol w="1701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770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4289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단 계 </a:t>
                      </a:r>
                    </a:p>
                  </a:txBody>
                  <a:tcPr marL="91433" marR="91433" marT="45727" marB="45727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주요 사항 </a:t>
                      </a:r>
                    </a:p>
                  </a:txBody>
                  <a:tcPr marL="91433" marR="91433" marT="45727" marB="45727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0189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계약</a:t>
                      </a:r>
                    </a:p>
                  </a:txBody>
                  <a:tcPr marL="91433" marR="91433" marT="45727" marB="45727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171450" marR="0" lvl="0" indent="-17145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상담자와 고객의 필요 간의 접점을 찾는 것과, 일과 관련하여 확실하고 명백한, 하지만 유연성 있는 합의</a:t>
                      </a:r>
                    </a:p>
                    <a:p>
                      <a:pPr marL="171450" marR="0" lvl="0" indent="-17145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상담비용이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정해지는 단계</a:t>
                      </a:r>
                    </a:p>
                  </a:txBody>
                  <a:tcPr marL="91433" marR="91433" marT="45727" marB="45727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904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평가 </a:t>
                      </a:r>
                    </a:p>
                  </a:txBody>
                  <a:tcPr marL="91433" marR="91433" marT="45727" marB="45727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171450" marR="0" lvl="0" indent="-17145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표면적·잠재적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문제들에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대한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사전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이해를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수행</a:t>
                      </a: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  <a:p>
                      <a:pPr marL="171450" marR="0" lvl="0" indent="-17145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상담자와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고객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간에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협력적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관계를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형성</a:t>
                      </a: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3" marR="91433" marT="45727" marB="45727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0189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실행 </a:t>
                      </a:r>
                    </a:p>
                  </a:txBody>
                  <a:tcPr marL="91433" marR="91433" marT="45727" marB="45727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171450" marR="0" lvl="0" indent="-17145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고객과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상담자는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고객의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변화목표를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향해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함께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일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함</a:t>
                      </a:r>
                    </a:p>
                    <a:p>
                      <a:pPr marL="171450" marR="0" lvl="0" indent="-17145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변화를 추구할 경우 대부분의 가족구성원들은 역학관계를 잘 알아채지 못하는 변화에 대한 강력한 저항이 있음을 재인식</a:t>
                      </a:r>
                    </a:p>
                  </a:txBody>
                  <a:tcPr marL="91433" marR="91433" marT="45727" marB="45727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5188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상담의 평가와 유지 </a:t>
                      </a:r>
                    </a:p>
                  </a:txBody>
                  <a:tcPr marL="91433" marR="91433" marT="45727" marB="45727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171450" marR="0" lvl="0" indent="-17145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고객과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상담자는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모두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상담과정이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얼마나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성공적이었는지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평가</a:t>
                      </a: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*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가족과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회사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구성원들이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그들의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역할에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대해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명확하게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이해하는가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?</a:t>
                      </a:r>
                    </a:p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*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시스템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내의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개개인들이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서로를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좀 더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이해하고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존중하게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되었는가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?</a:t>
                      </a:r>
                    </a:p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*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가족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내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의사소통이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좋아졌는가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?</a:t>
                      </a:r>
                    </a:p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*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개개인들이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의사결정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과정을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과거에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비해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더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만족하는가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?</a:t>
                      </a:r>
                    </a:p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*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개개인들이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미래에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대해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좀 더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안심하게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되었는가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?</a:t>
                      </a:r>
                    </a:p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* 세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범주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모두가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주요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문제들에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대해서는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결정을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내렸고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다음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단계로의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이행에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좀 더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준비되었는가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그리고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새로운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도전을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받아들일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준비가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되었는가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?</a:t>
                      </a:r>
                    </a:p>
                  </a:txBody>
                  <a:tcPr marL="91433" marR="91433" marT="45727" marB="45727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4204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4. </a:t>
            </a:r>
            <a:r>
              <a:rPr lang="ko-KR" altLang="en-US" sz="3200" dirty="0" smtClean="0"/>
              <a:t>가족기업의 컨설팅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51520" y="699979"/>
            <a:ext cx="29241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4.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가족치료 및 상담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9" name="矩形 10"/>
          <p:cNvSpPr/>
          <p:nvPr/>
        </p:nvSpPr>
        <p:spPr>
          <a:xfrm>
            <a:off x="369888" y="1131888"/>
            <a:ext cx="8529637" cy="67945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Wingdings" panose="05000000000000000000" charset="0"/>
              <a:buNone/>
              <a:tabLst/>
              <a:defRPr/>
            </a:pP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panose="02030600000101010101" pitchFamily="18" charset="-127"/>
                <a:ea typeface="HY울릉도M" panose="02030600000101010101" pitchFamily="18" charset="-127"/>
                <a:cs typeface="+mn-cs"/>
              </a:rPr>
              <a:t>&lt;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panose="02030600000101010101" pitchFamily="18" charset="-127"/>
                <a:ea typeface="HY울릉도M" panose="02030600000101010101" pitchFamily="18" charset="-127"/>
                <a:cs typeface="+mn-cs"/>
              </a:rPr>
              <a:t>표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panose="02030600000101010101" pitchFamily="18" charset="-127"/>
                <a:ea typeface="HY울릉도M" panose="02030600000101010101" pitchFamily="18" charset="-127"/>
                <a:cs typeface="+mn-cs"/>
              </a:rPr>
              <a:t>11-9&gt; 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panose="02030600000101010101" pitchFamily="18" charset="-127"/>
                <a:ea typeface="HY울릉도M" panose="02030600000101010101" pitchFamily="18" charset="-127"/>
                <a:cs typeface="+mn-cs"/>
              </a:rPr>
              <a:t>가족치료 와 주요 해결기법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charset="-127"/>
                <a:ea typeface="굴림체" panose="020B0609000101010101" charset="-127"/>
                <a:cs typeface="+mn-cs"/>
              </a:rPr>
              <a:t> </a:t>
            </a:r>
          </a:p>
        </p:txBody>
      </p:sp>
      <p:graphicFrame>
        <p:nvGraphicFramePr>
          <p:cNvPr id="10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538759"/>
              </p:ext>
            </p:extLst>
          </p:nvPr>
        </p:nvGraphicFramePr>
        <p:xfrm>
          <a:off x="251521" y="1793875"/>
          <a:ext cx="8648004" cy="4246706"/>
        </p:xfrm>
        <a:graphic>
          <a:graphicData uri="http://schemas.openxmlformats.org/drawingml/2006/table">
            <a:tbl>
              <a:tblPr/>
              <a:tblGrid>
                <a:gridCol w="25922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557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7734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구분</a:t>
                      </a:r>
                    </a:p>
                  </a:txBody>
                  <a:tcPr marL="91433" marR="91433" marT="45727" marB="45727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주요해결기법</a:t>
                      </a:r>
                    </a:p>
                  </a:txBody>
                  <a:tcPr marL="91433" marR="91433" marT="45727" marB="45727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71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정신역동적 가족치료</a:t>
                      </a:r>
                    </a:p>
                  </a:txBody>
                  <a:tcPr marL="91433" marR="91433" marT="45727" marB="45727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경청, 공감적 이해, 해석 등</a:t>
                      </a:r>
                    </a:p>
                  </a:txBody>
                  <a:tcPr marL="91433" marR="91433" marT="45727" marB="45727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71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보웬의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다세대 가족치료</a:t>
                      </a:r>
                    </a:p>
                  </a:txBody>
                  <a:tcPr marL="91433" marR="91433" marT="45727" marB="45727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가계도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탈삼각관계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나의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입장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과정질문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코칭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등</a:t>
                      </a:r>
                    </a:p>
                  </a:txBody>
                  <a:tcPr marL="91433" marR="91433" marT="45727" marB="45727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71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구조적 가족치료</a:t>
                      </a:r>
                    </a:p>
                  </a:txBody>
                  <a:tcPr marL="91433" marR="91433" marT="45727" marB="45727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합류하기 또는 적용하기, 상호작용 다루기, 능력 구체화하기, 경계선 만들기, 균형 깨뜨리기 등</a:t>
                      </a:r>
                    </a:p>
                  </a:txBody>
                  <a:tcPr marL="91433" marR="91433" marT="45727" marB="45727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663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경험적 가족치료</a:t>
                      </a:r>
                    </a:p>
                  </a:txBody>
                  <a:tcPr marL="91433" marR="91433" marT="45727" marB="45727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심리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내적인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체계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상호작용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체계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원가족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체계</a:t>
                      </a: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3" marR="91433" marT="45727" marB="45727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663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해결중심 단기 가족치료</a:t>
                      </a:r>
                    </a:p>
                  </a:txBody>
                  <a:tcPr marL="91433" marR="91433" marT="45727" marB="45727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예외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질문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기저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질문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척도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질문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대처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질문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등</a:t>
                      </a:r>
                    </a:p>
                  </a:txBody>
                  <a:tcPr marL="91433" marR="91433" marT="45727" marB="45727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71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인지행동주의적 가족치료</a:t>
                      </a:r>
                    </a:p>
                  </a:txBody>
                  <a:tcPr marL="91433" marR="91433" marT="45727" marB="45727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체계적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둔감화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이완훈련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행동형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토큰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강화법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유관계약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타임아웃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자기주장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훈련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등</a:t>
                      </a:r>
                    </a:p>
                  </a:txBody>
                  <a:tcPr marL="91433" marR="91433" marT="45727" marB="45727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663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교류분석과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가족치료</a:t>
                      </a:r>
                    </a:p>
                  </a:txBody>
                  <a:tcPr marL="91433" marR="91433" marT="45727" marB="45727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구조적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분석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교류분석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게임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및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라켓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감정분석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각본분석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등</a:t>
                      </a:r>
                    </a:p>
                  </a:txBody>
                  <a:tcPr marL="91433" marR="91433" marT="45727" marB="45727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71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이야기 가족치료</a:t>
                      </a:r>
                    </a:p>
                  </a:txBody>
                  <a:tcPr marL="91433" marR="91433" marT="45727" marB="45727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외재화를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위한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질문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독특한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결과를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찾기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위한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질문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재저작을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위한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질문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새로운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이야기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강화를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위한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질문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등</a:t>
                      </a:r>
                    </a:p>
                  </a:txBody>
                  <a:tcPr marL="91433" marR="91433" marT="45727" marB="45727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975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TextBox 9"/>
          <p:cNvSpPr txBox="1">
            <a:spLocks noChangeArrowheads="1"/>
          </p:cNvSpPr>
          <p:nvPr/>
        </p:nvSpPr>
        <p:spPr bwMode="auto">
          <a:xfrm>
            <a:off x="899592" y="908720"/>
            <a:ext cx="33575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ko-KR" altLang="en-US" sz="2000" b="1" dirty="0" smtClean="0">
                <a:solidFill>
                  <a:srgbClr val="5F5F5F"/>
                </a:solidFill>
                <a:latin typeface="HY나무B"/>
                <a:ea typeface="HY나무B"/>
                <a:cs typeface="HY나무B"/>
              </a:rPr>
              <a:t>  </a:t>
            </a:r>
            <a:r>
              <a:rPr lang="ko-KR" altLang="en-US" sz="3600" b="1" dirty="0" err="1" smtClean="0">
                <a:solidFill>
                  <a:srgbClr val="5F5F5F"/>
                </a:solidFill>
                <a:latin typeface="HY나무B"/>
                <a:ea typeface="HY나무B"/>
                <a:cs typeface="HY나무B"/>
              </a:rPr>
              <a:t>학습정리</a:t>
            </a:r>
            <a:endParaRPr lang="en-US" altLang="ko-KR" sz="2000" b="1" dirty="0" smtClean="0">
              <a:solidFill>
                <a:srgbClr val="5F5F5F"/>
              </a:solidFill>
              <a:latin typeface="HY나무B"/>
              <a:ea typeface="HY나무B"/>
              <a:cs typeface="HY나무B"/>
            </a:endParaRPr>
          </a:p>
        </p:txBody>
      </p:sp>
      <p:sp>
        <p:nvSpPr>
          <p:cNvPr id="5" name="내용 개체 틀 2"/>
          <p:cNvSpPr txBox="1">
            <a:spLocks/>
          </p:cNvSpPr>
          <p:nvPr/>
        </p:nvSpPr>
        <p:spPr bwMode="auto">
          <a:xfrm>
            <a:off x="457200" y="658948"/>
            <a:ext cx="8229600" cy="591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defRPr sz="2400"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1pPr>
            <a:lvl2pPr marL="4572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2pPr>
            <a:lvl3pPr marL="9144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3pPr>
            <a:lvl4pPr marL="13716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4pPr>
            <a:lvl5pPr marL="18288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 </a:t>
            </a:r>
            <a:r>
              <a:rPr kumimoji="0" lang="ko-KR" altLang="en-US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장수기업의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 의의와 성격</a:t>
            </a: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, 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역할</a:t>
            </a: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HY강B" pitchFamily="18" charset="-127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endParaRPr lang="en-US" altLang="ko-KR" dirty="0"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장수기업의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 현황과 경영성과</a:t>
            </a: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lang="ko-KR" altLang="en-US" dirty="0" err="1" smtClean="0">
                <a:latin typeface="Arial"/>
                <a:ea typeface="HY강B" pitchFamily="18" charset="-127"/>
              </a:rPr>
              <a:t>장수기업의</a:t>
            </a:r>
            <a:r>
              <a:rPr lang="ko-KR" altLang="en-US" dirty="0" smtClean="0">
                <a:latin typeface="Arial"/>
                <a:ea typeface="HY강B" pitchFamily="18" charset="-127"/>
              </a:rPr>
              <a:t> 비결</a:t>
            </a:r>
            <a:r>
              <a:rPr lang="en-US" altLang="ko-KR" dirty="0" smtClean="0">
                <a:latin typeface="Arial"/>
                <a:ea typeface="HY강B" pitchFamily="18" charset="-127"/>
              </a:rPr>
              <a:t>: </a:t>
            </a:r>
            <a:r>
              <a:rPr lang="ko-KR" altLang="en-US" dirty="0" smtClean="0">
                <a:latin typeface="Arial"/>
                <a:ea typeface="HY강B" pitchFamily="18" charset="-127"/>
              </a:rPr>
              <a:t>서구</a:t>
            </a:r>
            <a:r>
              <a:rPr lang="en-US" altLang="ko-KR" dirty="0" smtClean="0">
                <a:latin typeface="Arial"/>
                <a:ea typeface="HY강B" pitchFamily="18" charset="-127"/>
              </a:rPr>
              <a:t>, </a:t>
            </a:r>
            <a:r>
              <a:rPr lang="ko-KR" altLang="en-US" dirty="0" smtClean="0">
                <a:latin typeface="Arial"/>
                <a:ea typeface="HY강B" pitchFamily="18" charset="-127"/>
              </a:rPr>
              <a:t>일본</a:t>
            </a:r>
            <a:r>
              <a:rPr lang="en-US" altLang="ko-KR" dirty="0" smtClean="0">
                <a:latin typeface="Arial"/>
                <a:ea typeface="HY강B" pitchFamily="18" charset="-127"/>
              </a:rPr>
              <a:t>, </a:t>
            </a:r>
            <a:r>
              <a:rPr lang="ko-KR" altLang="en-US" dirty="0" smtClean="0">
                <a:latin typeface="Arial"/>
                <a:ea typeface="HY강B" pitchFamily="18" charset="-127"/>
              </a:rPr>
              <a:t>우리나라</a:t>
            </a:r>
            <a:endParaRPr lang="en-US" altLang="ko-KR" dirty="0" smtClean="0"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endParaRPr lang="en-US" altLang="ko-KR" dirty="0"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lang="ko-KR" altLang="en-US" dirty="0" smtClean="0">
                <a:latin typeface="Arial"/>
                <a:ea typeface="HY강B" pitchFamily="18" charset="-127"/>
              </a:rPr>
              <a:t>가족기업의 컨설팅</a:t>
            </a:r>
            <a:endParaRPr lang="en-US" altLang="ko-KR" dirty="0" smtClean="0"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tabLst/>
              <a:defRPr/>
            </a:pPr>
            <a:r>
              <a:rPr lang="en-US" altLang="ko-KR" dirty="0">
                <a:latin typeface="Arial"/>
                <a:ea typeface="HY강B" pitchFamily="18" charset="-127"/>
              </a:rPr>
              <a:t> </a:t>
            </a:r>
            <a:r>
              <a:rPr lang="en-US" altLang="ko-KR" dirty="0" smtClean="0">
                <a:latin typeface="Arial"/>
                <a:ea typeface="HY강B" pitchFamily="18" charset="-127"/>
              </a:rPr>
              <a:t>   </a:t>
            </a:r>
            <a:endParaRPr lang="en-US" altLang="ko-KR" dirty="0"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tabLst/>
              <a:defRPr/>
            </a:pPr>
            <a:r>
              <a:rPr lang="en-US" altLang="ko-KR" dirty="0" smtClean="0">
                <a:solidFill>
                  <a:srgbClr val="5F5F5F"/>
                </a:solidFill>
                <a:latin typeface="Arial"/>
                <a:ea typeface="HY강B" pitchFamily="18" charset="-127"/>
              </a:rPr>
              <a:t>    </a:t>
            </a:r>
            <a:endParaRPr kumimoji="0" lang="ko-KR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128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/>
          </p:nvPr>
        </p:nvSpPr>
        <p:spPr>
          <a:xfrm>
            <a:off x="1657350" y="2877741"/>
            <a:ext cx="5829300" cy="1102519"/>
          </a:xfrm>
        </p:spPr>
        <p:txBody>
          <a:bodyPr>
            <a:normAutofit fontScale="90000"/>
          </a:bodyPr>
          <a:lstStyle/>
          <a:p>
            <a: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</a:t>
            </a:r>
            <a:r>
              <a:rPr lang="en-US" altLang="ko-KR" sz="3975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YOU!</a:t>
            </a:r>
            <a:br>
              <a:rPr lang="en-US" altLang="ko-KR" sz="3975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3975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</a:t>
            </a:r>
            <a:br>
              <a:rPr lang="en-US" altLang="ko-KR" sz="3975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Q&amp;A</a:t>
            </a:r>
            <a:endParaRPr lang="ko-KR" alt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167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사용자 지정 141">
      <a:dk1>
        <a:sysClr val="windowText" lastClr="000000"/>
      </a:dk1>
      <a:lt1>
        <a:sysClr val="window" lastClr="FFFFFF"/>
      </a:lt1>
      <a:dk2>
        <a:srgbClr val="176385"/>
      </a:dk2>
      <a:lt2>
        <a:srgbClr val="EEECE1"/>
      </a:lt2>
      <a:accent1>
        <a:srgbClr val="10BBD2"/>
      </a:accent1>
      <a:accent2>
        <a:srgbClr val="82B70D"/>
      </a:accent2>
      <a:accent3>
        <a:srgbClr val="8D94D7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사용자 지정 141">
      <a:dk1>
        <a:sysClr val="windowText" lastClr="000000"/>
      </a:dk1>
      <a:lt1>
        <a:sysClr val="window" lastClr="FFFFFF"/>
      </a:lt1>
      <a:dk2>
        <a:srgbClr val="176385"/>
      </a:dk2>
      <a:lt2>
        <a:srgbClr val="EEECE1"/>
      </a:lt2>
      <a:accent1>
        <a:srgbClr val="10BBD2"/>
      </a:accent1>
      <a:accent2>
        <a:srgbClr val="82B70D"/>
      </a:accent2>
      <a:accent3>
        <a:srgbClr val="8D94D7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2804</TotalTime>
  <Words>2510</Words>
  <Application>Microsoft Office PowerPoint</Application>
  <PresentationFormat>화면 슬라이드 쇼(4:3)</PresentationFormat>
  <Paragraphs>556</Paragraphs>
  <Slides>24</Slides>
  <Notes>15</Notes>
  <HiddenSlides>0</HiddenSlides>
  <MMClips>0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24</vt:i4>
      </vt:variant>
    </vt:vector>
  </HeadingPairs>
  <TitlesOfParts>
    <vt:vector size="38" baseType="lpstr">
      <vt:lpstr>HY강B</vt:lpstr>
      <vt:lpstr>HY나무B</vt:lpstr>
      <vt:lpstr>HY울릉도B</vt:lpstr>
      <vt:lpstr>HY울릉도M</vt:lpstr>
      <vt:lpstr>黑体</vt:lpstr>
      <vt:lpstr>黑体</vt:lpstr>
      <vt:lpstr>宋体</vt:lpstr>
      <vt:lpstr>굴림</vt:lpstr>
      <vt:lpstr>굴림체</vt:lpstr>
      <vt:lpstr>맑은 고딕</vt:lpstr>
      <vt:lpstr>Arial</vt:lpstr>
      <vt:lpstr>Wingdings</vt:lpstr>
      <vt:lpstr>Office 테마</vt:lpstr>
      <vt:lpstr>1_Office 테마</vt:lpstr>
      <vt:lpstr>11장. 장수기업과 컨설팅</vt:lpstr>
      <vt:lpstr>PowerPoint 프레젠테이션</vt:lpstr>
      <vt:lpstr>1. 장수기업의 본질</vt:lpstr>
      <vt:lpstr>1. 장수기업의 본질</vt:lpstr>
      <vt:lpstr>명문장수기업의 특징</vt:lpstr>
      <vt:lpstr>2. 장수기업의 현황 및 경영성과</vt:lpstr>
      <vt:lpstr>2. 장수기업의 현황 및 경영성과</vt:lpstr>
      <vt:lpstr>2. 장수기업의 현황 및 경영성과</vt:lpstr>
      <vt:lpstr>2. 장수기업의 현황 및 경영성과</vt:lpstr>
      <vt:lpstr>2. 장수기업의 현황 및 경영성과</vt:lpstr>
      <vt:lpstr>3. 장수기업의 비결 및 경영</vt:lpstr>
      <vt:lpstr>3. 장수기업의 비결 및 경영</vt:lpstr>
      <vt:lpstr>3. 장수기업의 비결 및 경영</vt:lpstr>
      <vt:lpstr>3. 장수기업의 비결 및 경영</vt:lpstr>
      <vt:lpstr>3. 장수기업의 비결 및 경영</vt:lpstr>
      <vt:lpstr>3. 장수기업의 비결 및 경영</vt:lpstr>
      <vt:lpstr>3. 장수기업의 비결 및 경영</vt:lpstr>
      <vt:lpstr>4. 가족기업의 컨설팅</vt:lpstr>
      <vt:lpstr>4. 가족기업의 컨설팅</vt:lpstr>
      <vt:lpstr>4. 가족기업의 컨설팅</vt:lpstr>
      <vt:lpstr>4. 가족기업의 컨설팅</vt:lpstr>
      <vt:lpstr>4. 가족기업의 컨설팅</vt:lpstr>
      <vt:lpstr>PowerPoint 프레젠테이션</vt:lpstr>
      <vt:lpstr>THANK  YOU!  &amp;  Q&amp;A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권재욱</dc:creator>
  <cp:lastModifiedBy>Youngho Nam</cp:lastModifiedBy>
  <cp:revision>208</cp:revision>
  <cp:lastPrinted>2019-12-25T12:19:36Z</cp:lastPrinted>
  <dcterms:created xsi:type="dcterms:W3CDTF">2013-04-01T06:35:37Z</dcterms:created>
  <dcterms:modified xsi:type="dcterms:W3CDTF">2022-10-16T09:18:37Z</dcterms:modified>
</cp:coreProperties>
</file>