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5"/>
  </p:notesMasterIdLst>
  <p:sldIdLst>
    <p:sldId id="321" r:id="rId3"/>
    <p:sldId id="257" r:id="rId4"/>
    <p:sldId id="500" r:id="rId5"/>
    <p:sldId id="554" r:id="rId6"/>
    <p:sldId id="555" r:id="rId7"/>
    <p:sldId id="556" r:id="rId8"/>
    <p:sldId id="557" r:id="rId9"/>
    <p:sldId id="558" r:id="rId10"/>
    <p:sldId id="559" r:id="rId11"/>
    <p:sldId id="560" r:id="rId12"/>
    <p:sldId id="561" r:id="rId13"/>
    <p:sldId id="564" r:id="rId14"/>
    <p:sldId id="565" r:id="rId15"/>
    <p:sldId id="566" r:id="rId16"/>
    <p:sldId id="567" r:id="rId17"/>
    <p:sldId id="569" r:id="rId18"/>
    <p:sldId id="571" r:id="rId19"/>
    <p:sldId id="570" r:id="rId20"/>
    <p:sldId id="572" r:id="rId21"/>
    <p:sldId id="573" r:id="rId22"/>
    <p:sldId id="522" r:id="rId23"/>
    <p:sldId id="553" r:id="rId2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8" autoAdjust="0"/>
    <p:restoredTop sz="95693" autoAdjust="0"/>
  </p:normalViewPr>
  <p:slideViewPr>
    <p:cSldViewPr>
      <p:cViewPr varScale="1">
        <p:scale>
          <a:sx n="103" d="100"/>
          <a:sy n="103" d="100"/>
        </p:scale>
        <p:origin x="25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603945" y="980728"/>
            <a:ext cx="6415088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2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가족기업의 시스템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278152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70648" y="3793031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24026" y="2724693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150128" y="283609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905912" y="2845299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가족과 기업의 우선순위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150128" y="381211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383337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가족기업의 </a:t>
            </a:r>
            <a:r>
              <a:rPr lang="en-US" altLang="ko-KR" sz="2000" b="1" dirty="0" smtClean="0">
                <a:solidFill>
                  <a:schemeClr val="bg1"/>
                </a:solidFill>
                <a:latin typeface="Arial" charset="0"/>
              </a:rPr>
              <a:t>3</a:t>
            </a:r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차원 시스템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6" name="Text Box 2"/>
          <p:cNvSpPr txBox="1">
            <a:spLocks noChangeArrowheads="1"/>
          </p:cNvSpPr>
          <p:nvPr/>
        </p:nvSpPr>
        <p:spPr bwMode="auto">
          <a:xfrm>
            <a:off x="1134116" y="4683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185382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가족기업 </a:t>
            </a:r>
            <a:r>
              <a:rPr lang="en-US" altLang="ko-KR" sz="2000" b="1" dirty="0" smtClean="0"/>
              <a:t>= </a:t>
            </a:r>
            <a:r>
              <a:rPr lang="ko-KR" altLang="en-US" sz="2000" b="1" dirty="0" smtClean="0"/>
              <a:t>가족 </a:t>
            </a:r>
            <a:r>
              <a:rPr lang="en-US" altLang="ko-KR" sz="2000" b="1" dirty="0" smtClean="0"/>
              <a:t>+ </a:t>
            </a:r>
            <a:r>
              <a:rPr lang="ko-KR" altLang="en-US" sz="2000" b="1" dirty="0" smtClean="0"/>
              <a:t>기업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24026" y="190092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970647" y="4686238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   </a:t>
            </a:r>
            <a:r>
              <a:rPr lang="en-US" altLang="ko-KR" b="1" dirty="0" smtClean="0">
                <a:solidFill>
                  <a:schemeClr val="bg1"/>
                </a:solidFill>
                <a:latin typeface="Arial" charset="0"/>
              </a:rPr>
              <a:t>04</a:t>
            </a:r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       가족시스템이론</a:t>
            </a:r>
            <a:endParaRPr lang="en-US" altLang="ko-KR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134116" y="5077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04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</a:t>
            </a:r>
            <a:r>
              <a:rPr lang="en-US" altLang="ko-KR" sz="3200" dirty="0" smtClean="0"/>
              <a:t>= </a:t>
            </a:r>
            <a:r>
              <a:rPr lang="ko-KR" altLang="en-US" sz="3200" dirty="0" smtClean="0"/>
              <a:t>가족 </a:t>
            </a:r>
            <a:r>
              <a:rPr lang="en-US" altLang="ko-KR" sz="3200" dirty="0" smtClean="0"/>
              <a:t>+ </a:t>
            </a:r>
            <a:r>
              <a:rPr lang="ko-KR" altLang="en-US" sz="3200" dirty="0" smtClean="0"/>
              <a:t>기업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23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가족과 기업의 차이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316" y="1772816"/>
            <a:ext cx="6907367" cy="4468755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123728" y="1335660"/>
            <a:ext cx="42941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2-1&gt;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가족과 기업의 비교 </a:t>
            </a:r>
            <a:endParaRPr lang="ko-KR" altLang="en-US" sz="1800" b="1" dirty="0" smtClean="0">
              <a:solidFill>
                <a:srgbClr val="3F3F3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</a:t>
            </a:r>
            <a:r>
              <a:rPr lang="en-US" altLang="ko-KR" sz="3200" dirty="0" smtClean="0"/>
              <a:t>= </a:t>
            </a:r>
            <a:r>
              <a:rPr lang="ko-KR" altLang="en-US" sz="3200" dirty="0" smtClean="0"/>
              <a:t>가족 </a:t>
            </a:r>
            <a:r>
              <a:rPr lang="en-US" altLang="ko-KR" sz="3200" dirty="0" smtClean="0"/>
              <a:t>+ </a:t>
            </a:r>
            <a:r>
              <a:rPr lang="ko-KR" altLang="en-US" sz="3200" dirty="0" smtClean="0"/>
              <a:t>기업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23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가족과 기업의 차이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2"/>
          <p:cNvSpPr/>
          <p:nvPr/>
        </p:nvSpPr>
        <p:spPr>
          <a:xfrm>
            <a:off x="503237" y="1263630"/>
            <a:ext cx="8137525" cy="15113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1차적 기능은 가족구성원의 보호와 양육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균등과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사랑(love)을 목표로 가족 구성원의 발전을 도모함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기업의 1차적 기능은 재화나 용역의 생산, 분배와 관련이 있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고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각자의 장점을 기초로 하여 성장과 이익(profit)을 목표로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82096" y="2774930"/>
            <a:ext cx="4641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그림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2-1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가족과 기업의 관심사 </a:t>
            </a:r>
            <a:endParaRPr lang="ko-KR" altLang="en-US" sz="1800" b="1" dirty="0" smtClean="0">
              <a:solidFill>
                <a:srgbClr val="3F3F3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371475" y="3508375"/>
            <a:ext cx="8674100" cy="2724150"/>
            <a:chOff x="144" y="1102"/>
            <a:chExt cx="5464" cy="1716"/>
          </a:xfrm>
        </p:grpSpPr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144" y="1102"/>
              <a:ext cx="5464" cy="1716"/>
              <a:chOff x="144" y="1232"/>
              <a:chExt cx="5464" cy="1716"/>
            </a:xfrm>
          </p:grpSpPr>
          <p:grpSp>
            <p:nvGrpSpPr>
              <p:cNvPr id="13" name="Group 6"/>
              <p:cNvGrpSpPr>
                <a:grpSpLocks/>
              </p:cNvGrpSpPr>
              <p:nvPr/>
            </p:nvGrpSpPr>
            <p:grpSpPr bwMode="auto">
              <a:xfrm>
                <a:off x="144" y="1234"/>
                <a:ext cx="5464" cy="1714"/>
                <a:chOff x="144" y="1296"/>
                <a:chExt cx="5464" cy="1714"/>
              </a:xfrm>
            </p:grpSpPr>
            <p:sp>
              <p:nvSpPr>
                <p:cNvPr id="16" name="Oval 7"/>
                <p:cNvSpPr>
                  <a:spLocks noChangeArrowheads="1"/>
                </p:cNvSpPr>
                <p:nvPr/>
              </p:nvSpPr>
              <p:spPr bwMode="auto">
                <a:xfrm>
                  <a:off x="523" y="1409"/>
                  <a:ext cx="1925" cy="137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FF"/>
                    </a:gs>
                    <a:gs pos="50000">
                      <a:srgbClr val="004A5C"/>
                    </a:gs>
                    <a:gs pos="100000">
                      <a:srgbClr val="00CCFF"/>
                    </a:gs>
                  </a:gsLst>
                  <a:lin ang="2700000" scaled="1"/>
                </a:gradFill>
                <a:ln w="9525">
                  <a:round/>
                  <a:headEnd/>
                  <a:tailEnd/>
                </a:ln>
                <a:scene3d>
                  <a:camera prst="legacyPerspectiveBottom"/>
                  <a:lightRig rig="legacyFlat3" dir="t"/>
                </a:scene3d>
                <a:sp3d extrusionH="1878000" prstMaterial="legacyMatte">
                  <a:bevelT w="13500" h="13500" prst="angle"/>
                  <a:bevelB w="13500" h="13500" prst="angle"/>
                  <a:extrusionClr>
                    <a:srgbClr val="00CCFF"/>
                  </a:extrusionClr>
                  <a:contourClr>
                    <a:srgbClr val="00CCFF"/>
                  </a:contourClr>
                </a:sp3d>
              </p:spPr>
              <p:txBody>
                <a:bodyPr wrap="none" anchor="ctr">
                  <a:flatTx/>
                </a:bodyPr>
                <a:lstStyle>
                  <a:lvl1pPr algn="just">
                    <a:lnSpc>
                      <a:spcPct val="130000"/>
                    </a:lnSpc>
                    <a:spcBef>
                      <a:spcPts val="1800"/>
                    </a:spcBef>
                    <a:buClr>
                      <a:schemeClr val="accent1"/>
                    </a:buClr>
                    <a:buSzPct val="70000"/>
                    <a:buFont typeface="Wingdings 2" panose="05020102010507070707" pitchFamily="18" charset="2"/>
                    <a:buChar char=""/>
                    <a:defRPr sz="2400">
                      <a:solidFill>
                        <a:srgbClr val="2397A3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1pPr>
                  <a:lvl2pPr marL="742950" indent="-285750" algn="just">
                    <a:lnSpc>
                      <a:spcPct val="130000"/>
                    </a:lnSpc>
                    <a:spcBef>
                      <a:spcPts val="500"/>
                    </a:spcBef>
                    <a:buClr>
                      <a:srgbClr val="202020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2pPr>
                  <a:lvl3pPr marL="11430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3pPr>
                  <a:lvl4pPr marL="16002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4pPr>
                  <a:lvl5pPr marL="20574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5pPr>
                  <a:lvl6pPr marL="25146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6pPr>
                  <a:lvl7pPr marL="29718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7pPr>
                  <a:lvl8pPr marL="34290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8pPr>
                  <a:lvl9pPr marL="38862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9pPr>
                </a:lstStyle>
                <a:p>
                  <a:pPr algn="l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lang="ko-KR" altLang="en-US" sz="1800" smtClean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7" name="Oval 8"/>
                <p:cNvSpPr>
                  <a:spLocks noChangeArrowheads="1"/>
                </p:cNvSpPr>
                <p:nvPr/>
              </p:nvSpPr>
              <p:spPr bwMode="auto">
                <a:xfrm>
                  <a:off x="3072" y="1440"/>
                  <a:ext cx="2112" cy="124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3300"/>
                    </a:gs>
                    <a:gs pos="50000">
                      <a:srgbClr val="4A1200"/>
                    </a:gs>
                    <a:gs pos="100000">
                      <a:srgbClr val="CC3300"/>
                    </a:gs>
                  </a:gsLst>
                  <a:lin ang="2700000" scaled="1"/>
                </a:gradFill>
                <a:ln w="9525">
                  <a:round/>
                  <a:headEnd/>
                  <a:tailEnd/>
                </a:ln>
                <a:scene3d>
                  <a:camera prst="legacyPerspectiveBottom"/>
                  <a:lightRig rig="legacyFlat3" dir="t"/>
                </a:scene3d>
                <a:sp3d extrusionH="1878000" prstMaterial="legacyMatte">
                  <a:bevelT w="13500" h="13500" prst="angle"/>
                  <a:bevelB w="13500" h="13500" prst="angle"/>
                  <a:extrusionClr>
                    <a:srgbClr val="FF6600"/>
                  </a:extrusionClr>
                  <a:contourClr>
                    <a:srgbClr val="CC3300"/>
                  </a:contourClr>
                </a:sp3d>
              </p:spPr>
              <p:txBody>
                <a:bodyPr wrap="none" anchor="ctr">
                  <a:flatTx/>
                </a:bodyPr>
                <a:lstStyle>
                  <a:lvl1pPr algn="just">
                    <a:lnSpc>
                      <a:spcPct val="130000"/>
                    </a:lnSpc>
                    <a:spcBef>
                      <a:spcPts val="1800"/>
                    </a:spcBef>
                    <a:buClr>
                      <a:schemeClr val="accent1"/>
                    </a:buClr>
                    <a:buSzPct val="70000"/>
                    <a:buFont typeface="Wingdings 2" panose="05020102010507070707" pitchFamily="18" charset="2"/>
                    <a:buChar char=""/>
                    <a:defRPr sz="2400">
                      <a:solidFill>
                        <a:srgbClr val="2397A3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1pPr>
                  <a:lvl2pPr marL="742950" indent="-285750" algn="just">
                    <a:lnSpc>
                      <a:spcPct val="130000"/>
                    </a:lnSpc>
                    <a:spcBef>
                      <a:spcPts val="500"/>
                    </a:spcBef>
                    <a:buClr>
                      <a:srgbClr val="202020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2pPr>
                  <a:lvl3pPr marL="11430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3pPr>
                  <a:lvl4pPr marL="16002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4pPr>
                  <a:lvl5pPr marL="20574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5pPr>
                  <a:lvl6pPr marL="25146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6pPr>
                  <a:lvl7pPr marL="29718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7pPr>
                  <a:lvl8pPr marL="34290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8pPr>
                  <a:lvl9pPr marL="38862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lang="ko-KR" altLang="ko-KR" sz="1400" b="1" smtClean="0">
                    <a:solidFill>
                      <a:srgbClr val="3F3F3F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endParaRPr>
                </a:p>
              </p:txBody>
            </p:sp>
            <p:sp>
              <p:nvSpPr>
                <p:cNvPr id="18" name="Oval 9"/>
                <p:cNvSpPr>
                  <a:spLocks noChangeArrowheads="1"/>
                </p:cNvSpPr>
                <p:nvPr/>
              </p:nvSpPr>
              <p:spPr bwMode="auto">
                <a:xfrm rot="468918">
                  <a:off x="144" y="1296"/>
                  <a:ext cx="3102" cy="1714"/>
                </a:xfrm>
                <a:prstGeom prst="ellipse">
                  <a:avLst/>
                </a:prstGeom>
                <a:solidFill>
                  <a:srgbClr val="33CCCC">
                    <a:alpha val="50195"/>
                  </a:srgbClr>
                </a:solidFill>
                <a:ln w="19050">
                  <a:solidFill>
                    <a:srgbClr val="00CC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just">
                    <a:lnSpc>
                      <a:spcPct val="130000"/>
                    </a:lnSpc>
                    <a:spcBef>
                      <a:spcPts val="1800"/>
                    </a:spcBef>
                    <a:buClr>
                      <a:schemeClr val="accent1"/>
                    </a:buClr>
                    <a:buSzPct val="70000"/>
                    <a:buFont typeface="Wingdings 2" panose="05020102010507070707" pitchFamily="18" charset="2"/>
                    <a:buChar char=""/>
                    <a:defRPr sz="2400">
                      <a:solidFill>
                        <a:srgbClr val="2397A3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1pPr>
                  <a:lvl2pPr marL="742950" indent="-285750" algn="just">
                    <a:lnSpc>
                      <a:spcPct val="130000"/>
                    </a:lnSpc>
                    <a:spcBef>
                      <a:spcPts val="500"/>
                    </a:spcBef>
                    <a:buClr>
                      <a:srgbClr val="202020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2pPr>
                  <a:lvl3pPr marL="11430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3pPr>
                  <a:lvl4pPr marL="16002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4pPr>
                  <a:lvl5pPr marL="20574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5pPr>
                  <a:lvl6pPr marL="25146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6pPr>
                  <a:lvl7pPr marL="29718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7pPr>
                  <a:lvl8pPr marL="34290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8pPr>
                  <a:lvl9pPr marL="38862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9pPr>
                </a:lstStyle>
                <a:p>
                  <a:pPr algn="l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lang="ko-KR" altLang="en-US" sz="1800" smtClean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9" name="Oval 10"/>
                <p:cNvSpPr>
                  <a:spLocks noChangeArrowheads="1"/>
                </p:cNvSpPr>
                <p:nvPr/>
              </p:nvSpPr>
              <p:spPr bwMode="auto">
                <a:xfrm rot="10122088">
                  <a:off x="2056" y="1324"/>
                  <a:ext cx="3552" cy="1680"/>
                </a:xfrm>
                <a:prstGeom prst="ellipse">
                  <a:avLst/>
                </a:prstGeom>
                <a:solidFill>
                  <a:srgbClr val="993300">
                    <a:alpha val="50195"/>
                  </a:srgbClr>
                </a:solidFill>
                <a:ln w="19050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just">
                    <a:lnSpc>
                      <a:spcPct val="130000"/>
                    </a:lnSpc>
                    <a:spcBef>
                      <a:spcPts val="1800"/>
                    </a:spcBef>
                    <a:buClr>
                      <a:schemeClr val="accent1"/>
                    </a:buClr>
                    <a:buSzPct val="70000"/>
                    <a:buFont typeface="Wingdings 2" panose="05020102010507070707" pitchFamily="18" charset="2"/>
                    <a:buChar char=""/>
                    <a:defRPr sz="2400">
                      <a:solidFill>
                        <a:srgbClr val="2397A3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1pPr>
                  <a:lvl2pPr marL="742950" indent="-285750" algn="just">
                    <a:lnSpc>
                      <a:spcPct val="130000"/>
                    </a:lnSpc>
                    <a:spcBef>
                      <a:spcPts val="500"/>
                    </a:spcBef>
                    <a:buClr>
                      <a:srgbClr val="202020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2pPr>
                  <a:lvl3pPr marL="11430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3pPr>
                  <a:lvl4pPr marL="16002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4pPr>
                  <a:lvl5pPr marL="20574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5pPr>
                  <a:lvl6pPr marL="25146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6pPr>
                  <a:lvl7pPr marL="29718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7pPr>
                  <a:lvl8pPr marL="34290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8pPr>
                  <a:lvl9pPr marL="38862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9pPr>
                </a:lstStyle>
                <a:p>
                  <a:pPr algn="l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lang="ko-KR" altLang="en-US" sz="1800" smtClean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</p:grpSp>
          <p:sp>
            <p:nvSpPr>
              <p:cNvPr id="14" name="Text Box 11"/>
              <p:cNvSpPr txBox="1">
                <a:spLocks noChangeArrowheads="1"/>
              </p:cNvSpPr>
              <p:nvPr/>
            </p:nvSpPr>
            <p:spPr bwMode="auto">
              <a:xfrm>
                <a:off x="1040" y="1232"/>
                <a:ext cx="1145" cy="15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just">
                  <a:lnSpc>
                    <a:spcPct val="130000"/>
                  </a:lnSpc>
                  <a:spcBef>
                    <a:spcPts val="18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"/>
                  <a:defRPr sz="2400">
                    <a:solidFill>
                      <a:srgbClr val="2397A3"/>
                    </a:solidFill>
                    <a:latin typeface="Arial" panose="020B0604020202020204" pitchFamily="34" charset="0"/>
                    <a:ea typeface="SimHei" pitchFamily="49" charset="-122"/>
                  </a:defRPr>
                </a:lvl1pPr>
                <a:lvl2pPr marL="742950" indent="-285750" algn="just">
                  <a:lnSpc>
                    <a:spcPct val="130000"/>
                  </a:lnSpc>
                  <a:spcBef>
                    <a:spcPts val="500"/>
                  </a:spcBef>
                  <a:buClr>
                    <a:srgbClr val="202020"/>
                  </a:buClr>
                  <a:buFont typeface="Arial" panose="020B0604020202020204" pitchFamily="34" charset="0"/>
                  <a:buChar char="•"/>
                  <a:defRPr sz="2000"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2pPr>
                <a:lvl3pPr marL="11430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3pPr>
                <a:lvl4pPr marL="16002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4pPr>
                <a:lvl5pPr marL="20574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5pPr>
                <a:lvl6pPr marL="25146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6pPr>
                <a:lvl7pPr marL="29718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7pPr>
                <a:lvl8pPr marL="34290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8pPr>
                <a:lvl9pPr marL="38862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b="1" dirty="0" smtClean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Family</a:t>
                </a:r>
              </a:p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 smtClean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Concern</a:t>
                </a:r>
              </a:p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lang="en-US" altLang="ko-KR" sz="1800" b="1" dirty="0" smtClean="0">
                  <a:solidFill>
                    <a:srgbClr val="3F3F3F"/>
                  </a:solidFill>
                  <a:latin typeface="휴먼명조,한컴돋움"/>
                  <a:ea typeface="굴림" panose="020B0600000101010101" pitchFamily="50" charset="-127"/>
                </a:endParaRPr>
              </a:p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lang="en-US" altLang="ko-KR" sz="1800" b="1" dirty="0" smtClean="0">
                  <a:solidFill>
                    <a:srgbClr val="3F3F3F"/>
                  </a:solidFill>
                  <a:latin typeface="휴먼명조,한컴돋움"/>
                  <a:ea typeface="굴림" panose="020B0600000101010101" pitchFamily="50" charset="-127"/>
                </a:endParaRPr>
              </a:p>
              <a:p>
                <a:pPr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 smtClean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•</a:t>
                </a:r>
                <a:r>
                  <a:rPr lang="en-US" altLang="ko-KR" sz="1800" b="1" dirty="0" smtClean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Nurture</a:t>
                </a:r>
              </a:p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 smtClean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•</a:t>
                </a:r>
                <a:r>
                  <a:rPr lang="en-US" altLang="ko-KR" sz="1800" b="1" dirty="0" smtClean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Development</a:t>
                </a:r>
              </a:p>
            </p:txBody>
          </p:sp>
          <p:sp>
            <p:nvSpPr>
              <p:cNvPr id="15" name="Text Box 12"/>
              <p:cNvSpPr txBox="1">
                <a:spLocks noChangeArrowheads="1"/>
              </p:cNvSpPr>
              <p:nvPr/>
            </p:nvSpPr>
            <p:spPr bwMode="auto">
              <a:xfrm>
                <a:off x="3552" y="1240"/>
                <a:ext cx="1244" cy="1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just">
                  <a:lnSpc>
                    <a:spcPct val="130000"/>
                  </a:lnSpc>
                  <a:spcBef>
                    <a:spcPts val="18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"/>
                  <a:defRPr sz="2400">
                    <a:solidFill>
                      <a:srgbClr val="2397A3"/>
                    </a:solidFill>
                    <a:latin typeface="Arial" panose="020B0604020202020204" pitchFamily="34" charset="0"/>
                    <a:ea typeface="SimHei" pitchFamily="49" charset="-122"/>
                  </a:defRPr>
                </a:lvl1pPr>
                <a:lvl2pPr marL="742950" indent="-285750" algn="just">
                  <a:lnSpc>
                    <a:spcPct val="130000"/>
                  </a:lnSpc>
                  <a:spcBef>
                    <a:spcPts val="500"/>
                  </a:spcBef>
                  <a:buClr>
                    <a:srgbClr val="202020"/>
                  </a:buClr>
                  <a:buFont typeface="Arial" panose="020B0604020202020204" pitchFamily="34" charset="0"/>
                  <a:buChar char="•"/>
                  <a:defRPr sz="2000"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2pPr>
                <a:lvl3pPr marL="11430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3pPr>
                <a:lvl4pPr marL="16002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4pPr>
                <a:lvl5pPr marL="20574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5pPr>
                <a:lvl6pPr marL="25146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6pPr>
                <a:lvl7pPr marL="29718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7pPr>
                <a:lvl8pPr marL="34290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8pPr>
                <a:lvl9pPr marL="38862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b="1" dirty="0" smtClean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Business</a:t>
                </a: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 smtClean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    Interests</a:t>
                </a: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lang="en-US" altLang="ko-KR" sz="1800" b="1" dirty="0" smtClean="0">
                  <a:solidFill>
                    <a:srgbClr val="3F3F3F"/>
                  </a:solidFill>
                  <a:latin typeface="휴먼명조,한컴돋움"/>
                  <a:ea typeface="굴림" panose="020B0600000101010101" pitchFamily="50" charset="-127"/>
                </a:endParaRP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lang="en-US" altLang="ko-KR" sz="1800" b="1" dirty="0" smtClean="0">
                  <a:solidFill>
                    <a:srgbClr val="3F3F3F"/>
                  </a:solidFill>
                  <a:latin typeface="휴먼명조,한컴돋움"/>
                  <a:ea typeface="굴림" panose="020B0600000101010101" pitchFamily="50" charset="-127"/>
                </a:endParaRP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 smtClean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•</a:t>
                </a:r>
                <a:r>
                  <a:rPr lang="en-US" altLang="ko-KR" sz="1800" b="1" dirty="0" smtClean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Profitability</a:t>
                </a: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 smtClean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•</a:t>
                </a:r>
                <a:r>
                  <a:rPr lang="en-US" altLang="ko-KR" sz="1800" b="1" dirty="0" smtClean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Survival</a:t>
                </a:r>
              </a:p>
            </p:txBody>
          </p:sp>
        </p:grpSp>
        <p:pic>
          <p:nvPicPr>
            <p:cNvPr id="11" name="Picture 13" descr="SO02963_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" y="1632"/>
              <a:ext cx="672" cy="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4" descr="2006120112211_200612017819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" y="1728"/>
              <a:ext cx="432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</a:t>
            </a:r>
            <a:r>
              <a:rPr lang="en-US" altLang="ko-KR" sz="3200" dirty="0" smtClean="0"/>
              <a:t>= </a:t>
            </a:r>
            <a:r>
              <a:rPr lang="ko-KR" altLang="en-US" sz="3200" dirty="0" smtClean="0"/>
              <a:t>가족 </a:t>
            </a:r>
            <a:r>
              <a:rPr lang="en-US" altLang="ko-KR" sz="3200" dirty="0" smtClean="0"/>
              <a:t>+ </a:t>
            </a:r>
            <a:r>
              <a:rPr lang="ko-KR" altLang="en-US" sz="3200" dirty="0" smtClean="0"/>
              <a:t>기업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23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가족과 기업의 경계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278563" y="1868239"/>
            <a:ext cx="8136904" cy="18557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가정생활과 회사생활의 경계가 잘 지켜져야 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기업은 기업이며 가족은 가족이다(Business is business, family is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family)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그러나 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이런 경계는 크고 단단한 벽돌 벽이 아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닌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작고 동그란</a:t>
            </a:r>
            <a:endParaRPr kumimoji="0" lang="en-US" altLang="ko-KR" sz="1800" b="0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kern="0" noProof="1">
                <a:solidFill>
                  <a:srgbClr val="3F3F3F"/>
                </a:solidFill>
                <a:latin typeface="굴림체" charset="0"/>
                <a:ea typeface="굴림체" charset="0"/>
              </a:rPr>
              <a:t> </a:t>
            </a:r>
            <a:r>
              <a:rPr lang="en-US" altLang="ko-KR" kern="0" noProof="1" smtClean="0">
                <a:solidFill>
                  <a:srgbClr val="3F3F3F"/>
                </a:solidFill>
                <a:latin typeface="굴림체" charset="0"/>
                <a:ea typeface="굴림체" charset="0"/>
              </a:rPr>
              <a:t>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투과성의 점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가족기업의 아름다움은 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사랑하는 사람과 같이 자기들이 좋아하는 것을 함께하는 즐거운 경험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그 자체이다. 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4153" y="4043406"/>
            <a:ext cx="4157832" cy="1993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41277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 </a:t>
            </a:r>
            <a:r>
              <a:rPr lang="en-US" altLang="ko-KR" b="1" dirty="0" smtClean="0"/>
              <a:t>1) </a:t>
            </a:r>
            <a:r>
              <a:rPr lang="ko-KR" altLang="en-US" b="1" dirty="0" smtClean="0"/>
              <a:t>가족과 기업의 경계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38291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</a:t>
            </a:r>
            <a:r>
              <a:rPr lang="en-US" altLang="ko-KR" sz="3200" dirty="0" smtClean="0"/>
              <a:t>= </a:t>
            </a:r>
            <a:r>
              <a:rPr lang="ko-KR" altLang="en-US" sz="3200" dirty="0" smtClean="0"/>
              <a:t>가족 </a:t>
            </a:r>
            <a:r>
              <a:rPr lang="en-US" altLang="ko-KR" sz="3200" dirty="0" smtClean="0"/>
              <a:t>+ </a:t>
            </a:r>
            <a:r>
              <a:rPr lang="ko-KR" altLang="en-US" sz="3200" dirty="0" smtClean="0"/>
              <a:t>기업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1520" y="597318"/>
            <a:ext cx="323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가족과 기업의 경계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矩形 1"/>
          <p:cNvSpPr/>
          <p:nvPr/>
        </p:nvSpPr>
        <p:spPr>
          <a:xfrm>
            <a:off x="2205108" y="1442255"/>
            <a:ext cx="3881438" cy="360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소유권과 경영권 비교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5536" y="1074887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 2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소유권과 경영권의 경계</a:t>
            </a:r>
            <a:endParaRPr lang="ko-KR" altLang="en-US" b="1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580060"/>
              </p:ext>
            </p:extLst>
          </p:nvPr>
        </p:nvGraphicFramePr>
        <p:xfrm>
          <a:off x="1278791" y="1746321"/>
          <a:ext cx="6303963" cy="3262311"/>
        </p:xfrm>
        <a:graphic>
          <a:graphicData uri="http://schemas.openxmlformats.org/drawingml/2006/table">
            <a:tbl>
              <a:tblPr firstRow="1" bandRow="1"/>
              <a:tblGrid>
                <a:gridCol w="2961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6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소유권</a:t>
                      </a:r>
                      <a:r>
                        <a:rPr kumimoji="1" lang="en-US" altLang="ko-KR" sz="20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♡</a:t>
                      </a: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경영권</a:t>
                      </a:r>
                      <a:r>
                        <a:rPr kumimoji="1" lang="en-US" altLang="ko-KR" sz="20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$</a:t>
                      </a:r>
                      <a:endParaRPr kumimoji="1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사랑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재능과 기술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당신은 누구인가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당신이 할 수 있는가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성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性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씨가 누구인가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성과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주어지는 것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획득하는 것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가족구성원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교육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훈련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경험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올바른 것을 하는 것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굴림" pitchFamily="50" charset="-127"/>
                      </a:endParaRP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바르게 일을 하는 것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26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latinLnBrk="1"/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굴림" pitchFamily="50" charset="-127"/>
                        </a:rPr>
                        <a:t>승계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굴림" pitchFamily="50" charset="-127"/>
                        </a:rPr>
                        <a:t>세대를 위한 큰 그림 </a:t>
                      </a:r>
                      <a:endParaRPr lang="ko-KR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442" marR="91442" marT="45733" marB="45733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큰 그림의 실행에 대한 모든 것 </a:t>
                      </a:r>
                    </a:p>
                    <a:p>
                      <a:pPr latinLnBrk="1"/>
                      <a:endParaRPr lang="ko-KR" altLang="en-US" sz="1800" dirty="0"/>
                    </a:p>
                  </a:txBody>
                  <a:tcPr marL="91442" marR="91442" marT="45733" marB="45733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8" name="组合 31"/>
          <p:cNvGrpSpPr>
            <a:grpSpLocks/>
          </p:cNvGrpSpPr>
          <p:nvPr/>
        </p:nvGrpSpPr>
        <p:grpSpPr bwMode="auto">
          <a:xfrm>
            <a:off x="2211220" y="5107128"/>
            <a:ext cx="4351338" cy="1958975"/>
            <a:chOff x="3736" y="6606"/>
            <a:chExt cx="6612" cy="4274"/>
          </a:xfrm>
        </p:grpSpPr>
        <p:sp>
          <p:nvSpPr>
            <p:cNvPr id="19" name="矩形 25"/>
            <p:cNvSpPr/>
            <p:nvPr/>
          </p:nvSpPr>
          <p:spPr>
            <a:xfrm>
              <a:off x="5075" y="7519"/>
              <a:ext cx="4465" cy="2638"/>
            </a:xfrm>
            <a:prstGeom prst="rect">
              <a:avLst/>
            </a:prstGeom>
            <a:solidFill>
              <a:srgbClr val="FCE066">
                <a:lumMod val="40000"/>
                <a:lumOff val="60000"/>
                <a:alpha val="54000"/>
              </a:srgbClr>
            </a:solidFill>
            <a:ln w="38100" cap="flat" cmpd="sng" algn="ctr">
              <a:solidFill>
                <a:srgbClr val="34C5D4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endParaRPr>
            </a:p>
          </p:txBody>
        </p:sp>
        <p:cxnSp>
          <p:nvCxnSpPr>
            <p:cNvPr id="20" name="直接连接符 26"/>
            <p:cNvCxnSpPr/>
            <p:nvPr/>
          </p:nvCxnSpPr>
          <p:spPr>
            <a:xfrm flipH="1">
              <a:off x="5157" y="7554"/>
              <a:ext cx="4311" cy="2494"/>
            </a:xfrm>
            <a:prstGeom prst="line">
              <a:avLst/>
            </a:prstGeom>
            <a:noFill/>
            <a:ln w="38100" cap="flat" cmpd="sng" algn="ctr">
              <a:solidFill>
                <a:srgbClr val="34C5D4">
                  <a:alpha val="96000"/>
                </a:srgbClr>
              </a:solidFill>
              <a:prstDash val="sysDot"/>
              <a:miter lim="800000"/>
            </a:ln>
            <a:effectLst/>
          </p:spPr>
        </p:cxnSp>
        <p:sp>
          <p:nvSpPr>
            <p:cNvPr id="21" name="矩形 27"/>
            <p:cNvSpPr/>
            <p:nvPr/>
          </p:nvSpPr>
          <p:spPr>
            <a:xfrm>
              <a:off x="4790" y="7745"/>
              <a:ext cx="2721" cy="113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  <a:sym typeface="+mn-ea"/>
                </a:rPr>
                <a:t>소유권</a:t>
              </a:r>
            </a:p>
          </p:txBody>
        </p:sp>
        <p:sp>
          <p:nvSpPr>
            <p:cNvPr id="22" name="矩形 28"/>
            <p:cNvSpPr/>
            <p:nvPr/>
          </p:nvSpPr>
          <p:spPr>
            <a:xfrm>
              <a:off x="7024" y="8961"/>
              <a:ext cx="2721" cy="113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  <a:sym typeface="+mn-ea"/>
                </a:rPr>
                <a:t>경영권</a:t>
              </a:r>
            </a:p>
          </p:txBody>
        </p:sp>
        <p:sp>
          <p:nvSpPr>
            <p:cNvPr id="23" name="矩形 29"/>
            <p:cNvSpPr/>
            <p:nvPr/>
          </p:nvSpPr>
          <p:spPr>
            <a:xfrm>
              <a:off x="3763" y="6606"/>
              <a:ext cx="6585" cy="68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&lt;</a:t>
              </a:r>
              <a:r>
                <a:rPr kumimoji="0" lang="ko-KR" altLang="en-US" sz="18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그림 </a:t>
              </a:r>
              <a:r>
                <a:rPr kumimoji="0" lang="en-US" altLang="ko-KR" sz="18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2-3&gt; </a:t>
              </a:r>
              <a:r>
                <a:rPr kumimoji="0" lang="ko-KR" altLang="en-US" sz="18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소유권과 경영권의 경계</a:t>
              </a:r>
            </a:p>
          </p:txBody>
        </p:sp>
        <p:sp>
          <p:nvSpPr>
            <p:cNvPr id="24" name="矩形 30"/>
            <p:cNvSpPr/>
            <p:nvPr/>
          </p:nvSpPr>
          <p:spPr>
            <a:xfrm>
              <a:off x="3736" y="10085"/>
              <a:ext cx="6585" cy="79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0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3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</a:t>
            </a:r>
            <a:r>
              <a:rPr lang="en-US" altLang="ko-KR" sz="3200" dirty="0" smtClean="0"/>
              <a:t>= </a:t>
            </a:r>
            <a:r>
              <a:rPr lang="ko-KR" altLang="en-US" sz="3200" dirty="0" smtClean="0"/>
              <a:t>가족 </a:t>
            </a:r>
            <a:r>
              <a:rPr lang="en-US" altLang="ko-KR" sz="3200" dirty="0" smtClean="0"/>
              <a:t>+ </a:t>
            </a:r>
            <a:r>
              <a:rPr lang="ko-KR" altLang="en-US" sz="3200" dirty="0" smtClean="0"/>
              <a:t>기업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가족지향성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220459" y="1060373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HY울릉도M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7" name="矩形 1"/>
          <p:cNvSpPr/>
          <p:nvPr/>
        </p:nvSpPr>
        <p:spPr>
          <a:xfrm>
            <a:off x="220459" y="1120427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Y울릉도M" charset="0"/>
                <a:cs typeface="+mn-cs"/>
              </a:rPr>
              <a:t>가족지향성</a:t>
            </a:r>
            <a:r>
              <a:rPr kumimoji="0" lang="en-US" altLang="ko-KR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Y울릉도M" charset="0"/>
                <a:cs typeface="+mn-cs"/>
              </a:rPr>
              <a:t>(family </a:t>
            </a:r>
            <a:r>
              <a:rPr kumimoji="0" lang="en-US" altLang="ko-KR" sz="200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Y울릉도M" charset="0"/>
                <a:cs typeface="+mn-cs"/>
              </a:rPr>
              <a:t>orientation: FO)</a:t>
            </a:r>
            <a:r>
              <a:rPr kumimoji="0" lang="ko-KR" altLang="en-US" sz="200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울릉도M" charset="0"/>
                <a:cs typeface="+mn-cs"/>
              </a:rPr>
              <a:t>의 의미</a:t>
            </a:r>
            <a:r>
              <a:rPr kumimoji="0" lang="en-US" altLang="ko-KR" sz="200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울릉도M" charset="0"/>
                <a:cs typeface="+mn-cs"/>
              </a:rPr>
              <a:t>: </a:t>
            </a:r>
            <a:r>
              <a:rPr kumimoji="0" lang="ko-KR" altLang="en-US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개인이</a:t>
            </a:r>
            <a:r>
              <a:rPr kumimoji="0" lang="en-US" altLang="ko-KR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 </a:t>
            </a:r>
            <a:r>
              <a:rPr kumimoji="0" lang="ko-KR" altLang="en-US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가족에 대하여 어떻게 인지</a:t>
            </a:r>
            <a:r>
              <a:rPr kumimoji="0" lang="ko-KR" altLang="en-US" sz="200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하고 어떻게 관계를 형성하고</a:t>
            </a:r>
            <a:r>
              <a:rPr kumimoji="0" lang="en-US" altLang="ko-KR" sz="200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200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가족의 가치에 대하여 어떤 생각을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갖고 있는가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.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56365" y="2389034"/>
            <a:ext cx="856895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sz="2000" b="1" noProof="1">
                <a:solidFill>
                  <a:srgbClr val="3F3F3F"/>
                </a:solidFill>
                <a:latin typeface="+mj-lt"/>
                <a:ea typeface="굴림체" charset="0"/>
              </a:rPr>
              <a:t>가족지향성의 </a:t>
            </a:r>
            <a:r>
              <a:rPr lang="ko-KR" altLang="en-US" sz="2000" b="1" noProof="1" smtClean="0">
                <a:solidFill>
                  <a:srgbClr val="3F3F3F"/>
                </a:solidFill>
                <a:latin typeface="+mj-lt"/>
                <a:ea typeface="굴림체" charset="0"/>
              </a:rPr>
              <a:t>속성</a:t>
            </a:r>
            <a:r>
              <a:rPr lang="en-US" altLang="ko-KR" sz="2000" noProof="1" smtClean="0">
                <a:solidFill>
                  <a:srgbClr val="3F3F3F"/>
                </a:solidFill>
                <a:latin typeface="+mj-lt"/>
                <a:ea typeface="굴림체" charset="0"/>
              </a:rPr>
              <a:t>(Lumpkin</a:t>
            </a:r>
            <a:r>
              <a:rPr lang="ko-KR" altLang="en-US" sz="2000" noProof="1" smtClean="0">
                <a:solidFill>
                  <a:srgbClr val="3F3F3F"/>
                </a:solidFill>
                <a:latin typeface="+mj-lt"/>
                <a:ea typeface="굴림체" charset="0"/>
              </a:rPr>
              <a:t> 등</a:t>
            </a:r>
            <a:r>
              <a:rPr lang="en-US" altLang="ko-KR" sz="2000" noProof="1" smtClean="0">
                <a:solidFill>
                  <a:srgbClr val="3F3F3F"/>
                </a:solidFill>
                <a:latin typeface="+mj-lt"/>
                <a:ea typeface="굴림체" charset="0"/>
              </a:rPr>
              <a:t>)</a:t>
            </a:r>
            <a:endParaRPr lang="ko-KR" altLang="en-US" sz="2000" noProof="1">
              <a:solidFill>
                <a:srgbClr val="3F3F3F"/>
              </a:solidFill>
              <a:latin typeface="+mj-lt"/>
              <a:ea typeface="굴림체" charset="0"/>
            </a:endParaRP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>
                <a:solidFill>
                  <a:srgbClr val="FF0000"/>
                </a:solidFill>
                <a:ea typeface="굴림체" charset="0"/>
              </a:rPr>
              <a:t>전통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 역할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(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정체성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),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습관과 관습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공유된 역사와 의미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유산</a:t>
            </a: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>
                <a:solidFill>
                  <a:srgbClr val="FF0000"/>
                </a:solidFill>
                <a:ea typeface="굴림체" charset="0"/>
              </a:rPr>
              <a:t>영속성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향상성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영속성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변화에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대한 저항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잘못된 행동에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대한 제재</a:t>
            </a: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 smtClean="0">
                <a:solidFill>
                  <a:srgbClr val="FF0000"/>
                </a:solidFill>
                <a:ea typeface="굴림체" charset="0"/>
              </a:rPr>
              <a:t>로열티</a:t>
            </a:r>
            <a:r>
              <a:rPr lang="en-US" altLang="ko-KR" sz="2000" b="1" noProof="1" smtClean="0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 의무와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책임에 대한 인식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관여에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대한 인식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가족의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단란을 최우선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>
                <a:solidFill>
                  <a:srgbClr val="FF0000"/>
                </a:solidFill>
                <a:ea typeface="굴림체" charset="0"/>
              </a:rPr>
              <a:t>안전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보호안전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공정성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지속가능성에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대한 것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.</a:t>
            </a: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>
                <a:solidFill>
                  <a:srgbClr val="FF0000"/>
                </a:solidFill>
                <a:ea typeface="굴림체" charset="0"/>
              </a:rPr>
              <a:t>상호의존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서로에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대한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의존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응집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및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지원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가까움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.</a:t>
            </a:r>
            <a:endParaRPr lang="ko-KR" altLang="en-US" sz="2000" noProof="1">
              <a:solidFill>
                <a:srgbClr val="3F3F3F"/>
              </a:solidFill>
              <a:ea typeface="굴림체" charset="0"/>
            </a:endParaRPr>
          </a:p>
          <a:p>
            <a:pPr lvl="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defRPr/>
            </a:pPr>
            <a:endParaRPr lang="ko-KR" altLang="en-US" sz="1200" b="1" noProof="1">
              <a:solidFill>
                <a:srgbClr val="3F3F3F"/>
              </a:solidFill>
              <a:ea typeface="굴림체" charset="0"/>
            </a:endParaRPr>
          </a:p>
          <a:p>
            <a:pPr marL="342900" lvl="0" indent="-34290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sz="2000" b="1" noProof="1">
                <a:solidFill>
                  <a:srgbClr val="3F3F3F"/>
                </a:solidFill>
                <a:ea typeface="굴림체" charset="0"/>
              </a:rPr>
              <a:t>가족의 </a:t>
            </a:r>
            <a:r>
              <a:rPr lang="ko-KR" altLang="en-US" sz="2000" b="1" noProof="1" smtClean="0">
                <a:solidFill>
                  <a:srgbClr val="3F3F3F"/>
                </a:solidFill>
                <a:ea typeface="굴림체" charset="0"/>
              </a:rPr>
              <a:t>기업가지향성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(</a:t>
            </a:r>
            <a:r>
              <a:rPr lang="en-US" altLang="ko-KR" sz="2000" noProof="1" smtClean="0">
                <a:solidFill>
                  <a:srgbClr val="FF0000"/>
                </a:solidFill>
                <a:ea typeface="굴림체" charset="0"/>
              </a:rPr>
              <a:t>FEO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: family</a:t>
            </a:r>
            <a:r>
              <a:rPr lang="ko-KR" altLang="en-US" sz="2000" noProof="1" smtClean="0">
                <a:solidFill>
                  <a:srgbClr val="3F3F3F"/>
                </a:solidFill>
                <a:ea typeface="굴림체" charset="0"/>
              </a:rPr>
              <a:t> 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entrepreneurial orientation): </a:t>
            </a:r>
            <a:r>
              <a:rPr lang="ko-KR" altLang="en-US" sz="2000" b="1" noProof="1">
                <a:solidFill>
                  <a:srgbClr val="3F3F3F"/>
                </a:solidFill>
                <a:ea typeface="굴림체" charset="0"/>
              </a:rPr>
              <a:t>가족지향성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(5</a:t>
            </a:r>
            <a:r>
              <a:rPr lang="ko-KR" altLang="en-US" sz="2000" b="1" noProof="1">
                <a:solidFill>
                  <a:srgbClr val="3F3F3F"/>
                </a:solidFill>
                <a:ea typeface="굴림체" charset="0"/>
              </a:rPr>
              <a:t>가지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) + </a:t>
            </a:r>
            <a:r>
              <a:rPr lang="ko-KR" altLang="en-US" sz="2000" b="1" noProof="1">
                <a:solidFill>
                  <a:srgbClr val="3F3F3F"/>
                </a:solidFill>
                <a:ea typeface="굴림체" charset="0"/>
              </a:rPr>
              <a:t>지속성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b="1" noProof="1">
                <a:solidFill>
                  <a:srgbClr val="3F3F3F"/>
                </a:solidFill>
                <a:ea typeface="굴림체" charset="0"/>
              </a:rPr>
              <a:t>효율성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b="1" noProof="1" smtClean="0">
                <a:solidFill>
                  <a:srgbClr val="3F3F3F"/>
                </a:solidFill>
                <a:ea typeface="굴림체" charset="0"/>
              </a:rPr>
              <a:t>명성</a:t>
            </a:r>
            <a:r>
              <a:rPr lang="en-US" altLang="ko-KR" sz="2000" noProof="1" smtClean="0">
                <a:solidFill>
                  <a:srgbClr val="3F3F3F"/>
                </a:solidFill>
                <a:ea typeface="굴림체" charset="0"/>
              </a:rPr>
              <a:t>(Nordqvist &amp; Zellweger)</a:t>
            </a:r>
            <a:r>
              <a:rPr lang="en-US" altLang="ko-KR" sz="2000" noProof="1" smtClean="0">
                <a:solidFill>
                  <a:srgbClr val="3F3F3F"/>
                </a:solidFill>
                <a:latin typeface="굴림체" charset="0"/>
                <a:ea typeface="굴림체" charset="0"/>
              </a:rPr>
              <a:t>, </a:t>
            </a:r>
            <a:endParaRPr lang="ko-KR" altLang="en-US" sz="2000" noProof="1">
              <a:solidFill>
                <a:srgbClr val="3F3F3F"/>
              </a:solidFill>
              <a:latin typeface="굴림체" charset="0"/>
              <a:ea typeface="굴림체" charset="0"/>
            </a:endParaRPr>
          </a:p>
          <a:p>
            <a:pPr lvl="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defRPr/>
            </a:pPr>
            <a:endParaRPr lang="ko-KR" altLang="en-US" sz="1200" b="1" noProof="1">
              <a:solidFill>
                <a:srgbClr val="3F3F3F"/>
              </a:solidFill>
              <a:latin typeface="굴림체" charset="0"/>
              <a:ea typeface="굴림체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02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가족과 기업의 우선순위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6736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기업을 우선순위로 두는 경우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대부분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창업 세대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HY울릉도M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331135"/>
            <a:ext cx="81378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 smtClean="0"/>
              <a:t>창업자는 일 벌레</a:t>
            </a:r>
            <a:r>
              <a:rPr lang="en-US" altLang="ko-KR" dirty="0" smtClean="0"/>
              <a:t>(workaholic),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가족은 약간 피해를 받음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.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기업답게 경영</a:t>
            </a:r>
            <a:endParaRPr lang="en-US" altLang="ko-KR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능력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교육수준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자격을 고려해서 </a:t>
            </a: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채용됨</a:t>
            </a:r>
            <a:endParaRPr kumimoji="1" lang="en-US" altLang="ko-KR" dirty="0" smtClean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적절한 교육</a:t>
            </a:r>
            <a:r>
              <a:rPr kumimoji="1" lang="en-US" altLang="ko-KR" dirty="0" smtClean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훈련이 필요함</a:t>
            </a:r>
            <a:r>
              <a:rPr kumimoji="1" lang="en-US" altLang="ko-KR" dirty="0" smtClean="0">
                <a:solidFill>
                  <a:srgbClr val="3F3F3F"/>
                </a:solidFill>
                <a:ea typeface="굴림" pitchFamily="50" charset="-127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성과에 따라 보수를 정함</a:t>
            </a:r>
            <a:endParaRPr kumimoji="1" lang="en-US" altLang="ko-KR" dirty="0" smtClean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리더십은 능력</a:t>
            </a:r>
            <a:r>
              <a:rPr kumimoji="1" lang="en-US" altLang="ko-KR" dirty="0" smtClean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경험</a:t>
            </a:r>
            <a:r>
              <a:rPr kumimoji="1" lang="en-US" altLang="ko-KR" dirty="0" smtClean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교육수준 등으로 결정</a:t>
            </a:r>
            <a:endParaRPr kumimoji="1" lang="en-US" altLang="ko-KR" dirty="0" smtClean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256365" y="3684607"/>
            <a:ext cx="4572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가족을 우선순위로 두는 경우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4262947"/>
            <a:ext cx="81378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 smtClean="0"/>
              <a:t>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충동적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보호적으로</a:t>
            </a:r>
            <a:r>
              <a:rPr lang="ko-KR" altLang="en-US" dirty="0" smtClean="0"/>
              <a:t> 경영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가족구성원이라면 채용됨</a:t>
            </a:r>
            <a:endParaRPr kumimoji="1" lang="en-US" altLang="ko-KR" dirty="0" smtClean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적절한 교육</a:t>
            </a:r>
            <a:r>
              <a:rPr kumimoji="1" lang="en-US" altLang="ko-KR" dirty="0" smtClean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훈련이 필요 없음</a:t>
            </a:r>
            <a:endParaRPr kumimoji="1" lang="en-US" altLang="ko-KR" dirty="0" smtClean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신분에 따라 보수를 정함</a:t>
            </a:r>
            <a:endParaRPr kumimoji="1" lang="en-US" altLang="ko-KR" dirty="0" smtClean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리더십은 상속권</a:t>
            </a:r>
            <a:r>
              <a:rPr kumimoji="1" lang="en-US" altLang="ko-KR" dirty="0" smtClean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출생 순서</a:t>
            </a:r>
            <a:r>
              <a:rPr kumimoji="1" lang="en-US" altLang="ko-KR" dirty="0" smtClean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개성 등으로 결정</a:t>
            </a:r>
            <a:endParaRPr kumimoji="1" lang="en-US" altLang="ko-KR" dirty="0" smtClean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 smtClean="0">
                <a:solidFill>
                  <a:srgbClr val="3F3F3F"/>
                </a:solidFill>
                <a:ea typeface="굴림" pitchFamily="50" charset="-127"/>
              </a:rPr>
              <a:t>가족은 기업성과를 위해서 열심히 일함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069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가족과 기업의 우선순위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6518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어느 것도 우선순위를 두지 않는 경우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최악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331135"/>
            <a:ext cx="8137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제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세대 말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수십년 동안 일을 하여 일에 지치고 피곤에 </a:t>
            </a:r>
            <a:r>
              <a:rPr kumimoji="1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찌듬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후계자도 정해지지 않음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일 이외 다른 것은 생각해 본 적 없음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가정은 이방인</a:t>
            </a:r>
            <a:endParaRPr kumimoji="1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굴림" pitchFamily="50" charset="-127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dirty="0">
              <a:solidFill>
                <a:srgbClr val="3F3F3F"/>
              </a:solidFill>
              <a:latin typeface="맑은 고딕"/>
              <a:ea typeface="굴림" pitchFamily="50" charset="-127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제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2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세대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: 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능력이 아니라 창업자의 후손이란 이유로 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CEO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가 됨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보통 플레이보이임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가족기업의 발전에는 관심 없음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.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 </a:t>
            </a:r>
            <a:endParaRPr kumimoji="1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굴림" pitchFamily="50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6365" y="3304872"/>
            <a:ext cx="82040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가족과 기업 둘 다 우선순위로 두기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가족과 기업의 균형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255" y="3853443"/>
            <a:ext cx="8137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세상에 알려지지 않은 영웅들</a:t>
            </a:r>
            <a:endParaRPr kumimoji="1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굴림" pitchFamily="50" charset="-127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가족과 기업은 같은 운명이므로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균형 잡힌 삶이 되도록 필사적으로 노력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나아가 가족과 기업 모두 성공하기를 열렬히 원함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어렵고 힘들지만 훌륭한 가정생활과 직장생활 모두를 완벽하게 해냄</a:t>
            </a:r>
            <a:r>
              <a:rPr kumimoji="1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. </a:t>
            </a: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dirty="0" smtClean="0">
                <a:solidFill>
                  <a:srgbClr val="FF0000"/>
                </a:solidFill>
                <a:latin typeface="맑은 고딕"/>
                <a:ea typeface="굴림" pitchFamily="50" charset="-127"/>
              </a:rPr>
              <a:t>가족은 기업처럼</a:t>
            </a:r>
            <a:r>
              <a:rPr kumimoji="1" lang="en-US" altLang="ko-KR" dirty="0" smtClean="0">
                <a:solidFill>
                  <a:srgbClr val="FF0000"/>
                </a:solidFill>
                <a:latin typeface="맑은 고딕"/>
                <a:ea typeface="굴림" pitchFamily="50" charset="-127"/>
              </a:rPr>
              <a:t>, </a:t>
            </a:r>
            <a:r>
              <a:rPr kumimoji="1" lang="ko-KR" altLang="en-US" dirty="0" smtClean="0">
                <a:solidFill>
                  <a:srgbClr val="FF0000"/>
                </a:solidFill>
                <a:latin typeface="맑은 고딕"/>
                <a:ea typeface="굴림" pitchFamily="50" charset="-127"/>
              </a:rPr>
              <a:t>기업은 가족처럼 경영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960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</a:t>
            </a:r>
            <a:r>
              <a:rPr lang="en-US" altLang="ko-KR" sz="3200" dirty="0" smtClean="0"/>
              <a:t>3</a:t>
            </a:r>
            <a:r>
              <a:rPr lang="ko-KR" altLang="en-US" sz="3200" dirty="0" err="1" smtClean="0"/>
              <a:t>차원시스템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863088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차원 시스템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가족기업을 가족</a:t>
            </a:r>
            <a:r>
              <a:rPr kumimoji="0" lang="en-US" altLang="ko-KR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(family)</a:t>
            </a: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과 기업</a:t>
            </a:r>
            <a:r>
              <a:rPr kumimoji="0" lang="en-US" altLang="ko-KR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(business)</a:t>
            </a: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으로 양분하고 </a:t>
            </a:r>
            <a:endParaRPr kumimoji="0" lang="en-US" altLang="ko-KR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b="1" noProof="0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                           </a:t>
            </a: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이의 이질성을 고찰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graphicFrame>
        <p:nvGraphicFramePr>
          <p:cNvPr id="9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120839"/>
              </p:ext>
            </p:extLst>
          </p:nvPr>
        </p:nvGraphicFramePr>
        <p:xfrm>
          <a:off x="685800" y="1962150"/>
          <a:ext cx="7620000" cy="4049712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75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갈등의 영역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DE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 시스템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 시스템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13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목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 표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 구성원의 발전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기업의 이익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수익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능률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성장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7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관 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계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개인적인 관계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관계를 가장 중요시 여김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반개인적 혹은 비개인적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두 번째로 중요시 여김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5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규 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칙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비공식적 기대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문서화된 공식적인 규칙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흔히 상벌의 기준으로 사용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16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평 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가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그들이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누군가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에 따라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노력정도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;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절대적인 사랑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성과와 결과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에 따라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종업원은 승진과 해고 가능 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13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승 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계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사망이나 이혼으로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은퇴나 승진 혹은 이탈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835150" y="1557338"/>
            <a:ext cx="5310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2-4&gt;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가족시스템과 기업시스템의 상호 비교 </a:t>
            </a:r>
            <a:endParaRPr lang="ko-KR" altLang="en-US" sz="1800" b="1" dirty="0" smtClean="0">
              <a:solidFill>
                <a:srgbClr val="3F3F3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85800" y="6111875"/>
            <a:ext cx="6365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자료</a:t>
            </a:r>
            <a:r>
              <a:rPr lang="en-US" altLang="ko-KR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 Dyer, </a:t>
            </a:r>
            <a:r>
              <a:rPr lang="en-US" altLang="ko-KR" sz="1000" b="1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W.Gibb</a:t>
            </a:r>
            <a:r>
              <a:rPr lang="en-US" altLang="ko-KR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(1992), </a:t>
            </a:r>
            <a:r>
              <a:rPr lang="ko-KR" altLang="en-US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「</a:t>
            </a:r>
            <a:r>
              <a:rPr lang="en-US" altLang="ko-KR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The Entrepreneurial Experience</a:t>
            </a:r>
            <a:r>
              <a:rPr lang="ko-KR" altLang="en-US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」</a:t>
            </a:r>
            <a:r>
              <a:rPr lang="en-US" altLang="ko-KR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ko-KR" sz="1000" b="1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Jossey</a:t>
            </a:r>
            <a:r>
              <a:rPr lang="en-US" altLang="ko-KR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-Bass Publishers, p.147. </a:t>
            </a:r>
            <a:endParaRPr lang="en-US" altLang="ko-KR" sz="1800" b="1" dirty="0" smtClean="0">
              <a:solidFill>
                <a:srgbClr val="3F3F3F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45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</a:t>
            </a:r>
            <a:r>
              <a:rPr lang="en-US" altLang="ko-KR" sz="3200" dirty="0" smtClean="0"/>
              <a:t>3</a:t>
            </a:r>
            <a:r>
              <a:rPr lang="ko-KR" altLang="en-US" sz="3200" dirty="0" err="1" smtClean="0"/>
              <a:t>차원시스템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472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차원 시스템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grpSp>
        <p:nvGrpSpPr>
          <p:cNvPr id="10" name="组合 12"/>
          <p:cNvGrpSpPr>
            <a:grpSpLocks/>
          </p:cNvGrpSpPr>
          <p:nvPr/>
        </p:nvGrpSpPr>
        <p:grpSpPr bwMode="auto">
          <a:xfrm>
            <a:off x="1633537" y="2278071"/>
            <a:ext cx="6178550" cy="3270250"/>
            <a:chOff x="2550" y="2807"/>
            <a:chExt cx="9729" cy="5150"/>
          </a:xfrm>
        </p:grpSpPr>
        <p:sp>
          <p:nvSpPr>
            <p:cNvPr id="11" name="等腰三角形 3"/>
            <p:cNvSpPr/>
            <p:nvPr/>
          </p:nvSpPr>
          <p:spPr>
            <a:xfrm>
              <a:off x="2550" y="2904"/>
              <a:ext cx="6482" cy="5053"/>
            </a:xfrm>
            <a:prstGeom prst="triangle">
              <a:avLst/>
            </a:prstGeom>
            <a:gradFill>
              <a:gsLst>
                <a:gs pos="0">
                  <a:srgbClr val="14CD68">
                    <a:alpha val="53000"/>
                  </a:srgbClr>
                </a:gs>
                <a:gs pos="100000">
                  <a:srgbClr val="0B6E38"/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黑体"/>
                <a:cs typeface="+mn-cs"/>
              </a:endParaRPr>
            </a:p>
          </p:txBody>
        </p:sp>
        <p:sp>
          <p:nvSpPr>
            <p:cNvPr id="14" name="等腰三角形 4"/>
            <p:cNvSpPr/>
            <p:nvPr/>
          </p:nvSpPr>
          <p:spPr>
            <a:xfrm>
              <a:off x="5802" y="2807"/>
              <a:ext cx="6477" cy="5150"/>
            </a:xfrm>
            <a:prstGeom prst="triangle">
              <a:avLst/>
            </a:prstGeom>
            <a:gradFill>
              <a:gsLst>
                <a:gs pos="21000">
                  <a:srgbClr val="FBFB11">
                    <a:alpha val="0"/>
                  </a:srgbClr>
                </a:gs>
                <a:gs pos="100000">
                  <a:srgbClr val="838309"/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黑体"/>
                <a:cs typeface="+mn-cs"/>
              </a:endParaRPr>
            </a:p>
          </p:txBody>
        </p:sp>
        <p:sp>
          <p:nvSpPr>
            <p:cNvPr id="15" name="矩形 9"/>
            <p:cNvSpPr/>
            <p:nvPr/>
          </p:nvSpPr>
          <p:spPr>
            <a:xfrm>
              <a:off x="4425" y="5284"/>
              <a:ext cx="2480" cy="119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기업시스템</a:t>
              </a: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黑体"/>
                  <a:cs typeface="+mn-cs"/>
                </a:rPr>
                <a:t>: 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결과 지향</a:t>
              </a:r>
            </a:p>
          </p:txBody>
        </p:sp>
        <p:sp>
          <p:nvSpPr>
            <p:cNvPr id="17" name="矩形 10"/>
            <p:cNvSpPr/>
            <p:nvPr/>
          </p:nvSpPr>
          <p:spPr>
            <a:xfrm>
              <a:off x="8127" y="5259"/>
              <a:ext cx="2480" cy="119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가족시스템</a:t>
              </a: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黑体"/>
                  <a:cs typeface="+mn-cs"/>
                </a:rPr>
                <a:t>: 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정</a:t>
              </a:r>
              <a:r>
                <a:rPr kumimoji="1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itchFamily="50" charset="-127"/>
                  <a:ea typeface="굴림" pitchFamily="50" charset="-127"/>
                  <a:cs typeface="+mn-cs"/>
                </a:rPr>
                <a:t>(</a:t>
              </a: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情</a:t>
              </a: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黑体"/>
                  <a:cs typeface="+mn-cs"/>
                </a:rPr>
                <a:t>)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 지향</a:t>
              </a:r>
            </a:p>
          </p:txBody>
        </p:sp>
        <p:sp>
          <p:nvSpPr>
            <p:cNvPr id="18" name="矩形 11"/>
            <p:cNvSpPr/>
            <p:nvPr/>
          </p:nvSpPr>
          <p:spPr>
            <a:xfrm>
              <a:off x="6180" y="6647"/>
              <a:ext cx="2480" cy="119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</a:t>
              </a:r>
            </a:p>
          </p:txBody>
        </p:sp>
      </p:grpSp>
      <p:sp>
        <p:nvSpPr>
          <p:cNvPr id="19" name="矩形 13"/>
          <p:cNvSpPr/>
          <p:nvPr/>
        </p:nvSpPr>
        <p:spPr>
          <a:xfrm>
            <a:off x="2350396" y="1787499"/>
            <a:ext cx="4273550" cy="428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그림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2-4&gt;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2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차원 시스템</a:t>
            </a: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396875" y="5589588"/>
            <a:ext cx="865187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자료</a:t>
            </a:r>
            <a:r>
              <a:rPr lang="en-US" altLang="ko-KR" sz="1000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 Ibrahim A. Bakr &amp; Willard H. Ellis(1994), "Family Business Management: Concepts and Practice", Kendall/Hunt Publishing Company, p.124.</a:t>
            </a:r>
            <a:endParaRPr lang="ko-KR" altLang="en-US" sz="1000" b="1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275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</a:t>
            </a:r>
            <a:r>
              <a:rPr lang="en-US" altLang="ko-KR" sz="3200" dirty="0" smtClean="0"/>
              <a:t>3</a:t>
            </a:r>
            <a:r>
              <a:rPr lang="ko-KR" altLang="en-US" sz="3200" dirty="0" err="1" smtClean="0"/>
              <a:t>차원시스템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377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2. 3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차원 시스템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9" name="矩形 13"/>
          <p:cNvSpPr/>
          <p:nvPr/>
        </p:nvSpPr>
        <p:spPr>
          <a:xfrm>
            <a:off x="2435225" y="1050141"/>
            <a:ext cx="4273550" cy="428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그림 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2-5&gt; 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가족기업의 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차원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시스템</a:t>
            </a: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 rot="18900000">
            <a:off x="3227877" y="1372200"/>
            <a:ext cx="3168650" cy="3168650"/>
          </a:xfrm>
          <a:prstGeom prst="ellipse">
            <a:avLst/>
          </a:prstGeom>
          <a:noFill/>
          <a:ln w="19050">
            <a:solidFill>
              <a:srgbClr val="3F3F3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" name="Oval 16"/>
          <p:cNvSpPr>
            <a:spLocks noChangeArrowheads="1"/>
          </p:cNvSpPr>
          <p:nvPr/>
        </p:nvSpPr>
        <p:spPr bwMode="auto">
          <a:xfrm>
            <a:off x="2032014" y="3010703"/>
            <a:ext cx="3168650" cy="3168650"/>
          </a:xfrm>
          <a:prstGeom prst="ellipse">
            <a:avLst/>
          </a:prstGeom>
          <a:noFill/>
          <a:ln w="19050">
            <a:solidFill>
              <a:srgbClr val="3F3F3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" name="Oval 17"/>
          <p:cNvSpPr>
            <a:spLocks noChangeArrowheads="1"/>
          </p:cNvSpPr>
          <p:nvPr/>
        </p:nvSpPr>
        <p:spPr bwMode="auto">
          <a:xfrm>
            <a:off x="4067175" y="3068638"/>
            <a:ext cx="3168650" cy="3168650"/>
          </a:xfrm>
          <a:prstGeom prst="ellipse">
            <a:avLst/>
          </a:prstGeom>
          <a:noFill/>
          <a:ln w="19050">
            <a:solidFill>
              <a:srgbClr val="3F3F3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Group 21"/>
          <p:cNvGrpSpPr>
            <a:grpSpLocks/>
          </p:cNvGrpSpPr>
          <p:nvPr/>
        </p:nvGrpSpPr>
        <p:grpSpPr bwMode="auto">
          <a:xfrm>
            <a:off x="4072834" y="1637495"/>
            <a:ext cx="2551112" cy="1455737"/>
            <a:chOff x="2471" y="655"/>
            <a:chExt cx="1607" cy="917"/>
          </a:xfrm>
        </p:grpSpPr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2684" y="655"/>
              <a:ext cx="1394" cy="271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200" b="1" i="0" u="none" strike="noStrike" kern="0" cap="none" spc="0" normalizeH="0" baseline="0" noProof="0" smtClean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소유권</a:t>
              </a:r>
              <a:r>
                <a:rPr kumimoji="1" lang="en-US" altLang="ko-KR" sz="2200" b="1" i="0" u="none" strike="noStrike" kern="0" cap="none" spc="0" normalizeH="0" baseline="0" noProof="0" smtClean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kumimoji="1" lang="ko-KR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이사회의장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2471" y="1242"/>
              <a:ext cx="91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구조</a:t>
              </a:r>
              <a:r>
                <a:rPr kumimoji="1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kumimoji="1" lang="ko-KR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주주총회</a:t>
              </a:r>
              <a:r>
                <a:rPr kumimoji="1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     이사회</a:t>
              </a:r>
            </a:p>
          </p:txBody>
        </p:sp>
      </p:grpSp>
      <p:grpSp>
        <p:nvGrpSpPr>
          <p:cNvPr id="28" name="Group 23"/>
          <p:cNvGrpSpPr>
            <a:grpSpLocks/>
          </p:cNvGrpSpPr>
          <p:nvPr/>
        </p:nvGrpSpPr>
        <p:grpSpPr bwMode="auto">
          <a:xfrm>
            <a:off x="1148493" y="3948521"/>
            <a:ext cx="2314575" cy="1855788"/>
            <a:chOff x="810" y="2492"/>
            <a:chExt cx="1458" cy="1169"/>
          </a:xfrm>
        </p:grpSpPr>
        <p:sp>
          <p:nvSpPr>
            <p:cNvPr id="29" name="Text Box 13"/>
            <p:cNvSpPr txBox="1">
              <a:spLocks noChangeArrowheads="1"/>
            </p:cNvSpPr>
            <p:nvPr/>
          </p:nvSpPr>
          <p:spPr bwMode="auto">
            <a:xfrm>
              <a:off x="810" y="3390"/>
              <a:ext cx="1160" cy="271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가족</a:t>
              </a:r>
              <a:r>
                <a:rPr kumimoji="1" lang="en-US" altLang="ko-K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  <a:r>
                <a:rPr kumimoji="1" lang="ko-KR" altLang="en-US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감성경영자</a:t>
              </a:r>
              <a:endPara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0" name="Text Box 19"/>
            <p:cNvSpPr txBox="1">
              <a:spLocks noChangeArrowheads="1"/>
            </p:cNvSpPr>
            <p:nvPr/>
          </p:nvSpPr>
          <p:spPr bwMode="auto">
            <a:xfrm>
              <a:off x="1586" y="2492"/>
              <a:ext cx="68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sng" strike="noStrike" kern="0" cap="none" spc="0" normalizeH="0" baseline="0" noProof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구조</a:t>
              </a:r>
              <a:r>
                <a:rPr kumimoji="1" lang="en-US" altLang="ko-K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가족위원회</a:t>
              </a:r>
            </a:p>
          </p:txBody>
        </p:sp>
      </p:grpSp>
      <p:grpSp>
        <p:nvGrpSpPr>
          <p:cNvPr id="31" name="Group 39"/>
          <p:cNvGrpSpPr>
            <a:grpSpLocks/>
          </p:cNvGrpSpPr>
          <p:nvPr/>
        </p:nvGrpSpPr>
        <p:grpSpPr bwMode="auto">
          <a:xfrm>
            <a:off x="2405063" y="4832350"/>
            <a:ext cx="4741862" cy="385763"/>
            <a:chOff x="1515" y="3044"/>
            <a:chExt cx="2987" cy="243"/>
          </a:xfrm>
        </p:grpSpPr>
        <p:sp>
          <p:nvSpPr>
            <p:cNvPr id="32" name="Text Box 24"/>
            <p:cNvSpPr txBox="1">
              <a:spLocks noChangeArrowheads="1"/>
            </p:cNvSpPr>
            <p:nvPr/>
          </p:nvSpPr>
          <p:spPr bwMode="auto">
            <a:xfrm>
              <a:off x="1515" y="3093"/>
              <a:ext cx="86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fontAlgn="base" latinLnBrk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ko-KR" altLang="en-US" sz="1400" b="1" u="sng" dirty="0" smtClean="0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계획</a:t>
              </a:r>
              <a:r>
                <a:rPr kumimoji="1" lang="en-US" altLang="ko-KR" sz="1400" dirty="0" smtClean="0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kumimoji="1" lang="ko-KR" altLang="en-US" sz="1400" dirty="0" smtClean="0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가족계획</a:t>
              </a:r>
            </a:p>
          </p:txBody>
        </p:sp>
        <p:sp>
          <p:nvSpPr>
            <p:cNvPr id="33" name="Text Box 27"/>
            <p:cNvSpPr txBox="1">
              <a:spLocks noChangeArrowheads="1"/>
            </p:cNvSpPr>
            <p:nvPr/>
          </p:nvSpPr>
          <p:spPr bwMode="auto">
            <a:xfrm>
              <a:off x="3422" y="3044"/>
              <a:ext cx="108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fontAlgn="base" latinLnBrk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ko-KR" altLang="en-US" sz="1400" b="1" u="sng" smtClean="0">
                  <a:solidFill>
                    <a:srgbClr val="0099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계획</a:t>
              </a:r>
              <a:r>
                <a:rPr kumimoji="1" lang="en-US" altLang="ko-KR" sz="1400" b="1" u="sng" smtClean="0">
                  <a:solidFill>
                    <a:srgbClr val="0099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  <a:r>
                <a:rPr kumimoji="1" lang="en-US" altLang="ko-KR" sz="1400" b="1" smtClean="0">
                  <a:solidFill>
                    <a:srgbClr val="0099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  <a:r>
                <a:rPr kumimoji="1" lang="ko-KR" altLang="en-US" sz="1400" b="1" smtClean="0">
                  <a:solidFill>
                    <a:srgbClr val="0099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경영개발계획</a:t>
              </a:r>
            </a:p>
          </p:txBody>
        </p:sp>
      </p:grpSp>
      <p:grpSp>
        <p:nvGrpSpPr>
          <p:cNvPr id="34" name="Group 22"/>
          <p:cNvGrpSpPr>
            <a:grpSpLocks/>
          </p:cNvGrpSpPr>
          <p:nvPr/>
        </p:nvGrpSpPr>
        <p:grpSpPr bwMode="auto">
          <a:xfrm>
            <a:off x="4727575" y="4162425"/>
            <a:ext cx="3740150" cy="1695450"/>
            <a:chOff x="2978" y="2622"/>
            <a:chExt cx="2356" cy="1068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4174" y="3419"/>
              <a:ext cx="1160" cy="271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200" b="1" i="0" u="none" strike="noStrike" kern="0" cap="none" spc="0" normalizeH="0" baseline="0" noProof="0" smtClean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기업</a:t>
              </a:r>
              <a:r>
                <a:rPr kumimoji="1" lang="en-US" altLang="ko-KR" sz="2200" b="1" i="0" u="none" strike="noStrike" kern="0" cap="none" spc="0" normalizeH="0" baseline="0" noProof="0" smtClean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  <a:r>
                <a:rPr kumimoji="1" lang="ko-KR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최고경영자</a:t>
              </a:r>
            </a:p>
          </p:txBody>
        </p:sp>
        <p:sp>
          <p:nvSpPr>
            <p:cNvPr id="36" name="Text Box 20"/>
            <p:cNvSpPr txBox="1">
              <a:spLocks noChangeArrowheads="1"/>
            </p:cNvSpPr>
            <p:nvPr/>
          </p:nvSpPr>
          <p:spPr bwMode="auto">
            <a:xfrm>
              <a:off x="2978" y="2622"/>
              <a:ext cx="211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sng" strike="noStrike" kern="0" cap="none" spc="0" normalizeH="0" baseline="0" noProof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구조</a:t>
              </a:r>
              <a:r>
                <a:rPr kumimoji="1" lang="en-US" altLang="ko-KR" sz="1400" b="1" i="0" u="sng" strike="noStrike" kern="0" cap="none" spc="0" normalizeH="0" baseline="0" noProof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  <a:r>
                <a:rPr kumimoji="1" lang="en-US" altLang="ko-KR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  <a:r>
                <a:rPr kumimoji="1" lang="ko-KR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경영개발팀</a:t>
              </a:r>
            </a:p>
          </p:txBody>
        </p:sp>
      </p:grpSp>
      <p:sp>
        <p:nvSpPr>
          <p:cNvPr id="37" name="TextBox 9"/>
          <p:cNvSpPr txBox="1">
            <a:spLocks noChangeArrowheads="1"/>
          </p:cNvSpPr>
          <p:nvPr/>
        </p:nvSpPr>
        <p:spPr bwMode="auto">
          <a:xfrm>
            <a:off x="3576638" y="3314700"/>
            <a:ext cx="8477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</a:rPr>
              <a:t>계획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SimHei" pitchFamily="49" charset="-122"/>
              </a:rPr>
              <a:t>: </a:t>
            </a:r>
            <a:r>
              <a:rPr kumimoji="0" lang="ko-KR" alt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</a:rPr>
              <a:t>유산계획</a:t>
            </a: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8" name="TextBox 10"/>
          <p:cNvSpPr txBox="1">
            <a:spLocks noChangeArrowheads="1"/>
          </p:cNvSpPr>
          <p:nvPr/>
        </p:nvSpPr>
        <p:spPr bwMode="auto">
          <a:xfrm>
            <a:off x="5087938" y="3302000"/>
            <a:ext cx="9810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</a:rPr>
              <a:t>계획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SimHei" pitchFamily="49" charset="-122"/>
              </a:rPr>
              <a:t>: </a:t>
            </a:r>
            <a:r>
              <a:rPr kumimoji="0" lang="ko-KR" alt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</a:rPr>
              <a:t>전략적계획</a:t>
            </a: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0" name="Freeform 38"/>
          <p:cNvSpPr>
            <a:spLocks/>
          </p:cNvSpPr>
          <p:nvPr/>
        </p:nvSpPr>
        <p:spPr bwMode="auto">
          <a:xfrm>
            <a:off x="4103893" y="3427011"/>
            <a:ext cx="1114425" cy="1095375"/>
          </a:xfrm>
          <a:custGeom>
            <a:avLst/>
            <a:gdLst>
              <a:gd name="T0" fmla="*/ 0 w 702"/>
              <a:gd name="T1" fmla="*/ 2147483646 h 690"/>
              <a:gd name="T2" fmla="*/ 2147483646 w 702"/>
              <a:gd name="T3" fmla="*/ 2147483646 h 690"/>
              <a:gd name="T4" fmla="*/ 2147483646 w 702"/>
              <a:gd name="T5" fmla="*/ 2147483646 h 690"/>
              <a:gd name="T6" fmla="*/ 2147483646 w 702"/>
              <a:gd name="T7" fmla="*/ 2147483646 h 690"/>
              <a:gd name="T8" fmla="*/ 2147483646 w 702"/>
              <a:gd name="T9" fmla="*/ 2147483646 h 690"/>
              <a:gd name="T10" fmla="*/ 2147483646 w 702"/>
              <a:gd name="T11" fmla="*/ 0 h 690"/>
              <a:gd name="T12" fmla="*/ 2147483646 w 702"/>
              <a:gd name="T13" fmla="*/ 2147483646 h 690"/>
              <a:gd name="T14" fmla="*/ 2147483646 w 702"/>
              <a:gd name="T15" fmla="*/ 2147483646 h 690"/>
              <a:gd name="T16" fmla="*/ 2147483646 w 702"/>
              <a:gd name="T17" fmla="*/ 2147483646 h 690"/>
              <a:gd name="T18" fmla="*/ 2147483646 w 702"/>
              <a:gd name="T19" fmla="*/ 2147483646 h 690"/>
              <a:gd name="T20" fmla="*/ 2147483646 w 702"/>
              <a:gd name="T21" fmla="*/ 2147483646 h 690"/>
              <a:gd name="T22" fmla="*/ 2147483646 w 702"/>
              <a:gd name="T23" fmla="*/ 2147483646 h 690"/>
              <a:gd name="T24" fmla="*/ 2147483646 w 702"/>
              <a:gd name="T25" fmla="*/ 2147483646 h 690"/>
              <a:gd name="T26" fmla="*/ 0 w 702"/>
              <a:gd name="T27" fmla="*/ 2147483646 h 6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02"/>
              <a:gd name="T43" fmla="*/ 0 h 690"/>
              <a:gd name="T44" fmla="*/ 702 w 702"/>
              <a:gd name="T45" fmla="*/ 690 h 6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02" h="690">
                <a:moveTo>
                  <a:pt x="0" y="598"/>
                </a:moveTo>
                <a:cubicBezTo>
                  <a:pt x="0" y="598"/>
                  <a:pt x="32" y="450"/>
                  <a:pt x="52" y="400"/>
                </a:cubicBezTo>
                <a:cubicBezTo>
                  <a:pt x="70" y="352"/>
                  <a:pt x="80" y="339"/>
                  <a:pt x="98" y="306"/>
                </a:cubicBezTo>
                <a:cubicBezTo>
                  <a:pt x="116" y="273"/>
                  <a:pt x="130" y="241"/>
                  <a:pt x="158" y="202"/>
                </a:cubicBezTo>
                <a:cubicBezTo>
                  <a:pt x="158" y="202"/>
                  <a:pt x="210" y="138"/>
                  <a:pt x="268" y="72"/>
                </a:cubicBezTo>
                <a:cubicBezTo>
                  <a:pt x="308" y="36"/>
                  <a:pt x="348" y="0"/>
                  <a:pt x="348" y="0"/>
                </a:cubicBezTo>
                <a:cubicBezTo>
                  <a:pt x="348" y="0"/>
                  <a:pt x="430" y="64"/>
                  <a:pt x="500" y="154"/>
                </a:cubicBezTo>
                <a:cubicBezTo>
                  <a:pt x="500" y="154"/>
                  <a:pt x="572" y="252"/>
                  <a:pt x="624" y="356"/>
                </a:cubicBezTo>
                <a:cubicBezTo>
                  <a:pt x="624" y="356"/>
                  <a:pt x="668" y="454"/>
                  <a:pt x="686" y="538"/>
                </a:cubicBezTo>
                <a:cubicBezTo>
                  <a:pt x="698" y="592"/>
                  <a:pt x="702" y="634"/>
                  <a:pt x="702" y="634"/>
                </a:cubicBezTo>
                <a:cubicBezTo>
                  <a:pt x="702" y="634"/>
                  <a:pt x="620" y="662"/>
                  <a:pt x="530" y="670"/>
                </a:cubicBezTo>
                <a:cubicBezTo>
                  <a:pt x="530" y="670"/>
                  <a:pt x="422" y="690"/>
                  <a:pt x="300" y="674"/>
                </a:cubicBezTo>
                <a:cubicBezTo>
                  <a:pt x="302" y="674"/>
                  <a:pt x="220" y="670"/>
                  <a:pt x="130" y="646"/>
                </a:cubicBezTo>
                <a:cubicBezTo>
                  <a:pt x="66" y="630"/>
                  <a:pt x="0" y="598"/>
                  <a:pt x="0" y="598"/>
                </a:cubicBezTo>
                <a:close/>
              </a:path>
            </a:pathLst>
          </a:cu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smtClean="0">
              <a:solidFill>
                <a:srgbClr val="3F3F3F"/>
              </a:solidFill>
              <a:latin typeface="Arial" panose="020B0604020202020204" pitchFamily="34" charset="0"/>
            </a:endParaRP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4267200" y="3821113"/>
            <a:ext cx="8858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sng" strike="noStrike" kern="0" cap="none" spc="0" normalizeH="0" baseline="0" noProof="0" dirty="0" smtClean="0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</a:rPr>
              <a:t>    계획</a:t>
            </a:r>
            <a:r>
              <a:rPr kumimoji="0" lang="en-US" altLang="ko-KR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  <a:ea typeface="SimHei" pitchFamily="49" charset="-122"/>
              </a:rPr>
              <a:t>: </a:t>
            </a:r>
            <a:r>
              <a:rPr kumimoji="0" lang="ko-KR" altLang="en-US" sz="1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</a:rPr>
              <a:t>연속성계획</a:t>
            </a:r>
            <a:r>
              <a:rPr kumimoji="0" lang="en-US" altLang="ko-KR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  <a:ea typeface="SimHei" pitchFamily="49" charset="-122"/>
              </a:rPr>
              <a:t>         </a:t>
            </a:r>
            <a:r>
              <a:rPr kumimoji="0" lang="ko-KR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</a:rPr>
              <a:t>비상계획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2" name="TextBox 30"/>
          <p:cNvSpPr txBox="1">
            <a:spLocks noChangeArrowheads="1"/>
          </p:cNvSpPr>
          <p:nvPr/>
        </p:nvSpPr>
        <p:spPr bwMode="auto">
          <a:xfrm>
            <a:off x="1357312" y="6443672"/>
            <a:ext cx="6429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000" dirty="0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Source: </a:t>
            </a:r>
            <a:r>
              <a:rPr kumimoji="1" lang="en-US" altLang="ko-KR" sz="1000" dirty="0" err="1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Gersick</a:t>
            </a:r>
            <a:r>
              <a:rPr kumimoji="1" lang="en-US" altLang="ko-KR" sz="1000" dirty="0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K.E. et al(1997), “Generation to Generation,” Harvard Business School Press, p.226.</a:t>
            </a:r>
            <a:endParaRPr kumimoji="1" lang="ko-KR" altLang="en-US" sz="1000" dirty="0" smtClean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034211"/>
            <a:ext cx="22255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 smtClean="0">
                <a:solidFill>
                  <a:srgbClr val="FF0000"/>
                </a:solidFill>
              </a:rPr>
              <a:t>가족</a:t>
            </a:r>
            <a:r>
              <a:rPr lang="ko-KR" altLang="en-US" dirty="0" smtClean="0"/>
              <a:t>의 관점과 </a:t>
            </a:r>
            <a:r>
              <a:rPr lang="ko-KR" altLang="en-US" dirty="0" smtClean="0">
                <a:solidFill>
                  <a:srgbClr val="FF0000"/>
                </a:solidFill>
              </a:rPr>
              <a:t>기업</a:t>
            </a:r>
            <a:r>
              <a:rPr lang="ko-KR" altLang="en-US" dirty="0" smtClean="0"/>
              <a:t>의 관점을 </a:t>
            </a:r>
            <a:r>
              <a:rPr lang="ko-KR" altLang="en-US" dirty="0" smtClean="0">
                <a:solidFill>
                  <a:srgbClr val="FF0000"/>
                </a:solidFill>
              </a:rPr>
              <a:t>조화</a:t>
            </a:r>
            <a:r>
              <a:rPr lang="ko-KR" altLang="en-US" dirty="0" smtClean="0"/>
              <a:t>시켜 가족기업의 </a:t>
            </a:r>
            <a:r>
              <a:rPr lang="ko-KR" altLang="en-US" dirty="0" smtClean="0">
                <a:solidFill>
                  <a:srgbClr val="FF0000"/>
                </a:solidFill>
              </a:rPr>
              <a:t>의사결정능력</a:t>
            </a:r>
            <a:r>
              <a:rPr lang="ko-KR" altLang="en-US" dirty="0" smtClean="0"/>
              <a:t>을 증진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</a:t>
            </a:r>
            <a:r>
              <a:rPr lang="ko-KR" altLang="en-US" dirty="0" smtClean="0">
                <a:solidFill>
                  <a:srgbClr val="FF0000"/>
                </a:solidFill>
              </a:rPr>
              <a:t>실행</a:t>
            </a:r>
            <a:r>
              <a:rPr lang="ko-KR" altLang="en-US" dirty="0" smtClean="0"/>
              <a:t>에 옮겨야 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5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</a:t>
            </a:r>
            <a:r>
              <a:rPr lang="en-US" altLang="ko-KR" sz="3200" dirty="0" smtClean="0"/>
              <a:t>3</a:t>
            </a:r>
            <a:r>
              <a:rPr lang="ko-KR" altLang="en-US" sz="3200" dirty="0" err="1" smtClean="0"/>
              <a:t>차원시스템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377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2. 3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차원 시스템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9" name="矩形 13"/>
          <p:cNvSpPr/>
          <p:nvPr/>
        </p:nvSpPr>
        <p:spPr>
          <a:xfrm>
            <a:off x="2435224" y="1050141"/>
            <a:ext cx="4617551" cy="428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그림 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2-6&gt; 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가족기업의 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차원 시스템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(2)</a:t>
            </a: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</p:txBody>
      </p:sp>
      <p:sp>
        <p:nvSpPr>
          <p:cNvPr id="39" name="_s1028"/>
          <p:cNvSpPr>
            <a:spLocks noChangeArrowheads="1" noTextEdit="1"/>
          </p:cNvSpPr>
          <p:nvPr/>
        </p:nvSpPr>
        <p:spPr bwMode="auto">
          <a:xfrm>
            <a:off x="4743999" y="1935964"/>
            <a:ext cx="2284193" cy="2282825"/>
          </a:xfrm>
          <a:prstGeom prst="ellipse">
            <a:avLst/>
          </a:prstGeom>
          <a:solidFill>
            <a:srgbClr val="5BDBB3">
              <a:alpha val="50195"/>
            </a:srgbClr>
          </a:solidFill>
          <a:ln w="4670">
            <a:solidFill>
              <a:srgbClr val="5BDBB3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3" name="_s1032"/>
          <p:cNvSpPr>
            <a:spLocks noChangeArrowheads="1" noTextEdit="1"/>
          </p:cNvSpPr>
          <p:nvPr/>
        </p:nvSpPr>
        <p:spPr bwMode="auto">
          <a:xfrm>
            <a:off x="3943178" y="3009150"/>
            <a:ext cx="2282606" cy="2284413"/>
          </a:xfrm>
          <a:prstGeom prst="ellipse">
            <a:avLst/>
          </a:prstGeom>
          <a:solidFill>
            <a:srgbClr val="7F7F7F">
              <a:alpha val="50195"/>
            </a:srgbClr>
          </a:solidFill>
          <a:ln w="4670">
            <a:solidFill>
              <a:srgbClr val="7F7F7F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_s1030"/>
          <p:cNvSpPr>
            <a:spLocks noChangeArrowheads="1" noTextEdit="1"/>
          </p:cNvSpPr>
          <p:nvPr/>
        </p:nvSpPr>
        <p:spPr bwMode="auto">
          <a:xfrm>
            <a:off x="5424963" y="3002763"/>
            <a:ext cx="2284193" cy="2282825"/>
          </a:xfrm>
          <a:prstGeom prst="ellipse">
            <a:avLst/>
          </a:prstGeom>
          <a:solidFill>
            <a:srgbClr val="0070C0">
              <a:alpha val="50195"/>
            </a:srgbClr>
          </a:solidFill>
          <a:ln w="467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5" name="_s1029"/>
          <p:cNvSpPr>
            <a:spLocks noChangeArrowheads="1"/>
          </p:cNvSpPr>
          <p:nvPr/>
        </p:nvSpPr>
        <p:spPr bwMode="auto">
          <a:xfrm>
            <a:off x="4710648" y="2271713"/>
            <a:ext cx="205879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2530" tIns="61265" rIns="122530" bIns="61265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Owners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6" name="_s1033"/>
          <p:cNvSpPr>
            <a:spLocks noChangeArrowheads="1"/>
          </p:cNvSpPr>
          <p:nvPr/>
        </p:nvSpPr>
        <p:spPr bwMode="auto">
          <a:xfrm>
            <a:off x="3594751" y="4094176"/>
            <a:ext cx="205561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2530" tIns="61265" rIns="122530" bIns="61265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Family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7" name="_s1031"/>
          <p:cNvSpPr>
            <a:spLocks noChangeArrowheads="1"/>
          </p:cNvSpPr>
          <p:nvPr/>
        </p:nvSpPr>
        <p:spPr bwMode="auto">
          <a:xfrm>
            <a:off x="6014942" y="4151357"/>
            <a:ext cx="205879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2530" tIns="61265" rIns="122530" bIns="61265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Managers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&amp;Employees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 smtClean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8" name="矩形 1"/>
          <p:cNvSpPr/>
          <p:nvPr/>
        </p:nvSpPr>
        <p:spPr bwMode="auto">
          <a:xfrm>
            <a:off x="5033420" y="3209925"/>
            <a:ext cx="360645" cy="4337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4</a:t>
            </a:r>
          </a:p>
        </p:txBody>
      </p:sp>
      <p:sp>
        <p:nvSpPr>
          <p:cNvPr id="49" name="矩形 4"/>
          <p:cNvSpPr/>
          <p:nvPr/>
        </p:nvSpPr>
        <p:spPr bwMode="auto">
          <a:xfrm>
            <a:off x="6146562" y="3211830"/>
            <a:ext cx="360645" cy="431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5</a:t>
            </a:r>
          </a:p>
        </p:txBody>
      </p:sp>
      <p:sp>
        <p:nvSpPr>
          <p:cNvPr id="50" name="矩形 5"/>
          <p:cNvSpPr/>
          <p:nvPr/>
        </p:nvSpPr>
        <p:spPr bwMode="auto">
          <a:xfrm>
            <a:off x="5611707" y="4218789"/>
            <a:ext cx="358741" cy="4337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6</a:t>
            </a:r>
          </a:p>
        </p:txBody>
      </p:sp>
      <p:sp>
        <p:nvSpPr>
          <p:cNvPr id="53" name="矩形 2"/>
          <p:cNvSpPr/>
          <p:nvPr/>
        </p:nvSpPr>
        <p:spPr bwMode="auto">
          <a:xfrm>
            <a:off x="5575117" y="3456305"/>
            <a:ext cx="440013" cy="51244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7</a:t>
            </a:r>
          </a:p>
        </p:txBody>
      </p:sp>
      <p:sp>
        <p:nvSpPr>
          <p:cNvPr id="54" name="矩形 11"/>
          <p:cNvSpPr/>
          <p:nvPr/>
        </p:nvSpPr>
        <p:spPr bwMode="auto">
          <a:xfrm>
            <a:off x="360363" y="3717925"/>
            <a:ext cx="3257237" cy="22053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only family members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only owners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only employees/managers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family owners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employees/managers owners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family employees/managers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family owners and employees/managers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ko-KR" sz="14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자료: Barber(2013), p.18.</a:t>
            </a:r>
          </a:p>
        </p:txBody>
      </p:sp>
    </p:spTree>
    <p:extLst>
      <p:ext uri="{BB962C8B-B14F-4D97-AF65-F5344CB8AC3E}">
        <p14:creationId xmlns:p14="http://schemas.microsoft.com/office/powerpoint/2010/main" val="372932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가족시스템이론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가족시스템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이론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8" name="矩形 3"/>
          <p:cNvSpPr/>
          <p:nvPr/>
        </p:nvSpPr>
        <p:spPr>
          <a:xfrm>
            <a:off x="279266" y="2060848"/>
            <a:ext cx="8458200" cy="4008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가족시스템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이론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(family systems theory)은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가족을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감성적인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삶(emotional life)의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덩어리로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여기고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가족구성원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간의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복잡한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상호작용을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이해하려는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인간행동에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관한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이론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. 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sz="2000" dirty="0" err="1" smtClean="0">
                <a:latin typeface="굴림체" pitchFamily="49" charset="-127"/>
                <a:ea typeface="굴림체" pitchFamily="49" charset="-127"/>
              </a:rPr>
              <a:t>가족시스템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 이론은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조직 전체</a:t>
            </a:r>
            <a:r>
              <a:rPr lang="en-US" altLang="ko-KR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즉 가족을 상위의 개념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으로 중시 여김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이는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가족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은 그 자체로 고유한 구조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믿음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관계의 유형을 가진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완전하고 유일한 단위</a:t>
            </a:r>
            <a:endParaRPr lang="en-US" altLang="ko-KR" sz="2000" dirty="0" smtClean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p"/>
              <a:defRPr/>
            </a:pPr>
            <a:endParaRPr lang="en-US" altLang="ko-KR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가족시스템이론은 의학박사인 </a:t>
            </a:r>
            <a:r>
              <a:rPr lang="ko-KR" altLang="ko-KR" sz="2000" b="1" u="sng" dirty="0" err="1" smtClean="0">
                <a:latin typeface="굴림체" pitchFamily="49" charset="-127"/>
                <a:ea typeface="굴림체" pitchFamily="49" charset="-127"/>
              </a:rPr>
              <a:t>보웬</a:t>
            </a:r>
            <a:r>
              <a:rPr lang="ko-KR" altLang="ko-KR" sz="2000" b="1" u="sng" dirty="0" smtClean="0">
                <a:latin typeface="굴림체" pitchFamily="49" charset="-127"/>
                <a:ea typeface="굴림체" pitchFamily="49" charset="-127"/>
              </a:rPr>
              <a:t>(Murray Bowen), </a:t>
            </a:r>
            <a:r>
              <a:rPr lang="ko-KR" altLang="ko-KR" sz="2000" b="1" u="sng" dirty="0" err="1" smtClean="0">
                <a:latin typeface="굴림체" pitchFamily="49" charset="-127"/>
                <a:ea typeface="굴림체" pitchFamily="49" charset="-127"/>
              </a:rPr>
              <a:t>멕골드릭</a:t>
            </a:r>
            <a:r>
              <a:rPr lang="ko-KR" altLang="ko-KR" sz="2000" b="1" u="sng" dirty="0" smtClean="0">
                <a:latin typeface="굴림체" pitchFamily="49" charset="-127"/>
                <a:ea typeface="굴림체" pitchFamily="49" charset="-127"/>
              </a:rPr>
              <a:t>(M. McGoldrick), 브라운(F. H. Brown)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 등이 상호의존적인 가족생활의 복잡 미묘한 </a:t>
            </a:r>
            <a:r>
              <a:rPr lang="ko-KR" altLang="ko-KR" sz="2000" dirty="0" err="1" smtClean="0">
                <a:latin typeface="굴림체" pitchFamily="49" charset="-127"/>
                <a:ea typeface="굴림체" pitchFamily="49" charset="-127"/>
              </a:rPr>
              <a:t>동태성을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 분석하여 개발시킨 이론이다.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p"/>
              <a:defRPr/>
            </a:pPr>
            <a:endParaRPr lang="ko-KR" altLang="ko-KR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일반 시스템이론이 적용되는 근본원리인 system approach의 특징</a:t>
            </a:r>
            <a:endParaRPr lang="en-US" altLang="ko-KR" sz="2000" dirty="0" smtClean="0">
              <a:latin typeface="굴림체" pitchFamily="49" charset="-127"/>
              <a:ea typeface="굴림체" pitchFamily="49" charset="-127"/>
            </a:endParaRPr>
          </a:p>
          <a:p>
            <a:pPr marL="0" indent="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① </a:t>
            </a:r>
            <a:r>
              <a:rPr lang="ko-KR" altLang="ko-KR" sz="2000" b="1" dirty="0" smtClean="0">
                <a:latin typeface="굴림체" pitchFamily="49" charset="-127"/>
                <a:ea typeface="굴림체" pitchFamily="49" charset="-127"/>
              </a:rPr>
              <a:t>상호작용 혹은 상호의존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(interaction or interdependency) </a:t>
            </a:r>
            <a:endParaRPr lang="en-US" altLang="ko-KR" sz="2000" dirty="0" smtClean="0">
              <a:latin typeface="굴림체" pitchFamily="49" charset="-127"/>
              <a:ea typeface="굴림체" pitchFamily="49" charset="-127"/>
            </a:endParaRPr>
          </a:p>
          <a:p>
            <a:pPr marL="0" indent="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② </a:t>
            </a:r>
            <a:r>
              <a:rPr lang="ko-KR" altLang="ko-KR" sz="2000" b="1" dirty="0" smtClean="0">
                <a:latin typeface="굴림체" pitchFamily="49" charset="-127"/>
                <a:ea typeface="굴림체" pitchFamily="49" charset="-127"/>
              </a:rPr>
              <a:t>과정중시 혹은 흐름중시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(process or flow oriented) </a:t>
            </a:r>
            <a:endParaRPr lang="en-US" altLang="ko-KR" sz="2000" dirty="0" smtClean="0">
              <a:latin typeface="굴림체" pitchFamily="49" charset="-127"/>
              <a:ea typeface="굴림체" pitchFamily="49" charset="-127"/>
            </a:endParaRPr>
          </a:p>
          <a:p>
            <a:pPr marL="0" indent="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③ </a:t>
            </a:r>
            <a:r>
              <a:rPr lang="ko-KR" altLang="ko-KR" sz="2000" b="1" dirty="0" smtClean="0">
                <a:latin typeface="굴림체" pitchFamily="49" charset="-127"/>
                <a:ea typeface="굴림체" pitchFamily="49" charset="-127"/>
              </a:rPr>
              <a:t>시너지 효과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(synergy effect) 등이다.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endParaRPr lang="ko-KR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endParaRPr lang="ko-KR" altLang="ko-KR" sz="1200" b="1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166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가족시스템이론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342900" y="2060848"/>
            <a:ext cx="8458200" cy="2659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1)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삼각관계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  <a:r>
              <a:rPr lang="ko-KR" altLang="en-US" sz="2000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세 사람 사이에 나타나는 </a:t>
            </a:r>
            <a:r>
              <a:rPr lang="ko-KR" altLang="en-US" sz="2000" noProof="1" smtClean="0">
                <a:solidFill>
                  <a:srgbClr val="FF0000"/>
                </a:solidFill>
                <a:latin typeface="굴림체" charset="0"/>
                <a:ea typeface="굴림체" charset="0"/>
              </a:rPr>
              <a:t>관계형태</a:t>
            </a:r>
            <a:r>
              <a:rPr lang="en-US" altLang="ko-KR" sz="2000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sz="2000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가족과 사회적 집단 내에서 일어나는 </a:t>
            </a:r>
            <a:r>
              <a:rPr lang="ko-KR" altLang="en-US" sz="2000" noProof="1" smtClean="0">
                <a:solidFill>
                  <a:srgbClr val="FF0000"/>
                </a:solidFill>
                <a:latin typeface="굴림체" charset="0"/>
                <a:ea typeface="굴림체" charset="0"/>
              </a:rPr>
              <a:t>기본적 과정</a:t>
            </a:r>
            <a:r>
              <a:rPr lang="en-US" altLang="ko-KR" sz="2000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, 불편한 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관계 안정시키기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세 사람은 가장 안정된 상태를 만드는 가장 작은 수.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삼각관계는 부부, 남매, 부모-자식, 가족구성원과 비가족구성원 사이에서 발생.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보웬은 보통 갈등관계에 놓여있는 두 사람은 다른 한 명을 끌어들여 세 사람의 관계를 형성한다고 주장.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lang="en-US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charset="0"/>
              <a:buNone/>
              <a:defRPr/>
            </a:pPr>
            <a:r>
              <a:rPr b="1" noProof="1">
                <a:solidFill>
                  <a:srgbClr val="FF0000"/>
                </a:solidFill>
                <a:latin typeface="Microsoft YaHei" charset="0"/>
                <a:ea typeface="Microsoft YaHei" charset="0"/>
              </a:rPr>
              <a:t>※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삼각관계를 장점으로 바꾸는 방법: 중개자 역할</a:t>
            </a: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(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표 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2-5)</a:t>
            </a: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charset="0"/>
              <a:buNone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08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가족시스템이론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8" name="矩形 3"/>
          <p:cNvSpPr/>
          <p:nvPr/>
        </p:nvSpPr>
        <p:spPr>
          <a:xfrm>
            <a:off x="467544" y="2214534"/>
            <a:ext cx="8528050" cy="2659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2)</a:t>
            </a:r>
            <a:r>
              <a:rPr lang="ko-KR" altLang="en-US" sz="2000" b="1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자기분화</a:t>
            </a:r>
            <a:r>
              <a:rPr lang="ko-KR" altLang="en-US" sz="2000" b="1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b="1" dirty="0" smtClean="0">
                <a:latin typeface="굴림체" pitchFamily="49" charset="-127"/>
                <a:ea typeface="굴림체" pitchFamily="49" charset="-127"/>
              </a:rPr>
              <a:t>자아분화</a:t>
            </a: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, differentiation of self): </a:t>
            </a:r>
            <a:r>
              <a:rPr lang="ko-KR" altLang="en-US" sz="2000" b="1" dirty="0" smtClean="0">
                <a:latin typeface="굴림체" pitchFamily="49" charset="-127"/>
                <a:ea typeface="굴림체" pitchFamily="49" charset="-127"/>
              </a:rPr>
              <a:t>가족시스템이론의 핵심</a:t>
            </a: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</a:br>
            <a:endParaRPr lang="en-US" altLang="ko-KR" sz="2000" b="1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r>
              <a:rPr lang="ko-KR" altLang="ko-KR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개인 내면의 심리적인 면과 개인의 특성이 타인과의 관계를 통해 어떻게 그리고 얼마나 독립적으로 기능할 수 있는 가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를 설명함</a:t>
            </a:r>
            <a:endParaRPr lang="en-US" altLang="ko-KR" sz="2000" dirty="0" smtClean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분화의 </a:t>
            </a:r>
            <a:r>
              <a:rPr lang="ko-KR" altLang="ko-KR" sz="2000" dirty="0" err="1" smtClean="0">
                <a:latin typeface="굴림체" pitchFamily="49" charset="-127"/>
                <a:ea typeface="굴림체" pitchFamily="49" charset="-127"/>
              </a:rPr>
              <a:t>내적측면은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ko-KR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감성적인 느낌(feeling)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과 </a:t>
            </a:r>
            <a:r>
              <a:rPr lang="ko-KR" altLang="ko-KR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사고(thinking)</a:t>
            </a:r>
            <a:r>
              <a:rPr lang="ko-KR" altLang="ko-KR" sz="2000" dirty="0" smtClean="0">
                <a:latin typeface="굴림체" pitchFamily="49" charset="-127"/>
                <a:ea typeface="굴림체" pitchFamily="49" charset="-127"/>
              </a:rPr>
              <a:t>를 구별할 수 있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다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즉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감성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굴림체" pitchFamily="49" charset="-127"/>
                <a:ea typeface="굴림체" pitchFamily="49" charset="-127"/>
              </a:rPr>
              <a:t>과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이성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굴림체" pitchFamily="49" charset="-127"/>
                <a:ea typeface="굴림체" pitchFamily="49" charset="-127"/>
              </a:rPr>
              <a:t>을 구별할 줄 아는 정도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를 의미</a:t>
            </a:r>
            <a:endParaRPr lang="en-US" altLang="ko-KR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r>
              <a:rPr lang="ko-KR" altLang="en-US" sz="2000" b="1" u="sng" dirty="0" smtClean="0">
                <a:latin typeface="굴림체" pitchFamily="49" charset="-127"/>
                <a:ea typeface="굴림체" pitchFamily="49" charset="-127"/>
              </a:rPr>
              <a:t>감정적 성숙(emotional maturity)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: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자신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과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타인의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경계선이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분명하며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자신의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행동이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다른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사람의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행동에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끼치는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반응을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인식하는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능력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Fredda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 smtClean="0">
                <a:latin typeface="굴림체" pitchFamily="49" charset="-127"/>
                <a:ea typeface="굴림체" pitchFamily="49" charset="-127"/>
              </a:rPr>
              <a:t>Herz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endParaRPr lang="en-US" altLang="ko-KR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표 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2-6) 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감정적 성숙의 단계</a:t>
            </a:r>
            <a:endParaRPr lang="en-US" altLang="ko-KR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endParaRPr lang="ko-KR" altLang="ko-KR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756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가족시스템이론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719931" y="1414232"/>
            <a:ext cx="7704138" cy="485775"/>
            <a:chOff x="340" y="2605"/>
            <a:chExt cx="4082" cy="306"/>
          </a:xfrm>
        </p:grpSpPr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340" y="2605"/>
              <a:ext cx="4082" cy="306"/>
            </a:xfrm>
            <a:prstGeom prst="roundRect">
              <a:avLst>
                <a:gd name="adj" fmla="val 38236"/>
              </a:avLst>
            </a:prstGeom>
            <a:gradFill rotWithShape="1">
              <a:gsLst>
                <a:gs pos="0">
                  <a:srgbClr val="0B44A8"/>
                </a:gs>
                <a:gs pos="100000">
                  <a:sysClr val="window" lastClr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399" y="2626"/>
              <a:ext cx="26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ko-KR" altLang="en-US" sz="2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(한)문화방송" pitchFamily="18" charset="-127"/>
                  <a:ea typeface="(한)문화방송" pitchFamily="18" charset="-127"/>
                </a:rPr>
                <a:t>자기분화</a:t>
              </a:r>
              <a:r>
                <a:rPr kumimoji="1" lang="en-US" altLang="ko-KR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(한)문화방송" pitchFamily="18" charset="-127"/>
                  <a:ea typeface="(한)문화방송" pitchFamily="18" charset="-127"/>
                </a:rPr>
                <a:t>(Differentiation of Self) </a:t>
              </a:r>
              <a:r>
                <a:rPr kumimoji="1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(한)문화방송" pitchFamily="18" charset="-127"/>
                  <a:ea typeface="(한)문화방송" pitchFamily="18" charset="-127"/>
                </a:rPr>
                <a:t>: </a:t>
              </a:r>
              <a:r>
                <a:rPr kumimoji="1" lang="ko-KR" altLang="en-US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(한)문화방송" pitchFamily="18" charset="-127"/>
                  <a:ea typeface="(한)문화방송" pitchFamily="18" charset="-127"/>
                </a:rPr>
                <a:t>핵심개념</a:t>
              </a:r>
              <a:endPara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(한)문화방송" pitchFamily="18" charset="-127"/>
                <a:ea typeface="(한)문화방송" pitchFamily="18" charset="-127"/>
              </a:endParaRPr>
            </a:p>
          </p:txBody>
        </p:sp>
      </p:grp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335684" y="2330451"/>
            <a:ext cx="8850207" cy="2308226"/>
            <a:chOff x="400" y="1232"/>
            <a:chExt cx="5383" cy="1454"/>
          </a:xfrm>
        </p:grpSpPr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524" y="1232"/>
              <a:ext cx="5259" cy="1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eaLnBrk="1" hangingPunct="1">
                <a:lnSpc>
                  <a:spcPct val="1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 err="1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자기분화는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 </a:t>
              </a:r>
              <a:r>
                <a:rPr kumimoji="1" lang="ko-KR" altLang="en-US" sz="2000" dirty="0" err="1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개인내면의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 심리적인 면과 함께 자기의 특성이 타인과의 </a:t>
              </a:r>
              <a:endParaRPr kumimoji="1" lang="en-US" altLang="ko-KR" sz="2000" dirty="0" smtClean="0">
                <a:solidFill>
                  <a:schemeClr val="tx1"/>
                </a:solidFill>
                <a:latin typeface="(한)문화방송" pitchFamily="18" charset="-127"/>
                <a:ea typeface="(한)문화방송" pitchFamily="18" charset="-127"/>
              </a:endParaRPr>
            </a:p>
            <a:p>
              <a:pPr eaLnBrk="1" hangingPunct="1">
                <a:lnSpc>
                  <a:spcPct val="1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 smtClean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관계를 통해 어떻게 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나타나는가를 설명</a:t>
              </a:r>
              <a:r>
                <a:rPr kumimoji="1" lang="en-US" altLang="ko-KR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. </a:t>
              </a:r>
              <a:endParaRPr kumimoji="1" lang="en-US" altLang="ko-KR" sz="2000" dirty="0" smtClean="0">
                <a:solidFill>
                  <a:schemeClr val="tx1"/>
                </a:solidFill>
                <a:latin typeface="(한)문화방송" pitchFamily="18" charset="-127"/>
                <a:ea typeface="(한)문화방송" pitchFamily="18" charset="-127"/>
              </a:endParaRPr>
            </a:p>
            <a:p>
              <a:pPr eaLnBrk="1" hangingPunct="1">
                <a:lnSpc>
                  <a:spcPct val="1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 smtClean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감정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(feeling process)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과 </a:t>
              </a:r>
              <a:r>
                <a:rPr kumimoji="1" lang="ko-KR" altLang="en-US" sz="2000" dirty="0" smtClean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사고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(thinking process)</a:t>
              </a:r>
              <a:r>
                <a:rPr kumimoji="1" lang="ko-KR" altLang="en-US" sz="2000" dirty="0" smtClean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를 구별할 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수 있는 능력</a:t>
              </a:r>
              <a:r>
                <a:rPr kumimoji="1" lang="en-US" altLang="ko-KR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. </a:t>
              </a:r>
              <a:endParaRPr kumimoji="1" lang="en-US" altLang="ko-KR" sz="2000" dirty="0" smtClean="0">
                <a:solidFill>
                  <a:schemeClr val="tx1"/>
                </a:solidFill>
                <a:latin typeface="(한)문화방송" pitchFamily="18" charset="-127"/>
                <a:ea typeface="(한)문화방송" pitchFamily="18" charset="-127"/>
              </a:endParaRPr>
            </a:p>
            <a:p>
              <a:pPr eaLnBrk="1" hangingPunct="1">
                <a:lnSpc>
                  <a:spcPct val="1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 smtClean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즉 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감성과 이성을 구별할 줄 아는 정도</a:t>
              </a:r>
              <a:r>
                <a:rPr kumimoji="1" lang="en-US" altLang="ko-KR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. </a:t>
              </a:r>
            </a:p>
          </p:txBody>
        </p:sp>
        <p:pic>
          <p:nvPicPr>
            <p:cNvPr id="13" name="Picture 8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" y="1382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1858963" y="5213350"/>
            <a:ext cx="5160962" cy="549275"/>
            <a:chOff x="1171" y="3284"/>
            <a:chExt cx="3251" cy="346"/>
          </a:xfrm>
        </p:grpSpPr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1171" y="3284"/>
              <a:ext cx="1020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24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ko-KR" sz="3000" dirty="0">
                  <a:solidFill>
                    <a:srgbClr val="093585"/>
                  </a:solidFill>
                  <a:latin typeface="(한)문화방송" pitchFamily="18" charset="-127"/>
                  <a:ea typeface="(한)문화방송" pitchFamily="18" charset="-127"/>
                </a:rPr>
                <a:t>Thinking</a:t>
              </a: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3573" y="3284"/>
              <a:ext cx="849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24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ko-KR" sz="3000">
                  <a:solidFill>
                    <a:srgbClr val="093585"/>
                  </a:solidFill>
                  <a:latin typeface="(한)문화방송" pitchFamily="18" charset="-127"/>
                  <a:ea typeface="(한)문화방송" pitchFamily="18" charset="-127"/>
                </a:rPr>
                <a:t>Feeling</a:t>
              </a:r>
            </a:p>
          </p:txBody>
        </p:sp>
      </p:grpSp>
      <p:pic>
        <p:nvPicPr>
          <p:cNvPr id="18" name="Picture 9" descr="j033670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38" y="4683125"/>
            <a:ext cx="172402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8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가족시스템이론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8" name="矩形 3"/>
          <p:cNvSpPr/>
          <p:nvPr/>
        </p:nvSpPr>
        <p:spPr>
          <a:xfrm>
            <a:off x="349250" y="1628775"/>
            <a:ext cx="8528050" cy="3973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3)</a:t>
            </a:r>
            <a:r>
              <a:rPr lang="ko-KR" altLang="en-US" sz="2000" b="1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가족구조</a:t>
            </a:r>
            <a:r>
              <a:rPr lang="en-US" altLang="ko-KR" sz="2000" b="1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(</a:t>
            </a:r>
            <a:r>
              <a:rPr lang="ko-KR" altLang="en-US" sz="2000" b="1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가족 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내 </a:t>
            </a:r>
            <a:r>
              <a:rPr lang="ko-KR" altLang="en-US" sz="2000" b="1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의사소통</a:t>
            </a:r>
            <a:r>
              <a:rPr lang="en-US" altLang="ko-KR" sz="2000" b="1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)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/>
            </a:r>
            <a:b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</a:b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 구성원들이 다른 가족구성원들과 대화하는 방법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서로 관련된 가족 패턴이 어떻게 조직되는지에 대한 방법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 구성원 개개인이 감정적으로 다른 사람과 연결되어 있는 정도를 반영한 것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가족구성원이 어떻게 함께 일하는가와 이 때 나타나는 문제를 어떻게 해결할 것인지에 대한 중요한 사항을 포함하고 있다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b="1" u="sng" noProof="1">
                <a:solidFill>
                  <a:schemeClr val="tx1"/>
                </a:solidFill>
                <a:latin typeface="굴림체" charset="0"/>
                <a:ea typeface="굴림체" charset="0"/>
              </a:rPr>
              <a:t>공식적인 역할(formal roles):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가족 구성원의 출생 순서, 남녀, 부모-자식 혹은 남편-아내 등의 관계에 의해, 개개인들이 다른 사람들에 행하는 공식적인 지위에서 나오는 다양한 역할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b="1" u="sng" noProof="1">
                <a:solidFill>
                  <a:schemeClr val="tx1"/>
                </a:solidFill>
                <a:latin typeface="굴림체" charset="0"/>
                <a:ea typeface="굴림체" charset="0"/>
              </a:rPr>
              <a:t>비공식적인 역할(informal roles):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개개인이 가족 내에서 그 자신이 가지고 있는 개성, 행동 방법이나 특별한 스타일에 의해 행하는 역할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charset="0"/>
              <a:buNone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40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가족시스템이론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307975" y="1700808"/>
            <a:ext cx="8528050" cy="1539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buClr>
                <a:srgbClr val="0000FF"/>
              </a:buClr>
              <a:buSzPct val="60000"/>
              <a:defRPr/>
            </a:pP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4)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경계(가족 외 의사소통)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/>
            </a:r>
            <a:b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</a:b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외부세계에 대한 가족 구성원들의 감정적인 거리를 결정하는 보이지 않는 장벽으로 가족구성원을 제외한 외부인과의 의사소통을 말한다</a:t>
            </a: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폐쇄적인 가족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개방적인 가족</a:t>
            </a:r>
            <a:r>
              <a:rPr lang="en-US" altLang="ko-KR" sz="2000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(P.76 </a:t>
            </a:r>
            <a:r>
              <a:rPr lang="ko-KR" altLang="en-US" sz="2000" noProof="1" smtClean="0">
                <a:solidFill>
                  <a:schemeClr val="tx1"/>
                </a:solidFill>
                <a:latin typeface="굴림체" charset="0"/>
                <a:ea typeface="굴림체" charset="0"/>
              </a:rPr>
              <a:t>표 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2-7)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charset="0"/>
              <a:buNone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11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가족시스템이론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95770" y="749488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8" name="矩形 3"/>
          <p:cNvSpPr/>
          <p:nvPr/>
        </p:nvSpPr>
        <p:spPr>
          <a:xfrm>
            <a:off x="307975" y="1485646"/>
            <a:ext cx="8528050" cy="48672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5)</a:t>
            </a: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출생 순서</a:t>
            </a: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가족의 배치</a:t>
            </a: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(Walter Toman</a:t>
            </a: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/>
            </a:r>
            <a:b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</a:b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첫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번째로 태어난 아이: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대단한 관심을 받고, 책임과 리더 역할을 하도록 교육받는 경향이 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다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배려가 깊고 밑의 동생들을 보호하는 경향이 강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막내 아이: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더 자유로운 삶을 시도할 것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중간에 태어난 아이: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가족 내에서 어떻게 노력해야 되는지를 배우려는 경향이 강하다. 협상하는 기술을 배우게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독신인 아이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 다른 사람들과 협력하거나 공동으로 일하는 기회는 거의 가져보지 못한다. 기업 내의 역할에 관해 별다른 선택권이 없음을 느끼며 성장할 것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>
                <a:outerShdw blurRad="38100" dist="19050" dir="2700000" algn="tl" rotWithShape="0">
                  <a:srgbClr val="3F3F3F">
                    <a:alpha val="40000"/>
                  </a:srgbClr>
                </a:outerShdw>
              </a:effectLst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6)감정의 단절 : 연고의 부정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>
                <a:outerShdw blurRad="38100" dist="19050" dir="2700000" algn="tl" rotWithShape="0">
                  <a:srgbClr val="3F3F3F">
                    <a:alpha val="40000"/>
                  </a:srgbClr>
                </a:outerShdw>
              </a:effectLst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아이들이 점차 성장하여 부모의 지원과 보호로부터 벗어날 만큼 자급, 자족을 한다면, 그들은 건전하고 의식적인 방법으로 부모로부터 독립하게 되어 부모-자식 관계의 인연은 느슨해지기도 한다.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사람들은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 인연에서 고립되거나, 물러나거나, 도망침으로써 갑작스럽게 이 관계를 단절시키기도 한다.</a:t>
            </a:r>
          </a:p>
        </p:txBody>
      </p:sp>
      <p:pic>
        <p:nvPicPr>
          <p:cNvPr id="9" name="Picture 14" descr="j04193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765175"/>
            <a:ext cx="854075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42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214313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성격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 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+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기업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우선순위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가족과 기업 모두 우선순위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3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차원시스템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기업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소유권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보웬의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가족시스템이론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자기분화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등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1543</Words>
  <Application>Microsoft Office PowerPoint</Application>
  <PresentationFormat>화면 슬라이드 쇼(4:3)</PresentationFormat>
  <Paragraphs>322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22</vt:i4>
      </vt:variant>
    </vt:vector>
  </HeadingPairs>
  <TitlesOfParts>
    <vt:vector size="38" baseType="lpstr">
      <vt:lpstr>(한)문화방송</vt:lpstr>
      <vt:lpstr>HY강B</vt:lpstr>
      <vt:lpstr>HY나무B</vt:lpstr>
      <vt:lpstr>HY울릉도M</vt:lpstr>
      <vt:lpstr>Microsoft YaHei</vt:lpstr>
      <vt:lpstr>黑体</vt:lpstr>
      <vt:lpstr>黑体</vt:lpstr>
      <vt:lpstr>굴림</vt:lpstr>
      <vt:lpstr>굴림체</vt:lpstr>
      <vt:lpstr>맑은 고딕</vt:lpstr>
      <vt:lpstr>바탕</vt:lpstr>
      <vt:lpstr>휴먼명조,한컴돋움</vt:lpstr>
      <vt:lpstr>Arial</vt:lpstr>
      <vt:lpstr>Wingdings</vt:lpstr>
      <vt:lpstr>Office 테마</vt:lpstr>
      <vt:lpstr>1_Office 테마</vt:lpstr>
      <vt:lpstr>2장. 가족기업의 시스템</vt:lpstr>
      <vt:lpstr>PowerPoint 프레젠테이션</vt:lpstr>
      <vt:lpstr>1. 가족기업= 가족 + 기업</vt:lpstr>
      <vt:lpstr>1. 가족기업= 가족 + 기업</vt:lpstr>
      <vt:lpstr>1. 가족기업= 가족 + 기업</vt:lpstr>
      <vt:lpstr>1. 가족기업= 가족 + 기업</vt:lpstr>
      <vt:lpstr>1. 가족기업= 가족 + 기업</vt:lpstr>
      <vt:lpstr>2. 가족과 기업의 우선순위</vt:lpstr>
      <vt:lpstr>2. 가족과 기업의 우선순위</vt:lpstr>
      <vt:lpstr>3. 가족기업의 3차원시스템</vt:lpstr>
      <vt:lpstr>3. 가족기업의 3차원시스템</vt:lpstr>
      <vt:lpstr>3. 가족기업의 3차원시스템</vt:lpstr>
      <vt:lpstr>3. 가족기업의 3차원시스템</vt:lpstr>
      <vt:lpstr>4. 가족시스템이론</vt:lpstr>
      <vt:lpstr>4. 가족시스템이론</vt:lpstr>
      <vt:lpstr>4. 가족시스템이론</vt:lpstr>
      <vt:lpstr>4. 가족시스템이론</vt:lpstr>
      <vt:lpstr>4. 가족시스템이론</vt:lpstr>
      <vt:lpstr>4. 가족시스템이론</vt:lpstr>
      <vt:lpstr>4. 가족시스템이론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126</cp:revision>
  <cp:lastPrinted>2019-12-25T12:19:36Z</cp:lastPrinted>
  <dcterms:created xsi:type="dcterms:W3CDTF">2013-04-01T06:35:37Z</dcterms:created>
  <dcterms:modified xsi:type="dcterms:W3CDTF">2022-10-16T08:55:37Z</dcterms:modified>
</cp:coreProperties>
</file>