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34"/>
  </p:notesMasterIdLst>
  <p:sldIdLst>
    <p:sldId id="321" r:id="rId3"/>
    <p:sldId id="257" r:id="rId4"/>
    <p:sldId id="500" r:id="rId5"/>
    <p:sldId id="501" r:id="rId6"/>
    <p:sldId id="526" r:id="rId7"/>
    <p:sldId id="527" r:id="rId8"/>
    <p:sldId id="528" r:id="rId9"/>
    <p:sldId id="529" r:id="rId10"/>
    <p:sldId id="530" r:id="rId11"/>
    <p:sldId id="531" r:id="rId12"/>
    <p:sldId id="532" r:id="rId13"/>
    <p:sldId id="533" r:id="rId14"/>
    <p:sldId id="534" r:id="rId15"/>
    <p:sldId id="535" r:id="rId16"/>
    <p:sldId id="536" r:id="rId17"/>
    <p:sldId id="537" r:id="rId18"/>
    <p:sldId id="538" r:id="rId19"/>
    <p:sldId id="539" r:id="rId20"/>
    <p:sldId id="540" r:id="rId21"/>
    <p:sldId id="541" r:id="rId22"/>
    <p:sldId id="542" r:id="rId23"/>
    <p:sldId id="543" r:id="rId24"/>
    <p:sldId id="546" r:id="rId25"/>
    <p:sldId id="544" r:id="rId26"/>
    <p:sldId id="547" r:id="rId27"/>
    <p:sldId id="548" r:id="rId28"/>
    <p:sldId id="549" r:id="rId29"/>
    <p:sldId id="550" r:id="rId30"/>
    <p:sldId id="551" r:id="rId31"/>
    <p:sldId id="522" r:id="rId32"/>
    <p:sldId id="553" r:id="rId33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103" d="100"/>
          <a:sy n="103" d="100"/>
        </p:scale>
        <p:origin x="25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1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가족기업의 정의와 특성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8" y="379303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역사와 역할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81211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83337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특성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6" name="Text Box 2"/>
          <p:cNvSpPr txBox="1">
            <a:spLocks noChangeArrowheads="1"/>
          </p:cNvSpPr>
          <p:nvPr/>
        </p:nvSpPr>
        <p:spPr bwMode="auto">
          <a:xfrm>
            <a:off x="1134116" y="4683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가족기업의 정의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0647" y="4686238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04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      가족기업의 경쟁우위</a:t>
            </a:r>
            <a:endParaRPr lang="en-US" altLang="ko-KR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34116" y="5077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정의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가족기업의 다양한 정의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auto">
          <a:xfrm>
            <a:off x="947738" y="1671617"/>
            <a:ext cx="7197725" cy="71727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10000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rPr>
              <a:t>가족기업의 개념에 대한 통일된 견해는 없음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947738" y="3117850"/>
            <a:ext cx="7302500" cy="28305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/>
          <a:lstStyle/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• Family Business/   Family Firm / Family Enterprise /   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  Family-Owned Business/  Family-Controlled Business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•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가족이  지배하는 기업</a:t>
            </a: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•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소유권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(Ownership)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/ 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경영권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(Management)</a:t>
            </a: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가족기업의 다양한 정의</a:t>
            </a:r>
            <a:endParaRPr lang="en-US" altLang="ko-KR" sz="2400" b="1" dirty="0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정의</a:t>
            </a:r>
            <a:endParaRPr lang="ko-KR" alt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358775" y="1539876"/>
            <a:ext cx="8426450" cy="484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가족이 기업 소유권을 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15%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이상 갖고 있으며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기업에 전략적인 영향을 끼치며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세대를 가로질러 기업을 영속적으로 유지하려는 욕구를 가진 기업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</a:t>
            </a: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“F-PEC” 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(F-Family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P-Power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권력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E-Experience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경험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C-Culture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문화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권력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(P):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가족구성원들이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소유권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지배위원회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경영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등에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참여하는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비율</a:t>
            </a: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(E):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가족구성원들이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승계와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관련된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경험정도와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기업에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공헌한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가족구성원의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수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문화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(C):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기업과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관습과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가치관의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공유정도</a:t>
            </a: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결국 기업에 </a:t>
            </a:r>
            <a:r>
              <a:rPr lang="ko-KR" altLang="en-US" sz="1600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가족의 관여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의 범위와 정도에 초점을 맞추어 계량적으로 정의</a:t>
            </a:r>
            <a:r>
              <a:rPr lang="en-US" altLang="ko-KR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683568" y="1628800"/>
            <a:ext cx="1946275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LNT(2007) </a:t>
            </a:r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auto">
          <a:xfrm>
            <a:off x="683568" y="3284984"/>
            <a:ext cx="4248472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en-US" altLang="ko-K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Astrachan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등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(2002), Klein 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등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(2005)</a:t>
            </a:r>
          </a:p>
        </p:txBody>
      </p:sp>
    </p:spTree>
    <p:extLst>
      <p:ext uri="{BB962C8B-B14F-4D97-AF65-F5344CB8AC3E}">
        <p14:creationId xmlns:p14="http://schemas.microsoft.com/office/powerpoint/2010/main" val="285619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가족기업의 다양한 정의</a:t>
            </a:r>
            <a:endParaRPr lang="en-US" altLang="ko-KR" sz="2400" b="1" dirty="0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정의</a:t>
            </a:r>
            <a:endParaRPr lang="ko-KR" alt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358775" y="1539876"/>
            <a:ext cx="8426450" cy="38318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677077" y="1604838"/>
            <a:ext cx="3527425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</a:t>
            </a:r>
            <a:r>
              <a:rPr kumimoji="1" lang="en-US" altLang="ko-K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Shanker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와 </a:t>
            </a:r>
            <a:r>
              <a:rPr kumimoji="1" lang="en-US" altLang="ko-K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Astrachan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(1996) 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392446" y="2104955"/>
            <a:ext cx="813117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•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광의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특정 가족이 기업에 대한 효율적인 전략적 통제권을 갖고 있으며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	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해당기업이 가족 내에서 여전히 존재하기를 원하는 기업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•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중간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창업주나 후계자가 직접 해당 기업을 경영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•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협의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기업에 해당 가족의 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복수세대가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존재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해당 가족이 직접 기업의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	일상업무에 관여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한 명 이상의 가족구성원이 주요한 경영책임을 짐 </a:t>
            </a: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>
            <a:off x="755576" y="4509120"/>
            <a:ext cx="2087562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Handler(1989)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92446" y="5108297"/>
            <a:ext cx="81311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소유권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상호의존적인 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하위시스템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세대이전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기타 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복수상황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 등 다양한 측면에서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가족기업을 정의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6158" y="1564634"/>
            <a:ext cx="166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(P.19 </a:t>
            </a:r>
            <a:r>
              <a:rPr lang="ko-KR" altLang="en-US" dirty="0" smtClean="0"/>
              <a:t>표 </a:t>
            </a:r>
            <a:r>
              <a:rPr lang="en-US" altLang="ko-KR" dirty="0" smtClean="0"/>
              <a:t>1-1)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95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다양한 정의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정의</a:t>
            </a:r>
            <a:endParaRPr lang="ko-KR" alt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39552" y="1412776"/>
            <a:ext cx="842486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ko-KR" altLang="en-US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                  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가족기업이란 해당 기업을 설립하거나 인수한 사람 또는 그 배우자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부모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자식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자식의 직계 상속인이 주식의 다수를 보유하고 있으며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 대표 중 최소한 한 사람이 기업의 경영이나 관리에 참여하는 기업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일반적으로 미국에서는 ‘기업가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경영자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스스로의 </a:t>
            </a:r>
            <a:r>
              <a:rPr lang="ko-KR" altLang="en-US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자유의사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에 따라      가족기업인가 아닌가를 결정’한다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(LNT, 2007). </a:t>
            </a:r>
          </a:p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한편 </a:t>
            </a:r>
            <a:r>
              <a:rPr lang="ko-KR" altLang="en-US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전형적인 가족기업은 최소한 </a:t>
            </a:r>
            <a:r>
              <a:rPr lang="en-US" altLang="ko-KR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세대가 기업경영에 관여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 </a:t>
            </a:r>
            <a:r>
              <a:rPr lang="ko-KR" altLang="en-US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때</a:t>
            </a:r>
            <a:endParaRPr lang="en-US" altLang="ko-KR" dirty="0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(P. 20, </a:t>
            </a:r>
            <a:r>
              <a:rPr lang="ko-KR" altLang="en-US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표 </a:t>
            </a:r>
            <a:r>
              <a:rPr lang="en-US" altLang="ko-KR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1-2 </a:t>
            </a:r>
            <a:r>
              <a:rPr lang="ko-KR" altLang="en-US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참조</a:t>
            </a:r>
            <a:r>
              <a:rPr lang="en-US" altLang="ko-KR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>
            <a:off x="899592" y="1539873"/>
            <a:ext cx="4032448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영국의 가족기업연구소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(2012) </a:t>
            </a: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971601" y="3573016"/>
            <a:ext cx="1080120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미국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52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우리나라 가족기업의 정의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정의</a:t>
            </a:r>
            <a:endParaRPr lang="ko-KR" altLang="en-US" sz="3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3320"/>
            <a:ext cx="1975275" cy="518205"/>
          </a:xfrm>
          <a:prstGeom prst="rect">
            <a:avLst/>
          </a:prstGeom>
        </p:spPr>
      </p:pic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323850" y="2041525"/>
            <a:ext cx="8131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가족이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기업의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정책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자본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수익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주주의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지분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운영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등을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통제하는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을 정의 </a:t>
            </a:r>
          </a:p>
        </p:txBody>
      </p:sp>
      <p:sp>
        <p:nvSpPr>
          <p:cNvPr id="22" name="AutoShape 17"/>
          <p:cNvSpPr>
            <a:spLocks noChangeArrowheads="1"/>
          </p:cNvSpPr>
          <p:nvPr/>
        </p:nvSpPr>
        <p:spPr bwMode="auto">
          <a:xfrm>
            <a:off x="609600" y="2563813"/>
            <a:ext cx="2087563" cy="3429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곽수일(1990)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506413" y="3063875"/>
            <a:ext cx="8131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가족기업을 협의의 개념으로 정의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소기업과 동의어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" name="AutoShape 18"/>
          <p:cNvSpPr>
            <a:spLocks noChangeArrowheads="1"/>
          </p:cNvSpPr>
          <p:nvPr/>
        </p:nvSpPr>
        <p:spPr bwMode="auto">
          <a:xfrm>
            <a:off x="609600" y="3777932"/>
            <a:ext cx="1946275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남영호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(2016)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539070" y="4537075"/>
            <a:ext cx="82629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“가족이 대(代)를 이어 지배하는 기업”</a:t>
            </a:r>
          </a:p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대(代, </a:t>
            </a:r>
            <a:r>
              <a:rPr kumimoji="0" lang="ko-KR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generation</a:t>
            </a: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)란 </a:t>
            </a:r>
            <a:r>
              <a:rPr kumimoji="0" lang="ko-KR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창업세대</a:t>
            </a: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(1세대)가 승계를 하여 2세대, 3세대 등이 리더십을 </a:t>
            </a:r>
            <a:r>
              <a:rPr kumimoji="0" lang="ko-KR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이전받은</a:t>
            </a: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경우</a:t>
            </a:r>
          </a:p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지배(</a:t>
            </a:r>
            <a:r>
              <a:rPr kumimoji="0" lang="ko-KR" altLang="ko-KR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governance</a:t>
            </a:r>
            <a:r>
              <a:rPr kumimoji="0" lang="ko-KR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)란 가족이 기업에 대한 전략적 통제권을 갖고 있는 경우</a:t>
            </a:r>
          </a:p>
        </p:txBody>
      </p:sp>
    </p:spTree>
    <p:extLst>
      <p:ext uri="{BB962C8B-B14F-4D97-AF65-F5344CB8AC3E}">
        <p14:creationId xmlns:p14="http://schemas.microsoft.com/office/powerpoint/2010/main" val="125415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정의</a:t>
            </a:r>
            <a:endParaRPr lang="ko-KR" altLang="en-US" sz="32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042988" y="2420938"/>
            <a:ext cx="71628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  </a:t>
            </a: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marR="0" lvl="1" indent="-285750" algn="just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소규모 가족기업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(small family business) :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소상공인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소기업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marR="0" lvl="1" indent="-28575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중규모 가족기업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(medium family business) : 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중기업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중견기업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marR="0" lvl="1" indent="-28575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대규모 가족기업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(large family business) :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대기업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재벌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/>
            </a:r>
            <a:b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	♣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0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포츈지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선정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500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대기업의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37%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는 대규모 가족기업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           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           </a:t>
            </a:r>
            <a:r>
              <a: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(</a:t>
            </a:r>
            <a:r>
              <a:rPr kumimoji="0" lang="en-US" altLang="ko-KR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www.familybusinessmagazine.com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)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" pitchFamily="2" charset="-127"/>
                <a:ea typeface="굴림" panose="020B0600000101010101" pitchFamily="50" charset="-127"/>
              </a:rPr>
              <a:t>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162880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 smtClean="0"/>
              <a:t>가족기업의 분류</a:t>
            </a:r>
            <a:endParaRPr lang="ko-KR" altLang="en-US" sz="2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" y="819575"/>
            <a:ext cx="4304149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역사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11981" y="1460797"/>
            <a:ext cx="7920037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ko-KR" sz="14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역사 이전부터 존재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ko-KR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약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세기 전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=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산업화 이전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사회활동과 경제활동이 하나로 통합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				      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가정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혹은 그 주위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은 집이면서 동시에 사업장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산업화 시대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가족기업은 그 명성을 잃게 되고 부정적인 의미로 사용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가족기업은 “엄마 아빠 회사</a:t>
            </a:r>
            <a:r>
              <a:rPr kumimoji="0" lang="en-US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(Mom and Pop)”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⇒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작고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한계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끝없는 노력과 위험이 뒤따른다고 생각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차 세계대전 후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색다른 유물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가족기업이 가족의 불화 → 부정적인 시각 최고조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1980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년대 이후 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가족기업의 숫자가 지속 혹은 증가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가족기업에 대한 대중매체의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반응도 상당히 긍정적으로 되었고</a:t>
            </a:r>
            <a:r>
              <a:rPr kumimoji="0" lang="ko-KR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관련잡지와 저널이 많이 잉태됨 </a:t>
            </a:r>
          </a:p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ko-KR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86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역사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83568" y="1424965"/>
            <a:ext cx="74898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세계에서 제일 오래된 가족기업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The world’s oldest family companies</a:t>
            </a:r>
            <a:endParaRPr lang="ko-KR" altLang="en-US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2"/>
          <p:cNvSpPr>
            <a:spLocks noChangeArrowheads="1"/>
          </p:cNvSpPr>
          <p:nvPr/>
        </p:nvSpPr>
        <p:spPr bwMode="auto">
          <a:xfrm>
            <a:off x="1763688" y="3144838"/>
            <a:ext cx="561662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G:\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\(1003)The world’s oldest family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companies.mht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sz="1800" kern="0" dirty="0">
              <a:solidFill>
                <a:srgbClr val="000000"/>
              </a:solidFill>
            </a:endParaRPr>
          </a:p>
          <a:p>
            <a:pPr marL="0" marR="0" lvl="0" indent="0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ko-KR" sz="1800" kern="0" noProof="0" dirty="0" smtClean="0">
                <a:solidFill>
                  <a:srgbClr val="000000"/>
                </a:solidFill>
              </a:rPr>
              <a:t>P. 410 &lt;</a:t>
            </a:r>
            <a:r>
              <a:rPr lang="ko-KR" altLang="en-US" sz="1800" kern="0" noProof="0" dirty="0" smtClean="0">
                <a:solidFill>
                  <a:srgbClr val="000000"/>
                </a:solidFill>
              </a:rPr>
              <a:t>표</a:t>
            </a:r>
            <a:r>
              <a:rPr lang="en-US" altLang="ko-KR" sz="1800" kern="0" noProof="0" dirty="0" smtClean="0">
                <a:solidFill>
                  <a:srgbClr val="000000"/>
                </a:solidFill>
              </a:rPr>
              <a:t> 11-2&gt; </a:t>
            </a:r>
            <a:r>
              <a:rPr lang="ko-KR" altLang="en-US" sz="1800" kern="0" noProof="0" dirty="0" smtClean="0">
                <a:solidFill>
                  <a:srgbClr val="000000"/>
                </a:solidFill>
              </a:rPr>
              <a:t>세계에서 가장 오래된 가족기업</a:t>
            </a: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891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역사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552" y="1556792"/>
            <a:ext cx="8215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4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교육</a:t>
            </a:r>
            <a:r>
              <a:rPr lang="en-US" altLang="ko-KR" sz="24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서구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강좌개설대학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거의 대부분 대학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83568" y="2293269"/>
            <a:ext cx="7477125" cy="3952875"/>
            <a:chOff x="957" y="3637"/>
            <a:chExt cx="11775" cy="6225"/>
          </a:xfrm>
        </p:grpSpPr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1045" y="9377"/>
              <a:ext cx="1052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ko-KR" sz="1400" smtClean="0">
                  <a:solidFill>
                    <a:srgbClr val="000000"/>
                  </a:solidFill>
                  <a:latin typeface="(한)문화방송" pitchFamily="18" charset="-127"/>
                  <a:ea typeface="(한)문화방송" pitchFamily="18" charset="-127"/>
                </a:rPr>
                <a:t>(</a:t>
              </a:r>
              <a:r>
                <a:rPr lang="ko-KR" altLang="en-US" sz="1400" smtClean="0">
                  <a:solidFill>
                    <a:srgbClr val="000000"/>
                  </a:solidFill>
                  <a:latin typeface="(한)문화방송" pitchFamily="18" charset="-127"/>
                  <a:ea typeface="(한)문화방송" pitchFamily="18" charset="-127"/>
                </a:rPr>
                <a:t>자료</a:t>
              </a:r>
              <a:r>
                <a:rPr lang="en-US" altLang="ko-KR" sz="1400" smtClean="0">
                  <a:solidFill>
                    <a:srgbClr val="000000"/>
                  </a:solidFill>
                  <a:latin typeface="(한)문화방송" pitchFamily="18" charset="-127"/>
                  <a:ea typeface="(한)문화방송" pitchFamily="18" charset="-127"/>
                </a:rPr>
                <a:t>: http://www.haskayne.ucalgary.ca/research/centres/cfbme/links.html)</a:t>
              </a:r>
              <a:endParaRPr lang="en-US" altLang="ko-KR" sz="1400" smtClean="0">
                <a:solidFill>
                  <a:srgbClr val="1C1C1C"/>
                </a:solidFill>
                <a:latin typeface="(한)문화방송" pitchFamily="18" charset="-127"/>
                <a:ea typeface="(한)문화방송" pitchFamily="18" charset="-127"/>
              </a:endParaRPr>
            </a:p>
          </p:txBody>
        </p:sp>
        <p:grpSp>
          <p:nvGrpSpPr>
            <p:cNvPr id="18" name="组合 14"/>
            <p:cNvGrpSpPr>
              <a:grpSpLocks/>
            </p:cNvGrpSpPr>
            <p:nvPr/>
          </p:nvGrpSpPr>
          <p:grpSpPr bwMode="auto">
            <a:xfrm>
              <a:off x="957" y="3637"/>
              <a:ext cx="11775" cy="5717"/>
              <a:chOff x="957" y="3637"/>
              <a:chExt cx="11775" cy="5717"/>
            </a:xfrm>
          </p:grpSpPr>
          <p:grpSp>
            <p:nvGrpSpPr>
              <p:cNvPr id="19" name="Group 9"/>
              <p:cNvGrpSpPr>
                <a:grpSpLocks/>
              </p:cNvGrpSpPr>
              <p:nvPr/>
            </p:nvGrpSpPr>
            <p:grpSpPr bwMode="auto">
              <a:xfrm>
                <a:off x="1105" y="4102"/>
                <a:ext cx="11627" cy="5252"/>
                <a:chOff x="442" y="1641"/>
                <a:chExt cx="4651" cy="2101"/>
              </a:xfrm>
            </p:grpSpPr>
            <p:sp>
              <p:nvSpPr>
                <p:cNvPr id="4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42" y="1641"/>
                  <a:ext cx="4651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Char char="-"/>
                  </a:pPr>
                  <a:r>
                    <a:rPr lang="en-US" altLang="ko-KR" sz="1800" dirty="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Babson College, Kennesaw State Uni., MIT, Boston Uni.,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dirty="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Harvard Uni., Oregon State Uni., Baylor Uni. </a:t>
                  </a:r>
                  <a:r>
                    <a:rPr lang="ko-KR" altLang="en-US" sz="1800" dirty="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 </a:t>
                  </a:r>
                  <a:r>
                    <a:rPr lang="en-US" altLang="ko-KR" sz="1800" dirty="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200</a:t>
                  </a:r>
                  <a:r>
                    <a:rPr lang="ko-KR" altLang="en-US" sz="1800" dirty="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여개 대학 </a:t>
                  </a:r>
                </a:p>
              </p:txBody>
            </p:sp>
            <p:sp>
              <p:nvSpPr>
                <p:cNvPr id="4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42" y="2249"/>
                  <a:ext cx="213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Bond Uni.,</a:t>
                  </a:r>
                  <a:r>
                    <a:rPr lang="en-US" altLang="ko-KR" sz="180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(한)문화방송" pitchFamily="18" charset="-127"/>
                    </a:rPr>
                    <a:t> </a:t>
                  </a: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Monash Uni. </a:t>
                  </a:r>
                  <a:r>
                    <a:rPr lang="ko-KR" altLang="en-US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endParaRPr lang="en-US" altLang="ko-KR" sz="1800" smtClean="0">
                    <a:solidFill>
                      <a:srgbClr val="000000"/>
                    </a:solidFill>
                    <a:latin typeface="(한)문화방송" pitchFamily="18" charset="-127"/>
                    <a:ea typeface="(한)문화방송" pitchFamily="18" charset="-127"/>
                  </a:endParaRPr>
                </a:p>
              </p:txBody>
            </p:sp>
            <p:sp>
              <p:nvSpPr>
                <p:cNvPr id="4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42" y="2669"/>
                  <a:ext cx="1715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C.R.E.F., INSEAD  </a:t>
                  </a:r>
                  <a:r>
                    <a:rPr lang="ko-KR" altLang="en-US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endParaRPr lang="en-US" altLang="ko-KR" sz="1800" smtClean="0">
                    <a:solidFill>
                      <a:srgbClr val="000000"/>
                    </a:solidFill>
                    <a:latin typeface="(한)문화방송" pitchFamily="18" charset="-127"/>
                    <a:ea typeface="(한)문화방송" pitchFamily="18" charset="-127"/>
                  </a:endParaRPr>
                </a:p>
              </p:txBody>
            </p:sp>
            <p:sp>
              <p:nvSpPr>
                <p:cNvPr id="4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42" y="3087"/>
                  <a:ext cx="1547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Herdecke Uni.  </a:t>
                  </a:r>
                  <a:r>
                    <a:rPr lang="ko-KR" altLang="en-US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</a:t>
                  </a:r>
                </a:p>
              </p:txBody>
            </p:sp>
            <p:sp>
              <p:nvSpPr>
                <p:cNvPr id="4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42" y="3509"/>
                  <a:ext cx="3718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Uni. of Cambridge,</a:t>
                  </a:r>
                  <a:r>
                    <a:rPr lang="en-US" altLang="ko-KR" sz="180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(한)문화방송" pitchFamily="18" charset="-127"/>
                    </a:rPr>
                    <a:t> </a:t>
                  </a: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Family Business Network  </a:t>
                  </a:r>
                  <a:r>
                    <a:rPr lang="ko-KR" altLang="en-US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.</a:t>
                  </a:r>
                </a:p>
              </p:txBody>
            </p:sp>
          </p:grpSp>
          <p:grpSp>
            <p:nvGrpSpPr>
              <p:cNvPr id="20" name="Group 16"/>
              <p:cNvGrpSpPr>
                <a:grpSpLocks/>
              </p:cNvGrpSpPr>
              <p:nvPr/>
            </p:nvGrpSpPr>
            <p:grpSpPr bwMode="auto">
              <a:xfrm>
                <a:off x="957" y="5137"/>
                <a:ext cx="3542" cy="577"/>
                <a:chOff x="383" y="2055"/>
                <a:chExt cx="1417" cy="231"/>
              </a:xfrm>
            </p:grpSpPr>
            <p:sp>
              <p:nvSpPr>
                <p:cNvPr id="3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84" y="2055"/>
                  <a:ext cx="131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AUSTRALIA</a:t>
                  </a:r>
                </a:p>
              </p:txBody>
            </p:sp>
            <p:pic>
              <p:nvPicPr>
                <p:cNvPr id="38" name="Picture 18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2125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19" descr="오스트레일리아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2101"/>
                  <a:ext cx="27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 20"/>
              <p:cNvGrpSpPr>
                <a:grpSpLocks/>
              </p:cNvGrpSpPr>
              <p:nvPr/>
            </p:nvGrpSpPr>
            <p:grpSpPr bwMode="auto">
              <a:xfrm>
                <a:off x="957" y="6190"/>
                <a:ext cx="2900" cy="577"/>
                <a:chOff x="383" y="2476"/>
                <a:chExt cx="1160" cy="231"/>
              </a:xfrm>
            </p:grpSpPr>
            <p:sp>
              <p:nvSpPr>
                <p:cNvPr id="34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84" y="2476"/>
                  <a:ext cx="1059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FRANCE</a:t>
                  </a:r>
                </a:p>
              </p:txBody>
            </p:sp>
            <p:pic>
              <p:nvPicPr>
                <p:cNvPr id="35" name="Picture 22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2546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23" descr="프랑스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2523"/>
                  <a:ext cx="27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Group 24"/>
              <p:cNvGrpSpPr>
                <a:grpSpLocks/>
              </p:cNvGrpSpPr>
              <p:nvPr/>
            </p:nvGrpSpPr>
            <p:grpSpPr bwMode="auto">
              <a:xfrm>
                <a:off x="957" y="7262"/>
                <a:ext cx="3250" cy="577"/>
                <a:chOff x="383" y="2905"/>
                <a:chExt cx="1300" cy="231"/>
              </a:xfrm>
            </p:grpSpPr>
            <p:sp>
              <p:nvSpPr>
                <p:cNvPr id="3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84" y="2905"/>
                  <a:ext cx="1199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GERMANY</a:t>
                  </a:r>
                </a:p>
              </p:txBody>
            </p:sp>
            <p:pic>
              <p:nvPicPr>
                <p:cNvPr id="32" name="Picture 26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2975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27" descr="독일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2948"/>
                  <a:ext cx="274" cy="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Group 28"/>
              <p:cNvGrpSpPr>
                <a:grpSpLocks/>
              </p:cNvGrpSpPr>
              <p:nvPr/>
            </p:nvGrpSpPr>
            <p:grpSpPr bwMode="auto">
              <a:xfrm>
                <a:off x="957" y="3637"/>
                <a:ext cx="2467" cy="577"/>
                <a:chOff x="383" y="1455"/>
                <a:chExt cx="987" cy="231"/>
              </a:xfrm>
            </p:grpSpPr>
            <p:sp>
              <p:nvSpPr>
                <p:cNvPr id="2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84" y="1455"/>
                  <a:ext cx="88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U.S.A.</a:t>
                  </a:r>
                </a:p>
              </p:txBody>
            </p:sp>
            <p:pic>
              <p:nvPicPr>
                <p:cNvPr id="29" name="Picture 30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1525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1" descr="미국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1501"/>
                  <a:ext cx="274" cy="1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Group 32"/>
              <p:cNvGrpSpPr>
                <a:grpSpLocks/>
              </p:cNvGrpSpPr>
              <p:nvPr/>
            </p:nvGrpSpPr>
            <p:grpSpPr bwMode="auto">
              <a:xfrm>
                <a:off x="957" y="8305"/>
                <a:ext cx="4742" cy="577"/>
                <a:chOff x="383" y="3322"/>
                <a:chExt cx="1897" cy="231"/>
              </a:xfrm>
            </p:grpSpPr>
            <p:sp>
              <p:nvSpPr>
                <p:cNvPr id="2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84" y="3322"/>
                  <a:ext cx="179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smtClean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UNITED KINGDOM</a:t>
                  </a:r>
                </a:p>
              </p:txBody>
            </p:sp>
            <p:pic>
              <p:nvPicPr>
                <p:cNvPr id="26" name="Picture 34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3392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5" descr="영국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3371"/>
                  <a:ext cx="27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3963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557" y="1556792"/>
            <a:ext cx="2944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000" b="1" dirty="0" smtClean="0">
                <a:latin typeface="+mj-lt"/>
              </a:rPr>
              <a:t>경제적 역할</a:t>
            </a:r>
            <a:r>
              <a:rPr lang="en-US" altLang="ko-KR" sz="2000" b="1" dirty="0" smtClean="0">
                <a:latin typeface="+mj-lt"/>
              </a:rPr>
              <a:t>: </a:t>
            </a:r>
            <a:r>
              <a:rPr lang="ko-KR" altLang="en-US" sz="2000" b="1" dirty="0" smtClean="0">
                <a:latin typeface="+mj-lt"/>
              </a:rPr>
              <a:t>미국</a:t>
            </a:r>
            <a:endParaRPr lang="ko-KR" altLang="en-US" sz="2000" b="1" dirty="0">
              <a:latin typeface="+mj-lt"/>
            </a:endParaRP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-110667" y="1361570"/>
            <a:ext cx="6902451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lang="en-US" altLang="ko-KR" sz="1600" b="1" dirty="0" smtClean="0">
              <a:solidFill>
                <a:srgbClr val="000000"/>
              </a:solidFill>
              <a:latin typeface="휴먼명조,한컴돋움"/>
            </a:endParaRP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6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en-US" altLang="ko-KR" sz="1400" b="1" dirty="0" smtClean="0">
              <a:solidFill>
                <a:srgbClr val="000000"/>
              </a:solidFill>
              <a:latin typeface="휴먼명조,한컴돋움"/>
            </a:endParaRP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가족 기업의 수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: 2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천만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전 미국 기업의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92%) ~ 4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백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1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십만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(18.3%)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    ◆ Fortune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지 선정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500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대 기업 중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37%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가장 빨리 성장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신규 직업 창출의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78% ~ 19%)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순수 투자 금액의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75% 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이상이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30% 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이상의 이익을 냄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    ◆ 대부분이 상속세를 위해 생명보험을 갖고 있다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.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노동력의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59% ~ 15%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    ◆ GDP</a:t>
            </a:r>
            <a:r>
              <a:rPr lang="ko-KR" altLang="en-US" sz="1400" b="1" dirty="0" smtClean="0">
                <a:solidFill>
                  <a:srgbClr val="000000"/>
                </a:solidFill>
                <a:latin typeface="휴먼명조,한컴돋움"/>
              </a:rPr>
              <a:t>의 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,한컴돋움"/>
              </a:rPr>
              <a:t>49% ~ 12%</a:t>
            </a:r>
            <a:r>
              <a:rPr lang="en-US" altLang="ko-KR" sz="1400" b="1" dirty="0" smtClean="0">
                <a:solidFill>
                  <a:srgbClr val="000000"/>
                </a:solidFill>
                <a:latin typeface="휴먼명조" pitchFamily="2" charset="-127"/>
              </a:rPr>
              <a:t>  </a:t>
            </a:r>
          </a:p>
        </p:txBody>
      </p:sp>
      <p:grpSp>
        <p:nvGrpSpPr>
          <p:cNvPr id="8" name="组合 3"/>
          <p:cNvGrpSpPr>
            <a:grpSpLocks/>
          </p:cNvGrpSpPr>
          <p:nvPr/>
        </p:nvGrpSpPr>
        <p:grpSpPr bwMode="auto">
          <a:xfrm>
            <a:off x="467544" y="2174874"/>
            <a:ext cx="8435975" cy="4364038"/>
            <a:chOff x="1215" y="3260"/>
            <a:chExt cx="13283" cy="6872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4591" y="9255"/>
              <a:ext cx="9752" cy="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명조,한컴돋움"/>
                  <a:ea typeface="굴림" panose="020B0600000101010101" pitchFamily="50" charset="-127"/>
                </a:rPr>
                <a:t>자료</a:t>
              </a:r>
              <a:r>
                <a:rPr kumimoji="0" lang="en-US" altLang="ko-KR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명조,한컴돋움"/>
                  <a:ea typeface="굴림" panose="020B0600000101010101" pitchFamily="50" charset="-127"/>
                </a:rPr>
                <a:t>: M.C.Shanker, J.H.Astrachan(1996), "Myths and Realities: Family businesses' contribution to the US economy - A Framework for assessing family business statistics",  Family Business Review, 9(2), p.116.</a:t>
              </a:r>
            </a:p>
          </p:txBody>
        </p:sp>
        <p:grpSp>
          <p:nvGrpSpPr>
            <p:cNvPr id="12" name="组合 2"/>
            <p:cNvGrpSpPr>
              <a:grpSpLocks/>
            </p:cNvGrpSpPr>
            <p:nvPr/>
          </p:nvGrpSpPr>
          <p:grpSpPr bwMode="auto">
            <a:xfrm>
              <a:off x="1215" y="3260"/>
              <a:ext cx="13283" cy="5995"/>
              <a:chOff x="1215" y="3260"/>
              <a:chExt cx="13283" cy="5995"/>
            </a:xfrm>
          </p:grpSpPr>
          <p:grpSp>
            <p:nvGrpSpPr>
              <p:cNvPr id="13" name="组合 1"/>
              <p:cNvGrpSpPr>
                <a:grpSpLocks/>
              </p:cNvGrpSpPr>
              <p:nvPr/>
            </p:nvGrpSpPr>
            <p:grpSpPr bwMode="auto">
              <a:xfrm>
                <a:off x="7670" y="3260"/>
                <a:ext cx="6828" cy="5995"/>
                <a:chOff x="7218" y="3260"/>
                <a:chExt cx="6828" cy="5995"/>
              </a:xfrm>
            </p:grpSpPr>
            <p:grpSp>
              <p:nvGrpSpPr>
                <p:cNvPr id="19" name="Group 3"/>
                <p:cNvGrpSpPr>
                  <a:grpSpLocks/>
                </p:cNvGrpSpPr>
                <p:nvPr/>
              </p:nvGrpSpPr>
              <p:grpSpPr bwMode="auto">
                <a:xfrm>
                  <a:off x="7218" y="3260"/>
                  <a:ext cx="6592" cy="5995"/>
                  <a:chOff x="2148" y="1278"/>
                  <a:chExt cx="1554" cy="1554"/>
                </a:xfrm>
              </p:grpSpPr>
              <p:sp>
                <p:nvSpPr>
                  <p:cNvPr id="24" name="Oval 4"/>
                  <p:cNvSpPr>
                    <a:spLocks noChangeArrowheads="1"/>
                  </p:cNvSpPr>
                  <p:nvPr/>
                </p:nvSpPr>
                <p:spPr bwMode="auto">
                  <a:xfrm>
                    <a:off x="2148" y="1278"/>
                    <a:ext cx="1554" cy="15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FF"/>
                      </a:gs>
                      <a:gs pos="50000">
                        <a:srgbClr val="FFFFFF"/>
                      </a:gs>
                      <a:gs pos="100000">
                        <a:srgbClr val="00CCFF"/>
                      </a:gs>
                    </a:gsLst>
                    <a:lin ang="5400000" scaled="1"/>
                  </a:gradFill>
                  <a:ln w="9525">
                    <a:round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163500" prstMaterial="legacyMatte">
                    <a:bevelT w="13500" h="13500" prst="angle"/>
                    <a:bevelB w="13500" h="13500" prst="angle"/>
                    <a:extrusionClr>
                      <a:srgbClr val="00CCFF"/>
                    </a:extrusionClr>
                    <a:contourClr>
                      <a:srgbClr val="00CCFF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marL="0" marR="0" lvl="0" indent="0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" panose="020B0600000101010101" pitchFamily="50" charset="-127"/>
                      <a:ea typeface="굴림" panose="020B0600000101010101" pitchFamily="50" charset="-127"/>
                    </a:endParaRPr>
                  </a:p>
                </p:txBody>
              </p:sp>
              <p:sp>
                <p:nvSpPr>
                  <p:cNvPr id="25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568"/>
                    <a:ext cx="1008" cy="1008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66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marL="0" marR="0" lvl="0" indent="0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" panose="020B0600000101010101" pitchFamily="50" charset="-127"/>
                      <a:ea typeface="굴림" panose="020B0600000101010101" pitchFamily="50" charset="-127"/>
                    </a:endParaRPr>
                  </a:p>
                </p:txBody>
              </p:sp>
              <p:sp>
                <p:nvSpPr>
                  <p:cNvPr id="26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2664" y="1846"/>
                    <a:ext cx="458" cy="460"/>
                  </a:xfrm>
                  <a:prstGeom prst="ellipse">
                    <a:avLst/>
                  </a:prstGeom>
                  <a:solidFill>
                    <a:srgbClr val="3333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총 </a:t>
                    </a:r>
                    <a:r>
                      <a:rPr kumimoji="0" lang="ko-KR" altLang="en-US" sz="1200" b="0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기업수</a:t>
                    </a: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 </a:t>
                    </a: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4</a:t>
                    </a: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백만</a:t>
                    </a: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</a:t>
                    </a: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천사</a:t>
                    </a: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ko-KR" altLang="en-US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굴림" panose="020B0600000101010101" pitchFamily="50" charset="-127"/>
                    </a:endParaRP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GDP</a:t>
                    </a: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의 </a:t>
                    </a: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12%</a:t>
                    </a: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노동력의 </a:t>
                    </a: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15%</a:t>
                    </a: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신규직업창출의 </a:t>
                    </a: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19%</a:t>
                    </a:r>
                  </a:p>
                </p:txBody>
              </p:sp>
            </p:grpSp>
            <p:sp>
              <p:nvSpPr>
                <p:cNvPr id="2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9520" y="3505"/>
                  <a:ext cx="2357" cy="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총 기업 수</a:t>
                  </a:r>
                </a:p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2</a:t>
                  </a: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천만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3</a:t>
                  </a: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천사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(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92%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)</a:t>
                  </a:r>
                  <a:endParaRPr kumimoji="0" lang="ko-KR" altLang="en-US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2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520" y="4557"/>
                  <a:ext cx="1722" cy="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총 기업 수</a:t>
                  </a:r>
                </a:p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12</a:t>
                  </a: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백만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2</a:t>
                  </a: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천사</a:t>
                  </a:r>
                </a:p>
              </p:txBody>
            </p:sp>
            <p:sp>
              <p:nvSpPr>
                <p:cNvPr id="2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7218" y="5918"/>
                  <a:ext cx="6828" cy="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GDP</a:t>
                  </a: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의    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GDP</a:t>
                  </a: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의                             노동력의    노동력의</a:t>
                  </a:r>
                </a:p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 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49%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      30%                                  37%        </a:t>
                  </a: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59%</a:t>
                  </a:r>
                </a:p>
              </p:txBody>
            </p:sp>
            <p:sp>
              <p:nvSpPr>
                <p:cNvPr id="23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9504" y="7405"/>
                  <a:ext cx="1968" cy="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신규직업창출의</a:t>
                  </a: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49%</a:t>
                  </a: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ko-KR" sz="12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anose="020B0600000101010101" pitchFamily="50" charset="-127"/>
                  </a:endParaRP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신규직업창출의</a:t>
                  </a: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78%</a:t>
                  </a:r>
                </a:p>
              </p:txBody>
            </p:sp>
          </p:grpSp>
          <p:grpSp>
            <p:nvGrpSpPr>
              <p:cNvPr id="15" name="Group 23"/>
              <p:cNvGrpSpPr>
                <a:grpSpLocks/>
              </p:cNvGrpSpPr>
              <p:nvPr/>
            </p:nvGrpSpPr>
            <p:grpSpPr bwMode="auto">
              <a:xfrm>
                <a:off x="1215" y="7370"/>
                <a:ext cx="8050" cy="1132"/>
                <a:chOff x="204" y="3113"/>
                <a:chExt cx="3220" cy="453"/>
              </a:xfrm>
            </p:grpSpPr>
            <p:sp>
              <p:nvSpPr>
                <p:cNvPr id="16" name="Rectangle 24"/>
                <p:cNvSpPr>
                  <a:spLocks noChangeArrowheads="1"/>
                </p:cNvSpPr>
                <p:nvPr/>
              </p:nvSpPr>
              <p:spPr bwMode="auto">
                <a:xfrm>
                  <a:off x="239" y="3141"/>
                  <a:ext cx="3150" cy="397"/>
                </a:xfrm>
                <a:prstGeom prst="rect">
                  <a:avLst/>
                </a:prstGeom>
                <a:gradFill rotWithShape="1">
                  <a:gsLst>
                    <a:gs pos="0">
                      <a:srgbClr val="BEFF07"/>
                    </a:gs>
                    <a:gs pos="50000">
                      <a:srgbClr val="FFFFFF"/>
                    </a:gs>
                    <a:gs pos="100000">
                      <a:srgbClr val="BEFF07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dist="35921" dir="2700000" algn="ctr" rotWithShape="0">
                    <a:srgbClr val="1C1C1C"/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7" name="Rectangle 25"/>
                <p:cNvSpPr>
                  <a:spLocks noChangeArrowheads="1"/>
                </p:cNvSpPr>
                <p:nvPr/>
              </p:nvSpPr>
              <p:spPr bwMode="auto">
                <a:xfrm>
                  <a:off x="204" y="3113"/>
                  <a:ext cx="3220" cy="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8" name="Rectangle 26"/>
                <p:cNvSpPr>
                  <a:spLocks noChangeArrowheads="1"/>
                </p:cNvSpPr>
                <p:nvPr/>
              </p:nvSpPr>
              <p:spPr bwMode="auto">
                <a:xfrm>
                  <a:off x="249" y="3249"/>
                  <a:ext cx="3085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8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가족기업은</a:t>
                  </a:r>
                  <a:r>
                    <a:rPr kumimoji="0" lang="ko-KR" alt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 미국 경제의 </a:t>
                  </a:r>
                  <a:r>
                    <a:rPr kumimoji="0" lang="ko-KR" alt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기초</a:t>
                  </a:r>
                  <a:r>
                    <a:rPr kumimoji="0" lang="en-US" altLang="ko-K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kumimoji="0" lang="ko-KR" alt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등뼈</a:t>
                  </a:r>
                  <a:endParaRPr kumimoji="0" lang="ko-KR" alt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2416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50698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000" b="1" dirty="0" smtClean="0"/>
              <a:t>경제적 역할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독일</a:t>
            </a:r>
            <a:endParaRPr lang="ko-KR" altLang="en-US" sz="2000" b="1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539552" y="2022475"/>
            <a:ext cx="8355012" cy="4676775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</a:t>
            </a: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           </a:t>
            </a:r>
            <a:endParaRPr kumimoji="1" lang="en-US" altLang="ko-KR" sz="45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     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1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kumimoji="1" lang="en-US" altLang="ko-K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(</a:t>
            </a:r>
            <a:r>
              <a:rPr kumimoji="1" lang="ko-KR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단위</a:t>
            </a:r>
            <a:r>
              <a:rPr kumimoji="1" lang="en-US" altLang="ko-K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: </a:t>
            </a:r>
            <a:r>
              <a:rPr kumimoji="1" lang="ko-KR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유로</a:t>
            </a:r>
            <a:r>
              <a:rPr kumimoji="1" lang="en-US" altLang="ko-K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, %)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23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23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23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5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5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1" lang="en-US" altLang="ko-KR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10</a:t>
            </a:r>
            <a:r>
              <a:rPr kumimoji="1" lang="ko-KR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억 이하가 중소기업</a:t>
            </a:r>
            <a:endParaRPr kumimoji="1" lang="en-US" altLang="ko-KR" sz="8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1" lang="ko-KR" altLang="en-US" sz="8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가족기업은</a:t>
            </a:r>
            <a:r>
              <a:rPr kumimoji="1" lang="ko-KR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전 기업의 </a:t>
            </a:r>
            <a:r>
              <a:rPr kumimoji="1" lang="en-US" altLang="ko-KR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95.3%, </a:t>
            </a:r>
            <a:r>
              <a:rPr kumimoji="1" lang="ko-KR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매출액의 </a:t>
            </a:r>
            <a:r>
              <a:rPr kumimoji="1" lang="en-US" altLang="ko-KR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41.1%, </a:t>
            </a:r>
            <a:r>
              <a:rPr kumimoji="1" lang="ko-KR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고용의 </a:t>
            </a:r>
            <a:r>
              <a:rPr kumimoji="1" lang="en-US" altLang="ko-KR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61.2% </a:t>
            </a:r>
            <a:r>
              <a:rPr kumimoji="1" lang="ko-KR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담당</a:t>
            </a:r>
            <a:r>
              <a:rPr kumimoji="1" lang="en-US" altLang="ko-KR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</a:t>
            </a:r>
            <a:r>
              <a:rPr kumimoji="1" lang="en-US" altLang="ko-KR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                                                                                               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  </a:t>
            </a:r>
            <a:r>
              <a:rPr kumimoji="1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자료</a:t>
            </a:r>
            <a:r>
              <a:rPr kumimoji="1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: </a:t>
            </a:r>
            <a:r>
              <a:rPr kumimoji="1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독일 중소기업연구소</a:t>
            </a:r>
            <a:r>
              <a:rPr kumimoji="1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(2006</a:t>
            </a:r>
            <a:r>
              <a:rPr kumimoji="1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년 기준</a:t>
            </a:r>
            <a:r>
              <a:rPr kumimoji="1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: 10</a:t>
            </a:r>
            <a:r>
              <a:rPr kumimoji="1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억 유로 이하가 중소기업</a:t>
            </a:r>
            <a:r>
              <a:rPr kumimoji="1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)/</a:t>
            </a:r>
            <a:r>
              <a:rPr kumimoji="0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 </a:t>
            </a:r>
            <a:r>
              <a:rPr kumimoji="0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현대경제연구원</a:t>
            </a:r>
            <a:r>
              <a:rPr kumimoji="0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(2011), “</a:t>
            </a:r>
            <a:r>
              <a:rPr kumimoji="0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동반성장의 비결 독일 </a:t>
            </a:r>
            <a:r>
              <a:rPr kumimoji="0" lang="ko-KR" altLang="en-US" sz="3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강소기업에</a:t>
            </a:r>
            <a:r>
              <a:rPr kumimoji="0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 있다</a:t>
            </a:r>
            <a:r>
              <a:rPr kumimoji="0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”, </a:t>
            </a:r>
            <a:r>
              <a:rPr kumimoji="0" lang="ko-KR" altLang="en-US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재인용</a:t>
            </a:r>
            <a:r>
              <a:rPr kumimoji="0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.    </a:t>
            </a:r>
            <a:r>
              <a:rPr kumimoji="0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endParaRPr kumimoji="1" lang="ko-KR" altLang="en-US" sz="3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r>
              <a:rPr kumimoji="1" lang="en-US" altLang="ko-KR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</a:t>
            </a:r>
            <a:endParaRPr kumimoji="1" lang="ko-KR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543" y="2022475"/>
            <a:ext cx="6120914" cy="298729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019800" y="1654995"/>
            <a:ext cx="150233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1700" b="1" kern="0" dirty="0">
                <a:solidFill>
                  <a:srgbClr val="000000"/>
                </a:solidFill>
                <a:latin typeface="굴림"/>
                <a:ea typeface="굴림"/>
              </a:rPr>
              <a:t> </a:t>
            </a:r>
            <a:r>
              <a:rPr kumimoji="1" lang="en-US" altLang="ko-KR" sz="1400" kern="0" dirty="0">
                <a:solidFill>
                  <a:srgbClr val="000000"/>
                </a:solidFill>
                <a:latin typeface="굴림"/>
                <a:ea typeface="굴림"/>
              </a:rPr>
              <a:t>(</a:t>
            </a:r>
            <a:r>
              <a:rPr kumimoji="1" lang="ko-KR" altLang="en-US" sz="1400" kern="0" dirty="0">
                <a:solidFill>
                  <a:srgbClr val="000000"/>
                </a:solidFill>
                <a:latin typeface="굴림"/>
                <a:ea typeface="굴림"/>
              </a:rPr>
              <a:t>단위</a:t>
            </a:r>
            <a:r>
              <a:rPr kumimoji="1" lang="en-US" altLang="ko-KR" sz="1400" kern="0" dirty="0">
                <a:solidFill>
                  <a:srgbClr val="000000"/>
                </a:solidFill>
                <a:latin typeface="굴림"/>
                <a:ea typeface="굴림"/>
              </a:rPr>
              <a:t>: </a:t>
            </a:r>
            <a:r>
              <a:rPr kumimoji="1" lang="ko-KR" altLang="en-US" sz="1400" kern="0" dirty="0">
                <a:solidFill>
                  <a:srgbClr val="000000"/>
                </a:solidFill>
                <a:latin typeface="굴림"/>
                <a:ea typeface="굴림"/>
              </a:rPr>
              <a:t>유로</a:t>
            </a:r>
            <a:r>
              <a:rPr kumimoji="1" lang="en-US" altLang="ko-KR" sz="1400" kern="0" dirty="0">
                <a:solidFill>
                  <a:srgbClr val="000000"/>
                </a:solidFill>
                <a:latin typeface="굴림"/>
                <a:ea typeface="굴림"/>
              </a:rPr>
              <a:t>, %)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047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829794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298126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각 나라별 가족기업의 경제적 비중</a:t>
            </a:r>
            <a:r>
              <a:rPr kumimoji="0" lang="en-US" altLang="ko-KR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표 </a:t>
            </a:r>
            <a:r>
              <a:rPr kumimoji="0" lang="en-US" altLang="ko-KR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1-3)</a:t>
            </a:r>
            <a:endParaRPr kumimoji="0" lang="ko-KR" alt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93" y="1704903"/>
            <a:ext cx="7175614" cy="4298053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2123728" y="6093296"/>
            <a:ext cx="5040313" cy="3603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주) Tapies Josep &amp; John L. Ward(2008), 「Family Values and Value Creation: fostering of enduring values within family-owned businesses」, Palgrave Macmillan, p.199. </a:t>
            </a:r>
          </a:p>
        </p:txBody>
      </p:sp>
    </p:spTree>
    <p:extLst>
      <p:ext uri="{BB962C8B-B14F-4D97-AF65-F5344CB8AC3E}">
        <p14:creationId xmlns:p14="http://schemas.microsoft.com/office/powerpoint/2010/main" val="41744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 역할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62880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사회적 역할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611560" y="2074295"/>
            <a:ext cx="8065268" cy="26653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285750" indent="-285750" algn="just" eaLnBrk="0" fontAlgn="base" latinLnBrk="0" hangingPunct="0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ko-KR" b="1" noProof="1">
                <a:solidFill>
                  <a:srgbClr val="000000"/>
                </a:solidFill>
                <a:latin typeface="Arial" pitchFamily="34" charset="0"/>
                <a:ea typeface="굴림" panose="020B0600000101010101" pitchFamily="50" charset="-127"/>
                <a:cs typeface="+mn-ea"/>
              </a:rPr>
              <a:t> “</a:t>
            </a:r>
            <a:r>
              <a:rPr lang="ko-KR" altLang="en-US" b="1" noProof="1">
                <a:solidFill>
                  <a:srgbClr val="FF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미국 경제와 사회를 구축하는 기초는 가족이다</a:t>
            </a:r>
            <a:r>
              <a:rPr lang="ko-KR" altLang="en-US" b="1" noProof="1">
                <a:solidFill>
                  <a:srgbClr val="000000"/>
                </a:solidFill>
                <a:latin typeface="Arial" pitchFamily="34" charset="0"/>
                <a:ea typeface="굴림" panose="020B0600000101010101" pitchFamily="50" charset="-127"/>
                <a:cs typeface="+mn-ea"/>
              </a:rPr>
              <a:t>”</a:t>
            </a:r>
            <a:r>
              <a:rPr lang="en-US" altLang="ko-KR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. </a:t>
            </a:r>
            <a:endParaRPr lang="en-US" altLang="ko-KR" b="1" noProof="1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 marL="285750" indent="-285750" algn="just" eaLnBrk="0" fontAlgn="base" latinLnBrk="0" hangingPunct="0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지역사회에 대한 역할</a:t>
            </a:r>
            <a:r>
              <a:rPr lang="ko-KR" altLang="en-US" b="1" noProof="1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  <a:cs typeface="+mn-ea"/>
              </a:rPr>
              <a:t> </a:t>
            </a:r>
            <a:endParaRPr lang="ko-KR" altLang="en-US" b="1" noProof="1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 algn="just" eaLnBrk="0" fontAlgn="base" latinLnBrk="0" hangingPunct="0">
              <a:spcBef>
                <a:spcPct val="50000"/>
              </a:spcBef>
              <a:spcAft>
                <a:spcPct val="0"/>
              </a:spcAft>
              <a:buSzPct val="60000"/>
              <a:buFont typeface="Wingdings" pitchFamily="2" charset="2"/>
              <a:buNone/>
              <a:defRPr/>
            </a:pPr>
            <a:r>
              <a:rPr lang="ko-KR" altLang="en-US" b="1" noProof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   가족기업의 </a:t>
            </a: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창업자와 승계자는 가족과 </a:t>
            </a:r>
            <a:r>
              <a:rPr lang="ko-KR" altLang="en-US" b="1" noProof="1">
                <a:solidFill>
                  <a:srgbClr val="FF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지역사회</a:t>
            </a: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의 유지를 위해 </a:t>
            </a:r>
            <a:r>
              <a:rPr lang="ko-KR" altLang="en-US" b="1" noProof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고도의</a:t>
            </a:r>
            <a:endParaRPr lang="en-US" altLang="ko-KR" b="1" noProof="1" smtClean="0">
              <a:solidFill>
                <a:srgbClr val="000000"/>
              </a:solidFill>
              <a:latin typeface="휴먼명조,한컴돋움"/>
              <a:ea typeface="굴림" panose="020B0600000101010101" pitchFamily="50" charset="-127"/>
              <a:cs typeface="+mn-ea"/>
            </a:endParaRPr>
          </a:p>
          <a:p>
            <a:pPr algn="just" eaLnBrk="0" fontAlgn="base" latinLnBrk="0" hangingPunct="0">
              <a:spcBef>
                <a:spcPct val="50000"/>
              </a:spcBef>
              <a:spcAft>
                <a:spcPct val="0"/>
              </a:spcAft>
              <a:buSzPct val="60000"/>
              <a:buFont typeface="Wingdings" pitchFamily="2" charset="2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</a:t>
            </a:r>
            <a:r>
              <a:rPr lang="en-US" altLang="ko-KR" b="1" noProof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 </a:t>
            </a:r>
            <a:r>
              <a:rPr lang="ko-KR" altLang="en-US" b="1" noProof="1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강한 책임감을 </a:t>
            </a: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갖고 있음</a:t>
            </a:r>
            <a:r>
              <a:rPr lang="ko-KR" altLang="en-US" b="1" noProof="1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  <a:cs typeface="+mn-ea"/>
              </a:rPr>
              <a:t> </a:t>
            </a:r>
            <a:endParaRPr lang="ko-KR" altLang="en-US" b="1" noProof="1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 marL="285750" indent="-285750" algn="just" eaLnBrk="0" fontAlgn="base" latinLnBrk="0" hangingPunct="0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noProof="1">
                <a:solidFill>
                  <a:srgbClr val="FF0000"/>
                </a:solidFill>
                <a:latin typeface="굴림"/>
                <a:ea typeface="굴림"/>
                <a:cs typeface="+mn-ea"/>
                <a:sym typeface="+mn-ea"/>
              </a:rPr>
              <a:t>가족기업의 발전은 가정의 화목이 출발점</a:t>
            </a:r>
            <a:endParaRPr lang="ko-KR" altLang="en-US" b="1" noProof="1">
              <a:solidFill>
                <a:srgbClr val="FF0000"/>
              </a:solidFill>
              <a:latin typeface="굴림"/>
              <a:ea typeface="굴림"/>
              <a:sym typeface="+mn-ea"/>
            </a:endParaRPr>
          </a:p>
          <a:p>
            <a:pPr marL="285750" indent="-285750" algn="just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"/>
                <a:ea typeface="굴림"/>
                <a:cs typeface="+mn-ea"/>
                <a:sym typeface="+mn-ea"/>
              </a:rPr>
              <a:t>가정의 화목은 기업의 발전을 불러 온다</a:t>
            </a:r>
            <a:r>
              <a:rPr lang="en-US" altLang="ko-KR" b="1" noProof="1">
                <a:solidFill>
                  <a:srgbClr val="000000"/>
                </a:solidFill>
                <a:latin typeface="굴림"/>
                <a:ea typeface="굴림"/>
                <a:cs typeface="+mn-ea"/>
                <a:sym typeface="+mn-ea"/>
              </a:rPr>
              <a:t>. </a:t>
            </a:r>
            <a:endParaRPr lang="en-US" altLang="ko-KR" b="1" noProof="1">
              <a:solidFill>
                <a:srgbClr val="000000"/>
              </a:solidFill>
              <a:latin typeface="굴림"/>
              <a:ea typeface="굴림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Wingdings" pitchFamily="2" charset="2"/>
              <a:buNone/>
              <a:defRPr/>
            </a:pPr>
            <a:endParaRPr lang="ko-KR" altLang="en-US" sz="1600" b="1" noProof="1">
              <a:solidFill>
                <a:srgbClr val="000000"/>
              </a:solidFill>
              <a:latin typeface="굴림"/>
              <a:ea typeface="굴림"/>
            </a:endParaRPr>
          </a:p>
        </p:txBody>
      </p: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1097255" y="4756289"/>
            <a:ext cx="7435186" cy="1128712"/>
            <a:chOff x="866" y="2523"/>
            <a:chExt cx="5018" cy="726"/>
          </a:xfrm>
        </p:grpSpPr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1311" y="2523"/>
              <a:ext cx="4081" cy="521"/>
            </a:xfrm>
            <a:prstGeom prst="rect">
              <a:avLst/>
            </a:prstGeom>
            <a:gradFill rotWithShape="1">
              <a:gsLst>
                <a:gs pos="0">
                  <a:srgbClr val="BEFF07"/>
                </a:gs>
                <a:gs pos="50000">
                  <a:srgbClr val="FFFFFF"/>
                </a:gs>
                <a:gs pos="100000">
                  <a:srgbClr val="BEFF07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866" y="2523"/>
              <a:ext cx="4259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1022" y="2558"/>
              <a:ext cx="4862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"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화목한 가족이 튼튼한 기업을 만든다</a:t>
              </a:r>
              <a:r>
                <a:rPr kumimoji="0" lang="en-US" altLang="ko-K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" </a:t>
              </a:r>
            </a:p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sym typeface="굴림" panose="020B0600000101010101" pitchFamily="50" charset="-127"/>
                </a:rPr>
                <a:t>(</a:t>
              </a:r>
              <a:r>
                <a:rPr kumimoji="0" lang="ko-KR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sym typeface="굴림" panose="020B0600000101010101" pitchFamily="50" charset="-127"/>
                </a:rPr>
                <a:t>家和萬事成</a:t>
              </a:r>
              <a:r>
                <a:rPr kumimoji="0" lang="en-US" altLang="ko-K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sym typeface="굴림" panose="020B0600000101010101" pitchFamily="50" charset="-127"/>
                </a:rPr>
                <a:t>)</a:t>
              </a:r>
              <a:endPara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endParaRPr>
            </a:p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Strong family creates strong businesses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60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역사와</a:t>
            </a:r>
            <a:r>
              <a:rPr lang="en-US" altLang="ko-KR" sz="3200" dirty="0" smtClean="0"/>
              <a:t> </a:t>
            </a:r>
            <a:r>
              <a:rPr lang="ko-KR" altLang="en-US" sz="3200" dirty="0" smtClean="0"/>
              <a:t>역할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636" y="1916832"/>
            <a:ext cx="5560034" cy="377375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7484"/>
            <a:ext cx="2975106" cy="64623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550040"/>
            <a:ext cx="293852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6058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창업의 엔진</a:t>
            </a: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(Engine room of entrepreneurship)</a:t>
            </a:r>
            <a:endParaRPr kumimoji="0" lang="en-US" altLang="ko-K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1073" y="2054111"/>
            <a:ext cx="8833415" cy="266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kern="0" dirty="0">
                <a:solidFill>
                  <a:srgbClr val="FF0000"/>
                </a:solidFill>
                <a:ea typeface="굴림"/>
                <a:sym typeface="+mn-ea"/>
              </a:rPr>
              <a:t>가족</a:t>
            </a:r>
            <a:r>
              <a:rPr lang="en-US" altLang="ko-KR" b="1" kern="0" dirty="0">
                <a:solidFill>
                  <a:srgbClr val="000000"/>
                </a:solidFill>
                <a:ea typeface="굴림"/>
                <a:sym typeface="+mn-ea"/>
              </a:rPr>
              <a:t>: </a:t>
            </a:r>
            <a:r>
              <a:rPr lang="ko-KR" altLang="en-US" b="1" kern="0" dirty="0">
                <a:solidFill>
                  <a:srgbClr val="000000"/>
                </a:solidFill>
                <a:ea typeface="굴림"/>
                <a:sym typeface="+mn-ea"/>
              </a:rPr>
              <a:t>기업가정신의 불을 지피는 산소</a:t>
            </a:r>
            <a:endParaRPr lang="en-US" altLang="ko-KR" b="1" kern="0" dirty="0">
              <a:solidFill>
                <a:srgbClr val="000000"/>
              </a:solidFill>
              <a:ea typeface="굴림"/>
              <a:sym typeface="+mn-ea"/>
            </a:endParaRPr>
          </a:p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defRPr/>
            </a:pPr>
            <a:r>
              <a:rPr lang="en-US" altLang="ko-KR" kern="0" dirty="0">
                <a:solidFill>
                  <a:srgbClr val="000000"/>
                </a:solidFill>
                <a:ea typeface="굴림"/>
                <a:sym typeface="+mn-ea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ea typeface="굴림"/>
                <a:sym typeface="+mn-ea"/>
              </a:rPr>
              <a:t>(</a:t>
            </a:r>
            <a:r>
              <a:rPr lang="en-US" altLang="ko-KR" kern="0" dirty="0">
                <a:solidFill>
                  <a:srgbClr val="000000"/>
                </a:solidFill>
                <a:ea typeface="굴림"/>
                <a:sym typeface="+mn-ea"/>
              </a:rPr>
              <a:t>Family is the oxygen of that feeds the fire of entrepreneurship: </a:t>
            </a:r>
            <a:endParaRPr lang="en-US" altLang="ko-KR" kern="0" dirty="0" smtClean="0">
              <a:solidFill>
                <a:srgbClr val="000000"/>
              </a:solidFill>
              <a:ea typeface="굴림"/>
              <a:sym typeface="+mn-ea"/>
            </a:endParaRPr>
          </a:p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defRPr/>
            </a:pPr>
            <a:r>
              <a:rPr lang="en-US" altLang="ko-KR" kern="0" dirty="0">
                <a:solidFill>
                  <a:srgbClr val="000000"/>
                </a:solidFill>
                <a:ea typeface="굴림"/>
                <a:sym typeface="+mn-ea"/>
              </a:rPr>
              <a:t> </a:t>
            </a:r>
            <a:r>
              <a:rPr lang="en-US" altLang="ko-KR" kern="0" dirty="0" smtClean="0">
                <a:solidFill>
                  <a:srgbClr val="000000"/>
                </a:solidFill>
                <a:ea typeface="굴림"/>
                <a:sym typeface="+mn-ea"/>
              </a:rPr>
              <a:t>                                                                             </a:t>
            </a:r>
            <a:r>
              <a:rPr lang="en-US" altLang="ko-KR" kern="0" dirty="0" err="1" smtClean="0">
                <a:solidFill>
                  <a:srgbClr val="000000"/>
                </a:solidFill>
                <a:ea typeface="굴림"/>
                <a:sym typeface="+mn-ea"/>
              </a:rPr>
              <a:t>Rogoff</a:t>
            </a:r>
            <a:r>
              <a:rPr lang="en-US" altLang="ko-KR" kern="0" dirty="0" smtClean="0">
                <a:solidFill>
                  <a:srgbClr val="000000"/>
                </a:solidFill>
                <a:ea typeface="굴림"/>
                <a:sym typeface="+mn-ea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ea typeface="굴림"/>
                <a:sym typeface="+mn-ea"/>
              </a:rPr>
              <a:t>&amp; Heck, 2003)</a:t>
            </a:r>
            <a:endParaRPr kumimoji="1" lang="en-US" altLang="ko-KR" kern="0" dirty="0">
              <a:solidFill>
                <a:srgbClr val="000000"/>
              </a:solidFill>
              <a:ea typeface="굴림"/>
            </a:endParaRPr>
          </a:p>
          <a:p>
            <a:pPr marL="742950" lvl="1" indent="-285750" algn="just" fontAlgn="base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kumimoji="1" lang="ko-KR" altLang="en-US" kern="0" dirty="0" smtClean="0">
                <a:solidFill>
                  <a:srgbClr val="000000"/>
                </a:solidFill>
                <a:ea typeface="굴림"/>
              </a:rPr>
              <a:t>계획단계에 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있는 벤처기업의 63%는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가족펀딩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(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family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funding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)이 이루어지며, 모든 </a:t>
            </a:r>
            <a:r>
              <a:rPr kumimoji="1" lang="ko-KR" altLang="en-US" kern="0" dirty="0" smtClean="0">
                <a:solidFill>
                  <a:srgbClr val="000000"/>
                </a:solidFill>
                <a:ea typeface="굴림"/>
              </a:rPr>
              <a:t>벤처기업의 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85%는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직·간접으로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 어느 정도 가족의 지원을 받고 있음.(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Tapies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J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. &amp;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J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.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L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.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Ward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, 2008</a:t>
            </a:r>
            <a:r>
              <a:rPr kumimoji="1" lang="ko-KR" altLang="en-US" kern="0" dirty="0" smtClean="0">
                <a:solidFill>
                  <a:srgbClr val="000000"/>
                </a:solidFill>
                <a:ea typeface="굴림"/>
              </a:rPr>
              <a:t>)</a:t>
            </a:r>
            <a:endParaRPr kumimoji="1" lang="ko-KR" altLang="en-US" kern="0" dirty="0">
              <a:solidFill>
                <a:srgbClr val="000000"/>
              </a:solidFill>
              <a:ea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11937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772450"/>
            <a:ext cx="8028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규모의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다양성</a:t>
            </a:r>
            <a:r>
              <a:rPr kumimoji="0" lang="en-US" altLang="ko-KR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소규모 가족기업</a:t>
            </a:r>
            <a:r>
              <a:rPr kumimoji="0" lang="en-US" altLang="ko-KR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중규모 가족기업</a:t>
            </a:r>
            <a:r>
              <a:rPr kumimoji="0" lang="en-US" altLang="ko-KR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대규모 가족기업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7" name="Group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417180"/>
              </p:ext>
            </p:extLst>
          </p:nvPr>
        </p:nvGraphicFramePr>
        <p:xfrm>
          <a:off x="827584" y="3861048"/>
          <a:ext cx="7726363" cy="3065803"/>
        </p:xfrm>
        <a:graphic>
          <a:graphicData uri="http://schemas.openxmlformats.org/drawingml/2006/table">
            <a:tbl>
              <a:tblPr/>
              <a:tblGrid>
                <a:gridCol w="204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06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Country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Control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Country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Control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5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Mexico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USA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5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Hong Kong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Canada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Greece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65%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Australia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Argentina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65%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Germany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Sweden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55%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Japan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Israel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Finland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94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Belgium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en-A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en-A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31640" y="348550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표 </a:t>
            </a:r>
            <a:r>
              <a:rPr lang="en-US" altLang="ko-KR" dirty="0" smtClean="0"/>
              <a:t>1-4&gt;</a:t>
            </a:r>
            <a:r>
              <a:rPr lang="ko-KR" altLang="en-US" dirty="0" smtClean="0"/>
              <a:t>각 나라별 대기업 공개기업의 </a:t>
            </a:r>
            <a:r>
              <a:rPr lang="ko-KR" altLang="en-US" dirty="0" err="1" smtClean="0"/>
              <a:t>가족통제</a:t>
            </a:r>
            <a:r>
              <a:rPr lang="ko-KR" altLang="en-US" dirty="0" smtClean="0"/>
              <a:t> 비율 </a:t>
            </a:r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16928"/>
              </p:ext>
            </p:extLst>
          </p:nvPr>
        </p:nvGraphicFramePr>
        <p:xfrm>
          <a:off x="2286384" y="1245906"/>
          <a:ext cx="4319588" cy="2236500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959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통제집단</a:t>
                      </a: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대규모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(%)</a:t>
                      </a: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중규모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(%)</a:t>
                      </a: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가 족</a:t>
                      </a: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35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53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공 개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24</a:t>
                      </a: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11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정 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20</a:t>
                      </a: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16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기 타</a:t>
                      </a: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21</a:t>
                      </a: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20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49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3938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동태성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4Cs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6000" y="1574932"/>
            <a:ext cx="8704263" cy="4114800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1)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특이성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(Characteristics)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: </a:t>
            </a:r>
          </a:p>
          <a:p>
            <a:pPr marL="742950" marR="0" lvl="1" indent="-28575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1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높은 경영성과</a:t>
            </a: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(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비가족기업에 비해</a:t>
            </a: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): 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마진</a:t>
            </a: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  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주당순이익률</a:t>
            </a: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매출액 성장률</a:t>
            </a: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</a:t>
            </a:r>
          </a:p>
          <a:p>
            <a:pPr marL="457200" marR="0" lvl="1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                                                   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순자산성장률</a:t>
            </a:r>
            <a:r>
              <a:rPr kumimoji="1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</a:p>
          <a:p>
            <a:pPr marL="800100" marR="0" lvl="1" indent="-28575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1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차별화된 전략 채택</a:t>
            </a: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: 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자금과 품질 중시</a:t>
            </a:r>
            <a:endParaRPr kumimoji="1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685800" marR="0" lvl="2" indent="-2286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ü"/>
              <a:tabLst/>
              <a:defRPr/>
            </a:pPr>
            <a:r>
              <a:rPr kumimoji="1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  재빠른 의사결정</a:t>
            </a: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: </a:t>
            </a:r>
            <a:r>
              <a:rPr kumimoji="1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혁신적이며 기업가정신 충만</a:t>
            </a:r>
            <a:endParaRPr kumimoji="1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1" lang="ko-KR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2)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도전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(Challenges)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과 과제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: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가족기업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내∙외부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과제와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경영상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과제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  <a:sym typeface="+mn-ea"/>
            </a:endParaRPr>
          </a:p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3)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사이클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(Cycles)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: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창업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→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성장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→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승계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(5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, 10~20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, 20~30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4)</a:t>
            </a: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복잡성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(Complexities)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: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비가족기업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일반기업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)의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관리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(Management),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lang="en-US" altLang="ko-KR" sz="1800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</a:t>
            </a:r>
            <a:r>
              <a:rPr lang="en-US" altLang="ko-KR" sz="1800" kern="0" dirty="0" smtClean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                      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오너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(Owners),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이사회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(Board of Directors) + </a:t>
            </a:r>
            <a:r>
              <a:rPr kumimoji="0" lang="en-US" altLang="ko-K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가족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(Family)</a:t>
            </a: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1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55000"/>
              <a:buFont typeface="+mj-lt"/>
              <a:buAutoNum type="arabicPeriod" startAt="3"/>
              <a:tabLst/>
              <a:defRPr/>
            </a:pPr>
            <a:endParaRPr kumimoji="1" lang="ko-KR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18586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5102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동태성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도전과 과제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6644" y="1494960"/>
            <a:ext cx="363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도전과</a:t>
            </a:r>
            <a:r>
              <a:rPr lang="en-US" altLang="ko-KR" dirty="0" smtClean="0"/>
              <a:t> </a:t>
            </a:r>
            <a:r>
              <a:rPr lang="ko-KR" altLang="en-US" dirty="0" smtClean="0"/>
              <a:t>과제</a:t>
            </a:r>
            <a:r>
              <a:rPr lang="en-US" altLang="ko-KR" dirty="0" smtClean="0"/>
              <a:t>(</a:t>
            </a:r>
            <a:r>
              <a:rPr lang="ko-KR" altLang="en-US" dirty="0" smtClean="0"/>
              <a:t>내</a:t>
            </a:r>
            <a:r>
              <a:rPr lang="en-US" altLang="ko-KR" dirty="0" smtClean="0"/>
              <a:t>.</a:t>
            </a:r>
            <a:r>
              <a:rPr lang="ko-KR" altLang="en-US" dirty="0" smtClean="0"/>
              <a:t>외부 과제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10" y="1943687"/>
            <a:ext cx="8974090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2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5102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동태성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도전과 과제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960" y="1460500"/>
            <a:ext cx="3766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도전과</a:t>
            </a:r>
            <a:r>
              <a:rPr lang="en-US" altLang="ko-KR" dirty="0" smtClean="0"/>
              <a:t> </a:t>
            </a:r>
            <a:r>
              <a:rPr lang="ko-KR" altLang="en-US" dirty="0" smtClean="0"/>
              <a:t>과제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경영상의 문제점</a:t>
            </a:r>
            <a:endParaRPr lang="ko-KR" altLang="en-US" dirty="0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1128178" y="1921574"/>
            <a:ext cx="1944687" cy="4367213"/>
            <a:chOff x="521" y="838"/>
            <a:chExt cx="1075" cy="2751"/>
          </a:xfrm>
        </p:grpSpPr>
        <p:sp>
          <p:nvSpPr>
            <p:cNvPr id="11" name="AutoShape 23"/>
            <p:cNvSpPr>
              <a:spLocks noChangeArrowheads="1"/>
            </p:cNvSpPr>
            <p:nvPr/>
          </p:nvSpPr>
          <p:spPr bwMode="auto">
            <a:xfrm>
              <a:off x="523" y="838"/>
              <a:ext cx="1028" cy="8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경영자의확보</a:t>
              </a:r>
              <a:endPara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및 훈련</a:t>
              </a:r>
            </a:p>
          </p:txBody>
        </p:sp>
        <p:sp>
          <p:nvSpPr>
            <p:cNvPr id="12" name="AutoShape 24"/>
            <p:cNvSpPr>
              <a:spLocks noChangeArrowheads="1"/>
            </p:cNvSpPr>
            <p:nvPr/>
          </p:nvSpPr>
          <p:spPr bwMode="auto">
            <a:xfrm>
              <a:off x="521" y="1901"/>
              <a:ext cx="1049" cy="75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가족종업원</a:t>
              </a:r>
              <a:r>
                <a:rPr kumimoji="1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&amp; </a:t>
              </a:r>
              <a:r>
                <a:rPr kumimoji="1" lang="ko-KR" alt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비가족종업원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동기관리</a:t>
              </a:r>
            </a:p>
          </p:txBody>
        </p:sp>
        <p:sp>
          <p:nvSpPr>
            <p:cNvPr id="13" name="AutoShape 25"/>
            <p:cNvSpPr>
              <a:spLocks noChangeArrowheads="1"/>
            </p:cNvSpPr>
            <p:nvPr/>
          </p:nvSpPr>
          <p:spPr bwMode="auto">
            <a:xfrm>
              <a:off x="521" y="2796"/>
              <a:ext cx="1075" cy="7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소유자중심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생산관리</a:t>
              </a:r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4788024" y="1829832"/>
            <a:ext cx="1943100" cy="4367213"/>
            <a:chOff x="521" y="838"/>
            <a:chExt cx="1075" cy="2751"/>
          </a:xfrm>
        </p:grpSpPr>
        <p:sp>
          <p:nvSpPr>
            <p:cNvPr id="16" name="AutoShape 23"/>
            <p:cNvSpPr>
              <a:spLocks noChangeArrowheads="1"/>
            </p:cNvSpPr>
            <p:nvPr/>
          </p:nvSpPr>
          <p:spPr bwMode="auto">
            <a:xfrm>
              <a:off x="523" y="838"/>
              <a:ext cx="1028" cy="8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소유권확보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자금관리</a:t>
              </a:r>
            </a:p>
          </p:txBody>
        </p:sp>
        <p:sp>
          <p:nvSpPr>
            <p:cNvPr id="17" name="AutoShape 24"/>
            <p:cNvSpPr>
              <a:spLocks noChangeArrowheads="1"/>
            </p:cNvSpPr>
            <p:nvPr/>
          </p:nvSpPr>
          <p:spPr bwMode="auto">
            <a:xfrm>
              <a:off x="521" y="1901"/>
              <a:ext cx="1049" cy="75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소유권중심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분배 및 배당정책</a:t>
              </a:r>
            </a:p>
          </p:txBody>
        </p:sp>
        <p:sp>
          <p:nvSpPr>
            <p:cNvPr id="18" name="AutoShape 25"/>
            <p:cNvSpPr>
              <a:spLocks noChangeArrowheads="1"/>
            </p:cNvSpPr>
            <p:nvPr/>
          </p:nvSpPr>
          <p:spPr bwMode="auto">
            <a:xfrm>
              <a:off x="521" y="2796"/>
              <a:ext cx="1075" cy="7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소유자중심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판매관리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3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4378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동태성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사이클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961" y="146050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smtClean="0"/>
              <a:t>사이클</a:t>
            </a:r>
            <a:r>
              <a:rPr lang="en-US" altLang="ko-KR" dirty="0" smtClean="0"/>
              <a:t>(Cycles)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95563"/>
            <a:ext cx="7041490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4378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동태성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복잡성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961" y="146050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복잡성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(complexities)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45116" y="2410677"/>
            <a:ext cx="7274331" cy="4043162"/>
            <a:chOff x="-278" y="2760"/>
            <a:chExt cx="12998" cy="7080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5400" y="6600"/>
              <a:ext cx="7080" cy="0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pSp>
          <p:nvGrpSpPr>
            <p:cNvPr id="11" name="组合 3"/>
            <p:cNvGrpSpPr>
              <a:grpSpLocks/>
            </p:cNvGrpSpPr>
            <p:nvPr/>
          </p:nvGrpSpPr>
          <p:grpSpPr bwMode="auto">
            <a:xfrm>
              <a:off x="-278" y="2760"/>
              <a:ext cx="12998" cy="7080"/>
              <a:chOff x="-278" y="2760"/>
              <a:chExt cx="12998" cy="7080"/>
            </a:xfrm>
          </p:grpSpPr>
          <p:sp>
            <p:nvSpPr>
              <p:cNvPr id="12" name="Line 3"/>
              <p:cNvSpPr>
                <a:spLocks noChangeShapeType="1"/>
              </p:cNvSpPr>
              <p:nvPr/>
            </p:nvSpPr>
            <p:spPr bwMode="auto">
              <a:xfrm>
                <a:off x="5400" y="2760"/>
                <a:ext cx="0" cy="3840"/>
              </a:xfrm>
              <a:prstGeom prst="line">
                <a:avLst/>
              </a:prstGeom>
              <a:noFill/>
              <a:ln w="38100">
                <a:solidFill>
                  <a:srgbClr val="00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mtClean="0">
                  <a:solidFill>
                    <a:srgbClr val="000000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grpSp>
            <p:nvGrpSpPr>
              <p:cNvPr id="13" name="组合 2"/>
              <p:cNvGrpSpPr>
                <a:grpSpLocks/>
              </p:cNvGrpSpPr>
              <p:nvPr/>
            </p:nvGrpSpPr>
            <p:grpSpPr bwMode="auto">
              <a:xfrm>
                <a:off x="-278" y="3054"/>
                <a:ext cx="12998" cy="6786"/>
                <a:chOff x="-278" y="3054"/>
                <a:chExt cx="12998" cy="6786"/>
              </a:xfrm>
            </p:grpSpPr>
            <p:sp>
              <p:nvSpPr>
                <p:cNvPr id="15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2280" y="6600"/>
                  <a:ext cx="3120" cy="3240"/>
                </a:xfrm>
                <a:prstGeom prst="line">
                  <a:avLst/>
                </a:prstGeom>
                <a:noFill/>
                <a:ln w="38100">
                  <a:solidFill>
                    <a:srgbClr val="00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latinLnBrk="0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ko-KR" altLang="en-US" smtClean="0">
                    <a:solidFill>
                      <a:srgbClr val="000000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535" y="5288"/>
                  <a:ext cx="2025" cy="1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Young business family</a:t>
                  </a:r>
                  <a:endParaRPr lang="en-AU" altLang="ko-KR" sz="16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389" y="5280"/>
                  <a:ext cx="1966" cy="14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Entering the business</a:t>
                  </a:r>
                  <a:endParaRPr lang="en-AU" altLang="ko-KR" sz="16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9315" y="5497"/>
                  <a:ext cx="1833" cy="1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Working together</a:t>
                  </a:r>
                  <a:endParaRPr lang="en-AU" altLang="ko-KR" sz="16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0954" y="5280"/>
                  <a:ext cx="1766" cy="1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Passing the baton</a:t>
                  </a:r>
                  <a:endParaRPr lang="en-AU" altLang="ko-KR" sz="16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839" y="8161"/>
                  <a:ext cx="3293" cy="12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</p:spPr>
              <p:txBody>
                <a:bodyPr>
                  <a:spAutoFit/>
                </a:bodyPr>
                <a:lstStyle/>
                <a:p>
                  <a:pPr fontAlgn="base" latinLnBrk="0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en-US" altLang="ko-KR" sz="2000" b="1" dirty="0">
                      <a:solidFill>
                        <a:srgbClr val="E5E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itchFamily="34" charset="0"/>
                      <a:ea typeface="굴림" panose="020B0600000101010101" pitchFamily="50" charset="-127"/>
                    </a:rPr>
                    <a:t>OWNERSHIP AXIS</a:t>
                  </a:r>
                  <a:endParaRPr lang="en-AU" sz="2000" b="1" dirty="0">
                    <a:solidFill>
                      <a:srgbClr val="E5E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21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385" y="3246"/>
                  <a:ext cx="2905" cy="12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</p:spPr>
              <p:txBody>
                <a:bodyPr>
                  <a:spAutoFit/>
                </a:bodyPr>
                <a:lstStyle/>
                <a:p>
                  <a:pPr fontAlgn="base" latinLnBrk="0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en-US" altLang="ko-KR" sz="2000" b="1" dirty="0">
                      <a:solidFill>
                        <a:srgbClr val="E5E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itchFamily="34" charset="0"/>
                      <a:ea typeface="굴림" panose="020B0600000101010101" pitchFamily="50" charset="-127"/>
                    </a:rPr>
                    <a:t>BUSINESS AXIS</a:t>
                  </a:r>
                  <a:endParaRPr lang="en-AU" sz="2000" b="1" dirty="0">
                    <a:solidFill>
                      <a:srgbClr val="E5E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2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530" y="6420"/>
                  <a:ext cx="3598" cy="12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Controlling owner</a:t>
                  </a:r>
                  <a:endParaRPr lang="en-AU" altLang="ko-KR" sz="20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95" y="7328"/>
                  <a:ext cx="3838" cy="12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Sibling partnership</a:t>
                  </a:r>
                  <a:endParaRPr lang="en-AU" altLang="ko-KR" sz="20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278" y="8348"/>
                  <a:ext cx="3283" cy="1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dirty="0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Cousin consortium</a:t>
                  </a:r>
                  <a:endParaRPr lang="en-AU" altLang="ko-KR" sz="2000" b="1" dirty="0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00" y="5400"/>
                  <a:ext cx="2280" cy="6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Start-up</a:t>
                  </a:r>
                  <a:endParaRPr lang="en-AU" altLang="ko-KR" sz="20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280" y="4080"/>
                  <a:ext cx="3240" cy="1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dirty="0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Expansion/   formalization</a:t>
                  </a:r>
                  <a:endParaRPr lang="en-AU" altLang="ko-KR" sz="2000" b="1" dirty="0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105" y="3054"/>
                  <a:ext cx="2160" cy="6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smtClean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Maturity</a:t>
                  </a:r>
                  <a:endParaRPr lang="en-AU" altLang="ko-KR" sz="2000" b="1" smtClean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827088" y="1844675"/>
            <a:ext cx="81057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Three Dimensional Model (</a:t>
            </a:r>
            <a:r>
              <a:rPr lang="en-US" altLang="ko-KR" sz="2400" b="1" i="1" dirty="0" err="1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Gersick</a:t>
            </a:r>
            <a:r>
              <a:rPr lang="en-US" altLang="ko-KR" sz="2400" b="1" i="1" dirty="0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  1997)</a:t>
            </a:r>
            <a:endParaRPr lang="en-AU" sz="2400" b="1" i="1" dirty="0">
              <a:solidFill>
                <a:srgbClr val="E5E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굴림" panose="020B0600000101010101" pitchFamily="50" charset="-127"/>
            </a:endParaRP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4897438" y="4754563"/>
            <a:ext cx="22098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fontAlgn="base" latinLnBrk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ko-KR" sz="2000" b="1" dirty="0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FAMILY AXIS</a:t>
            </a:r>
            <a:endParaRPr lang="en-AU" sz="2000" b="1" dirty="0">
              <a:solidFill>
                <a:srgbClr val="E5E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52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특성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4378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동태성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lang="ko-KR" altLang="en-US" sz="2400" b="1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복잡성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961" y="146050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복잡성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(Complexity)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07950" y="1988840"/>
            <a:ext cx="90360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6508" tIns="26603" rIns="66508" bIns="26603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81000" marR="0" lvl="0" indent="-381000" algn="l" defTabSz="1905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AU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Family business is the most complex form of business organisation </a:t>
            </a:r>
            <a:r>
              <a:rPr kumimoji="0" lang="en-AU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… </a:t>
            </a:r>
            <a:r>
              <a:rPr kumimoji="0" lang="en-AU" altLang="ko-K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Neubauer</a:t>
            </a:r>
            <a:r>
              <a:rPr kumimoji="0" lang="en-AU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&amp;Lank 1998</a:t>
            </a:r>
          </a:p>
        </p:txBody>
      </p:sp>
      <p:grpSp>
        <p:nvGrpSpPr>
          <p:cNvPr id="9" name="组合 2"/>
          <p:cNvGrpSpPr>
            <a:grpSpLocks/>
          </p:cNvGrpSpPr>
          <p:nvPr/>
        </p:nvGrpSpPr>
        <p:grpSpPr bwMode="auto">
          <a:xfrm>
            <a:off x="469900" y="2420938"/>
            <a:ext cx="7537450" cy="3690937"/>
            <a:chOff x="1548" y="3473"/>
            <a:chExt cx="12440" cy="6513"/>
          </a:xfrm>
        </p:grpSpPr>
        <p:sp>
          <p:nvSpPr>
            <p:cNvPr id="11" name="Line 23"/>
            <p:cNvSpPr>
              <a:spLocks noChangeShapeType="1"/>
            </p:cNvSpPr>
            <p:nvPr/>
          </p:nvSpPr>
          <p:spPr bwMode="auto">
            <a:xfrm>
              <a:off x="8248" y="4948"/>
              <a:ext cx="4812" cy="2890"/>
            </a:xfrm>
            <a:prstGeom prst="line">
              <a:avLst/>
            </a:prstGeom>
            <a:noFill/>
            <a:ln w="28575">
              <a:solidFill>
                <a:srgbClr val="D1271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pSp>
          <p:nvGrpSpPr>
            <p:cNvPr id="12" name="组合 1"/>
            <p:cNvGrpSpPr>
              <a:grpSpLocks/>
            </p:cNvGrpSpPr>
            <p:nvPr/>
          </p:nvGrpSpPr>
          <p:grpSpPr bwMode="auto">
            <a:xfrm>
              <a:off x="1548" y="3473"/>
              <a:ext cx="12440" cy="6513"/>
              <a:chOff x="1548" y="3473"/>
              <a:chExt cx="12440" cy="6513"/>
            </a:xfrm>
          </p:grpSpPr>
          <p:sp>
            <p:nvSpPr>
              <p:cNvPr id="13" name="Oval 4"/>
              <p:cNvSpPr>
                <a:spLocks noChangeArrowheads="1"/>
              </p:cNvSpPr>
              <p:nvPr/>
            </p:nvSpPr>
            <p:spPr bwMode="auto">
              <a:xfrm>
                <a:off x="1713" y="4965"/>
                <a:ext cx="6302" cy="362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5" name="Text Box 5"/>
              <p:cNvSpPr txBox="1">
                <a:spLocks noChangeArrowheads="1"/>
              </p:cNvSpPr>
              <p:nvPr/>
            </p:nvSpPr>
            <p:spPr bwMode="auto">
              <a:xfrm>
                <a:off x="2543" y="5898"/>
                <a:ext cx="66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</a:t>
                </a: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>
                <a:off x="2045" y="7110"/>
                <a:ext cx="4313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굴림" panose="020B0600000101010101" pitchFamily="50" charset="-127"/>
                  </a:rPr>
                  <a:t>Management</a:t>
                </a:r>
                <a:endParaRPr kumimoji="0" lang="en-AU" altLang="ko-KR" sz="25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17" name="Oval 7"/>
              <p:cNvSpPr>
                <a:spLocks noChangeArrowheads="1"/>
              </p:cNvSpPr>
              <p:nvPr/>
            </p:nvSpPr>
            <p:spPr bwMode="auto">
              <a:xfrm>
                <a:off x="6190" y="5058"/>
                <a:ext cx="6303" cy="362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8" name="Oval 8"/>
              <p:cNvSpPr>
                <a:spLocks noChangeArrowheads="1"/>
              </p:cNvSpPr>
              <p:nvPr/>
            </p:nvSpPr>
            <p:spPr bwMode="auto">
              <a:xfrm>
                <a:off x="3703" y="3473"/>
                <a:ext cx="6305" cy="362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9" name="Text Box 9"/>
              <p:cNvSpPr txBox="1">
                <a:spLocks noChangeArrowheads="1"/>
              </p:cNvSpPr>
              <p:nvPr/>
            </p:nvSpPr>
            <p:spPr bwMode="auto">
              <a:xfrm>
                <a:off x="5860" y="4218"/>
                <a:ext cx="282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굴림" panose="020B0600000101010101" pitchFamily="50" charset="-127"/>
                  </a:rPr>
                  <a:t>Owners</a:t>
                </a:r>
                <a:endParaRPr kumimoji="0" lang="en-AU" altLang="ko-KR" sz="25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20" name="Text Box 10"/>
              <p:cNvSpPr txBox="1">
                <a:spLocks noChangeArrowheads="1"/>
              </p:cNvSpPr>
              <p:nvPr/>
            </p:nvSpPr>
            <p:spPr bwMode="auto">
              <a:xfrm>
                <a:off x="10503" y="5173"/>
                <a:ext cx="3485" cy="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굴림" panose="020B0600000101010101" pitchFamily="50" charset="-127"/>
                  </a:rPr>
                  <a:t>Board of Directors</a:t>
                </a:r>
                <a:endParaRPr kumimoji="0" lang="en-AU" altLang="ko-KR" sz="25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21" name="Text Box 11"/>
              <p:cNvSpPr txBox="1">
                <a:spLocks noChangeArrowheads="1"/>
              </p:cNvSpPr>
              <p:nvPr/>
            </p:nvSpPr>
            <p:spPr bwMode="auto">
              <a:xfrm>
                <a:off x="6853" y="3753"/>
                <a:ext cx="66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2</a:t>
                </a:r>
              </a:p>
            </p:txBody>
          </p:sp>
          <p:sp>
            <p:nvSpPr>
              <p:cNvPr id="22" name="Text Box 12"/>
              <p:cNvSpPr txBox="1">
                <a:spLocks noChangeArrowheads="1"/>
              </p:cNvSpPr>
              <p:nvPr/>
            </p:nvSpPr>
            <p:spPr bwMode="auto">
              <a:xfrm>
                <a:off x="11665" y="6458"/>
                <a:ext cx="663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3</a:t>
                </a:r>
              </a:p>
            </p:txBody>
          </p:sp>
          <p:sp>
            <p:nvSpPr>
              <p:cNvPr id="23" name="Text Box 13"/>
              <p:cNvSpPr txBox="1">
                <a:spLocks noChangeArrowheads="1"/>
              </p:cNvSpPr>
              <p:nvPr/>
            </p:nvSpPr>
            <p:spPr bwMode="auto">
              <a:xfrm>
                <a:off x="12163" y="7948"/>
                <a:ext cx="662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4</a:t>
                </a:r>
              </a:p>
            </p:txBody>
          </p:sp>
          <p:sp>
            <p:nvSpPr>
              <p:cNvPr id="24" name="Text Box 14"/>
              <p:cNvSpPr txBox="1">
                <a:spLocks noChangeArrowheads="1"/>
              </p:cNvSpPr>
              <p:nvPr/>
            </p:nvSpPr>
            <p:spPr bwMode="auto">
              <a:xfrm>
                <a:off x="6853" y="4965"/>
                <a:ext cx="66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5</a:t>
                </a:r>
              </a:p>
            </p:txBody>
          </p:sp>
          <p:sp>
            <p:nvSpPr>
              <p:cNvPr id="25" name="Text Box 15"/>
              <p:cNvSpPr txBox="1">
                <a:spLocks noChangeArrowheads="1"/>
              </p:cNvSpPr>
              <p:nvPr/>
            </p:nvSpPr>
            <p:spPr bwMode="auto">
              <a:xfrm>
                <a:off x="3870" y="6080"/>
                <a:ext cx="99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6</a:t>
                </a:r>
              </a:p>
            </p:txBody>
          </p:sp>
          <p:sp>
            <p:nvSpPr>
              <p:cNvPr id="26" name="Text Box 16"/>
              <p:cNvSpPr txBox="1">
                <a:spLocks noChangeArrowheads="1"/>
              </p:cNvSpPr>
              <p:nvPr/>
            </p:nvSpPr>
            <p:spPr bwMode="auto">
              <a:xfrm>
                <a:off x="9840" y="7110"/>
                <a:ext cx="83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7</a:t>
                </a:r>
              </a:p>
            </p:txBody>
          </p:sp>
          <p:sp>
            <p:nvSpPr>
              <p:cNvPr id="27" name="Text Box 17"/>
              <p:cNvSpPr txBox="1">
                <a:spLocks noChangeArrowheads="1"/>
              </p:cNvSpPr>
              <p:nvPr/>
            </p:nvSpPr>
            <p:spPr bwMode="auto">
              <a:xfrm>
                <a:off x="1548" y="9146"/>
                <a:ext cx="8292" cy="840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  <a:effectLst/>
            </p:spPr>
            <p:txBody>
              <a:bodyPr lIns="95772" tIns="47886" rIns="95772" bIns="47886">
                <a:spAutoFit/>
              </a:bodyPr>
              <a:lstStyle/>
              <a:p>
                <a:pPr marL="0" marR="0" lvl="0" indent="0" defTabSz="798195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2500" b="1" i="0" u="none" strike="noStrike" kern="0" cap="none" spc="0" normalizeH="0" baseline="0" noProof="0">
                    <a:ln>
                      <a:noFill/>
                    </a:ln>
                    <a:solidFill>
                      <a:srgbClr val="E5E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pitchFamily="34" charset="0"/>
                    <a:ea typeface="굴림" panose="020B0600000101010101" pitchFamily="50" charset="-127"/>
                  </a:rPr>
                  <a:t>A Typical Family Company</a:t>
                </a:r>
              </a:p>
            </p:txBody>
          </p:sp>
          <p:sp>
            <p:nvSpPr>
              <p:cNvPr id="28" name="Line 18"/>
              <p:cNvSpPr>
                <a:spLocks noChangeShapeType="1"/>
              </p:cNvSpPr>
              <p:nvPr/>
            </p:nvSpPr>
            <p:spPr bwMode="auto">
              <a:xfrm flipV="1">
                <a:off x="4368" y="6643"/>
                <a:ext cx="2155" cy="280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>
                <a:off x="6523" y="6643"/>
                <a:ext cx="3980" cy="2797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0" name="Line 20"/>
              <p:cNvSpPr>
                <a:spLocks noChangeShapeType="1"/>
              </p:cNvSpPr>
              <p:nvPr/>
            </p:nvSpPr>
            <p:spPr bwMode="auto">
              <a:xfrm flipH="1" flipV="1">
                <a:off x="3370" y="6363"/>
                <a:ext cx="998" cy="560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flipV="1">
                <a:off x="3370" y="4965"/>
                <a:ext cx="3153" cy="1398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2" name="Line 22"/>
              <p:cNvSpPr>
                <a:spLocks noChangeShapeType="1"/>
              </p:cNvSpPr>
              <p:nvPr/>
            </p:nvSpPr>
            <p:spPr bwMode="auto">
              <a:xfrm flipV="1">
                <a:off x="6523" y="4965"/>
                <a:ext cx="1825" cy="0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 flipH="1">
                <a:off x="12750" y="7783"/>
                <a:ext cx="313" cy="1232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4" name="Text Box 25"/>
              <p:cNvSpPr txBox="1">
                <a:spLocks noChangeArrowheads="1"/>
              </p:cNvSpPr>
              <p:nvPr/>
            </p:nvSpPr>
            <p:spPr bwMode="auto">
              <a:xfrm>
                <a:off x="10028" y="8463"/>
                <a:ext cx="2487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Family</a:t>
                </a:r>
                <a:endParaRPr kumimoji="0" lang="en-AU" altLang="ko-KR" sz="2500" b="0" i="0" u="none" strike="noStrike" kern="0" cap="none" spc="0" normalizeH="0" baseline="0" noProof="0" smtClean="0">
                  <a:ln>
                    <a:noFill/>
                  </a:ln>
                  <a:solidFill>
                    <a:srgbClr val="D12715"/>
                  </a:solidFill>
                  <a:effectLst/>
                  <a:uLnTx/>
                  <a:uFillTx/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35" name="Text Box 26"/>
              <p:cNvSpPr txBox="1">
                <a:spLocks noChangeArrowheads="1"/>
              </p:cNvSpPr>
              <p:nvPr/>
            </p:nvSpPr>
            <p:spPr bwMode="auto">
              <a:xfrm>
                <a:off x="8348" y="5805"/>
                <a:ext cx="827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9</a:t>
                </a:r>
              </a:p>
            </p:txBody>
          </p:sp>
          <p:sp>
            <p:nvSpPr>
              <p:cNvPr id="36" name="Text Box 27"/>
              <p:cNvSpPr txBox="1">
                <a:spLocks noChangeArrowheads="1"/>
              </p:cNvSpPr>
              <p:nvPr/>
            </p:nvSpPr>
            <p:spPr bwMode="auto">
              <a:xfrm>
                <a:off x="5198" y="5710"/>
                <a:ext cx="116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10</a:t>
                </a:r>
              </a:p>
            </p:txBody>
          </p:sp>
          <p:sp>
            <p:nvSpPr>
              <p:cNvPr id="37" name="Text Box 28"/>
              <p:cNvSpPr txBox="1">
                <a:spLocks noChangeArrowheads="1"/>
              </p:cNvSpPr>
              <p:nvPr/>
            </p:nvSpPr>
            <p:spPr bwMode="auto">
              <a:xfrm>
                <a:off x="7353" y="6875"/>
                <a:ext cx="827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8</a:t>
                </a:r>
              </a:p>
            </p:txBody>
          </p:sp>
          <p:sp>
            <p:nvSpPr>
              <p:cNvPr id="38" name="Text Box 29"/>
              <p:cNvSpPr txBox="1">
                <a:spLocks noChangeArrowheads="1"/>
              </p:cNvSpPr>
              <p:nvPr/>
            </p:nvSpPr>
            <p:spPr bwMode="auto">
              <a:xfrm>
                <a:off x="6025" y="6643"/>
                <a:ext cx="116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13</a:t>
                </a:r>
              </a:p>
            </p:txBody>
          </p:sp>
          <p:sp>
            <p:nvSpPr>
              <p:cNvPr id="39" name="Text Box 30"/>
              <p:cNvSpPr txBox="1">
                <a:spLocks noChangeArrowheads="1"/>
              </p:cNvSpPr>
              <p:nvPr/>
            </p:nvSpPr>
            <p:spPr bwMode="auto">
              <a:xfrm>
                <a:off x="4035" y="5150"/>
                <a:ext cx="1163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11</a:t>
                </a:r>
              </a:p>
            </p:txBody>
          </p:sp>
          <p:sp>
            <p:nvSpPr>
              <p:cNvPr id="40" name="Text Box 31"/>
              <p:cNvSpPr txBox="1">
                <a:spLocks noChangeArrowheads="1"/>
              </p:cNvSpPr>
              <p:nvPr/>
            </p:nvSpPr>
            <p:spPr bwMode="auto">
              <a:xfrm>
                <a:off x="9010" y="5058"/>
                <a:ext cx="116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12</a:t>
                </a:r>
              </a:p>
            </p:txBody>
          </p:sp>
          <p:sp>
            <p:nvSpPr>
              <p:cNvPr id="41" name="Text Box 32"/>
              <p:cNvSpPr txBox="1">
                <a:spLocks noChangeArrowheads="1"/>
              </p:cNvSpPr>
              <p:nvPr/>
            </p:nvSpPr>
            <p:spPr bwMode="auto">
              <a:xfrm>
                <a:off x="6523" y="7295"/>
                <a:ext cx="1162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14</a:t>
                </a:r>
              </a:p>
            </p:txBody>
          </p:sp>
          <p:sp>
            <p:nvSpPr>
              <p:cNvPr id="42" name="Text Box 33"/>
              <p:cNvSpPr txBox="1">
                <a:spLocks noChangeArrowheads="1"/>
              </p:cNvSpPr>
              <p:nvPr/>
            </p:nvSpPr>
            <p:spPr bwMode="auto">
              <a:xfrm>
                <a:off x="6523" y="6083"/>
                <a:ext cx="1162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15</a:t>
                </a:r>
              </a:p>
            </p:txBody>
          </p:sp>
          <p:sp>
            <p:nvSpPr>
              <p:cNvPr id="43" name="Line 34"/>
              <p:cNvSpPr>
                <a:spLocks noChangeShapeType="1"/>
              </p:cNvSpPr>
              <p:nvPr/>
            </p:nvSpPr>
            <p:spPr bwMode="auto">
              <a:xfrm flipV="1">
                <a:off x="10553" y="9030"/>
                <a:ext cx="2197" cy="453"/>
              </a:xfrm>
              <a:prstGeom prst="line">
                <a:avLst/>
              </a:prstGeom>
              <a:noFill/>
              <a:ln w="28575" cap="sq">
                <a:solidFill>
                  <a:srgbClr val="D12715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60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경쟁우위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도전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4" name="내용 개체 틀 2"/>
          <p:cNvSpPr txBox="1">
            <a:spLocks/>
          </p:cNvSpPr>
          <p:nvPr/>
        </p:nvSpPr>
        <p:spPr bwMode="auto">
          <a:xfrm>
            <a:off x="250825" y="2017713"/>
            <a:ext cx="87042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가족기업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가족과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기업이 운명을 같이 함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능력과 무관하게 가족구성원이란 이유로 </a:t>
            </a:r>
            <a:r>
              <a:rPr kumimoji="0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핵심지위에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 등용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가족기업에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 대한 부정적인 과제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잠재적인 리더의 저수지가 극도로 제한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가족구성원에게만 승진의 기회가 주어짐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.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비가족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구성원들의 실망</a:t>
            </a: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가족 구성원과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비가족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구성원에게 다르게 적용되는 경력개발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(CDP),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보상체계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교육훈련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채용 등에 대해 큰 충격을 느낌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네포티즘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(Nepotism)</a:t>
            </a: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457200" marR="0" lvl="1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8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경쟁우위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도전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53935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 smtClean="0"/>
              <a:t>가족기업의 특별한 도전</a:t>
            </a:r>
            <a:r>
              <a:rPr lang="en-US" altLang="ko-KR" sz="2000" dirty="0" smtClean="0"/>
              <a:t>(P. 38, </a:t>
            </a:r>
            <a:r>
              <a:rPr lang="ko-KR" altLang="en-US" sz="2000" dirty="0" smtClean="0"/>
              <a:t>표 </a:t>
            </a:r>
            <a:r>
              <a:rPr lang="en-US" altLang="ko-KR" sz="2000" dirty="0" smtClean="0"/>
              <a:t>1-9 </a:t>
            </a:r>
            <a:r>
              <a:rPr lang="ko-KR" altLang="en-US" sz="2000" dirty="0" smtClean="0"/>
              <a:t>참조</a:t>
            </a:r>
            <a:r>
              <a:rPr lang="en-US" altLang="ko-KR" sz="2000" dirty="0" smtClean="0"/>
              <a:t>)</a:t>
            </a:r>
            <a:endParaRPr lang="ko-KR" altLang="en-US" sz="20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774700" y="2017713"/>
            <a:ext cx="8180388" cy="4114800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일반적으로 많은 가족기업은 개인기업이며 소규모이다.</a:t>
            </a:r>
            <a:endParaRPr kumimoji="0" lang="en-US" altLang="zh-CN" sz="20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자금능력</a:t>
            </a:r>
            <a:r>
              <a:rPr kumimoji="0" lang="en-US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경영 전문가 부족</a:t>
            </a:r>
            <a:endParaRPr kumimoji="0" lang="en-US" altLang="ko-KR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0" lang="zh-CN" altLang="en-US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 자체가 장애물이 될 수 있다</a:t>
            </a:r>
            <a:endParaRPr kumimoji="0" lang="en-US" altLang="zh-CN" sz="20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가족구성원끼리 이익 나눔</a:t>
            </a:r>
            <a:r>
              <a:rPr kumimoji="0" lang="en-US" altLang="ko-KR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6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남매 간의 갈등이나 감정 싸움</a:t>
            </a:r>
            <a:endParaRPr kumimoji="0" lang="en-US" altLang="ko-KR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0" lang="zh-CN" altLang="en-US" sz="16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일반적으로 가족기업은 승계계획, 전략계획, 갈등관리, 그리고 가족 자체의 계획 등 다양한 문제에 봉착하게 된다</a:t>
            </a:r>
            <a:r>
              <a:rPr kumimoji="0" lang="en-US" altLang="zh-CN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.</a:t>
            </a:r>
            <a:endParaRPr kumimoji="0" lang="zh-CN" altLang="en-US" sz="20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zh-CN" altLang="en-US" sz="2000" b="1" i="0" u="none" strike="noStrike" kern="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결국 가족기업이 직면하는 다양한 도전은 가족기업의 경쟁우위와 단점을 잘 파악하여 가족기업의 특성에 적합한 방안을 수립하여 이를 실천에 옮기는 것이 가족기업의 지속가능한 방안이 될 수 있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음</a:t>
            </a: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경쟁우위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4267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경쟁우위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장점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539552" y="1679626"/>
            <a:ext cx="8370887" cy="4114800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가족기업은 기업경영에 간섭하는 주주의 방해로부터 벗어날 수 있다</a:t>
            </a: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가족기업의 구성원들은 장기이익을 위해 단기이익을 포기하려는 의지가 강하다</a:t>
            </a: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가족기업은 제한되지 않은 방법으로 다양한  기회와 도전에 반응할 수 있는 융통성이 허용되어진다</a:t>
            </a:r>
          </a:p>
          <a:p>
            <a:pPr marL="0" marR="0" lvl="0" indent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※  </a:t>
            </a: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가족기업의 장점</a:t>
            </a: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: 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Davis(1983)</a:t>
            </a: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작업장에서의 끈끈한 우애 유지</a:t>
            </a: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장기적인 측면 중시</a:t>
            </a: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질을 강조─가족기업은 고객에게 가치와 품질을 제공하는 전통을 오래도록 유지할 수 있다</a:t>
            </a:r>
          </a:p>
        </p:txBody>
      </p:sp>
    </p:spTree>
    <p:extLst>
      <p:ext uri="{BB962C8B-B14F-4D97-AF65-F5344CB8AC3E}">
        <p14:creationId xmlns:p14="http://schemas.microsoft.com/office/powerpoint/2010/main" val="321023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경쟁우위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4267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경쟁우위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장점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1556792"/>
            <a:ext cx="5516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 smtClean="0"/>
              <a:t>가족기업의 단점</a:t>
            </a:r>
            <a:r>
              <a:rPr lang="en-US" altLang="ko-KR" sz="2400" dirty="0" smtClean="0"/>
              <a:t>: Davis(1983)</a:t>
            </a:r>
            <a:endParaRPr lang="ko-KR" altLang="en-US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585788" y="2017713"/>
            <a:ext cx="8370887" cy="4114800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자본에의 접근이 제한적임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가족과 기업의 분리가 어려움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격리/고립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환경 적응이 느림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비공식조직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주관적인 인사관리(친척이나 혈연, 지연의 등용)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 간의 불화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온정주의적 경영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재무문제</a:t>
            </a:r>
          </a:p>
          <a:p>
            <a:pPr marR="0" lvl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승계문제 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2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가족기업의 경쟁우위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79512" y="668337"/>
            <a:ext cx="5270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v"/>
            </a:pPr>
            <a:r>
              <a:rPr kumimoji="1" lang="ko-KR" altLang="en-US" sz="24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장</a:t>
            </a:r>
            <a:r>
              <a:rPr kumimoji="1" lang="en-US" altLang="ko-KR" sz="2400" b="1" dirty="0">
                <a:solidFill>
                  <a:srgbClr val="000000"/>
                </a:solidFill>
                <a:latin typeface="Arial"/>
                <a:ea typeface="HY울릉도M" pitchFamily="18" charset="-127"/>
              </a:rPr>
              <a:t>•</a:t>
            </a:r>
            <a:r>
              <a:rPr kumimoji="1" lang="ko-KR" altLang="en-US" sz="24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단점</a:t>
            </a:r>
            <a:r>
              <a:rPr kumimoji="1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(P. 42, </a:t>
            </a:r>
            <a:r>
              <a:rPr kumimoji="1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kumimoji="1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1-10)</a:t>
            </a:r>
            <a:endParaRPr kumimoji="1" lang="ko-KR" altLang="en-US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073160"/>
              </p:ext>
            </p:extLst>
          </p:nvPr>
        </p:nvGraphicFramePr>
        <p:xfrm>
          <a:off x="251238" y="1130002"/>
          <a:ext cx="8713787" cy="5185915"/>
        </p:xfrm>
        <a:graphic>
          <a:graphicData uri="http://schemas.openxmlformats.org/drawingml/2006/table">
            <a:tbl>
              <a:tblPr/>
              <a:tblGrid>
                <a:gridCol w="503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0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59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91447" marR="91447" marT="45724" marB="45724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0C0C0"/>
                        </a:gs>
                        <a:gs pos="50000">
                          <a:srgbClr val="FFFFFF"/>
                        </a:gs>
                        <a:gs pos="100000">
                          <a:srgbClr val="C0C0C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①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장기적인 관점에서 이익추구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② 행동이 훨씬 독립적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주식시장으로부터 압력이 적음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위험의 양도가 적음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③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자부심의 근원으로서 가족문화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안정성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뚜렷한 정체성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관여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모티베이션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연속적인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리더쉽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④ 어려울 때 회복력이 빠름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이익을 기꺼이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회복하려함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⑤ 덜 관료적임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융통성이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재빠른 의사결정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⑥ 재무적 이익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대성할 가능성이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⑦ 기업을 보다 잘 이해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가족구성원에 대한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조기 교육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7" marR="91447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EAEAEA"/>
                        </a:gs>
                        <a:gs pos="50000">
                          <a:srgbClr val="FFFFFF"/>
                        </a:gs>
                        <a:gs pos="100000">
                          <a:srgbClr val="EAEAE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91447" marR="91447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0C0C0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①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자본시장에의 접근이 적어 성장을 저해할 수 있다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②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조직이 혼란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혼란스러운 구조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명확하지 않은 직무의 배분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③ 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네포티즘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경영자로 적합하지 않은 가족구성원의 허용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불공평한 보수체계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뛰어난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전문경영인의 도입이 어려움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④  가족구성원간의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치열한 갈등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     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가족분쟁이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기업으로 흘려 </a:t>
                      </a:r>
                      <a:r>
                        <a:rPr kumimoji="1" lang="ko-KR" altLang="en-US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듬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⑤ 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온정주의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독재주의의 규칙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 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변화에 대한 저항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 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비밀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 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의존적인 개성의 유인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⑥ 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재무적인 위험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회사 돈만 축내는 가족 구성원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en-US" altLang="ko-K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공헌과 보상의 불균형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⑦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불합리한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승계의 문제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7" marR="91447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EAEAEA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0912" y="6315917"/>
            <a:ext cx="8834438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HY헤드라인M" panose="02030600000101010101" pitchFamily="18" charset="-127"/>
              </a:rPr>
              <a:t> </a:t>
            </a:r>
            <a:r>
              <a:rPr kumimoji="0" lang="ko-KR" alt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자료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: Manfred </a:t>
            </a:r>
            <a:r>
              <a:rPr kumimoji="0" lang="en-US" altLang="ko-KR" sz="9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F.R.Kets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 de </a:t>
            </a:r>
            <a:r>
              <a:rPr kumimoji="0" lang="en-US" altLang="ko-KR" sz="9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Vries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(1993), "The Dynamics of Family-Controlled Firms: The good and The Bad News," Organizational Dynamics, winter. In </a:t>
            </a:r>
            <a:r>
              <a:rPr kumimoji="0" lang="en-US" altLang="ko-KR" sz="9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Aronoff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 Craig E., Joseph H. </a:t>
            </a:r>
            <a:r>
              <a:rPr kumimoji="0" lang="en-US" altLang="ko-KR" sz="9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Astrachan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 and John L. Ward, eds., </a:t>
            </a:r>
            <a:r>
              <a:rPr kumimoji="0" lang="ko-KR" alt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「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Family Business Handbook Ⅱ</a:t>
            </a:r>
            <a:r>
              <a:rPr kumimoji="0" lang="ko-KR" alt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」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, Marietta, GA, Business Owner Resources, 314.</a:t>
            </a:r>
            <a:r>
              <a:rPr kumimoji="0" lang="en-US" altLang="ko-KR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0" lang="en-US" altLang="ko-K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87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다양한 정의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역사와 경제적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사회적 역할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특성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창업의 엔진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규모의 다양성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 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동태성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(4Cs)  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경쟁우위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2192</Words>
  <Application>Microsoft Office PowerPoint</Application>
  <PresentationFormat>화면 슬라이드 쇼(4:3)</PresentationFormat>
  <Paragraphs>484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31</vt:i4>
      </vt:variant>
    </vt:vector>
  </HeadingPairs>
  <TitlesOfParts>
    <vt:vector size="51" baseType="lpstr">
      <vt:lpstr>(한)문화방송</vt:lpstr>
      <vt:lpstr>HY강B</vt:lpstr>
      <vt:lpstr>HY나무B</vt:lpstr>
      <vt:lpstr>HY신명조</vt:lpstr>
      <vt:lpstr>HY울릉도M</vt:lpstr>
      <vt:lpstr>HY헤드라인M</vt:lpstr>
      <vt:lpstr>Microsoft YaHei</vt:lpstr>
      <vt:lpstr>SimHei</vt:lpstr>
      <vt:lpstr>굴림</vt:lpstr>
      <vt:lpstr>맑은 고딕</vt:lpstr>
      <vt:lpstr>한양신명조</vt:lpstr>
      <vt:lpstr>한양신명조,한컴돋움</vt:lpstr>
      <vt:lpstr>휴먼명조</vt:lpstr>
      <vt:lpstr>휴먼명조,한컴돋움</vt:lpstr>
      <vt:lpstr>Arial</vt:lpstr>
      <vt:lpstr>Times New Roman</vt:lpstr>
      <vt:lpstr>Verdana</vt:lpstr>
      <vt:lpstr>Wingdings</vt:lpstr>
      <vt:lpstr>Office 테마</vt:lpstr>
      <vt:lpstr>1_Office 테마</vt:lpstr>
      <vt:lpstr>1장. 가족기업의 정의와 특성</vt:lpstr>
      <vt:lpstr>PowerPoint 프레젠테이션</vt:lpstr>
      <vt:lpstr>1. 가족기업의 정의</vt:lpstr>
      <vt:lpstr>1. 가족기업의 정의</vt:lpstr>
      <vt:lpstr>1. 가족기업의 정의</vt:lpstr>
      <vt:lpstr>1. 가족기업의 정의</vt:lpstr>
      <vt:lpstr>1. 가족기업의 정의</vt:lpstr>
      <vt:lpstr>1. 가족기업의 정의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3. 가족기업의 특성</vt:lpstr>
      <vt:lpstr>3. 가족기업의 특성</vt:lpstr>
      <vt:lpstr>3. 가족기업의 특성</vt:lpstr>
      <vt:lpstr>3. 가족기업의 특성</vt:lpstr>
      <vt:lpstr>3. 가족기업의 특성</vt:lpstr>
      <vt:lpstr>3. 가족기업의 특성</vt:lpstr>
      <vt:lpstr>3. 가족기업의 특성</vt:lpstr>
      <vt:lpstr>3. 가족기업의 특성</vt:lpstr>
      <vt:lpstr>4. 가족기업의 경쟁우위</vt:lpstr>
      <vt:lpstr>4. 가족기업의 경쟁우위</vt:lpstr>
      <vt:lpstr>4. 가족기업의 경쟁우위</vt:lpstr>
      <vt:lpstr>4. 가족기업의 경쟁우위</vt:lpstr>
      <vt:lpstr>4. 가족기업의 경쟁우위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115</cp:revision>
  <cp:lastPrinted>2019-12-25T12:19:36Z</cp:lastPrinted>
  <dcterms:created xsi:type="dcterms:W3CDTF">2013-04-01T06:35:37Z</dcterms:created>
  <dcterms:modified xsi:type="dcterms:W3CDTF">2022-10-16T08:54:27Z</dcterms:modified>
</cp:coreProperties>
</file>